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4" r:id="rId4"/>
    <p:sldId id="259" r:id="rId5"/>
    <p:sldId id="266" r:id="rId6"/>
    <p:sldId id="268" r:id="rId7"/>
    <p:sldId id="263" r:id="rId8"/>
    <p:sldId id="264" r:id="rId9"/>
    <p:sldId id="276" r:id="rId10"/>
    <p:sldId id="267" r:id="rId11"/>
    <p:sldId id="269" r:id="rId12"/>
    <p:sldId id="271" r:id="rId13"/>
    <p:sldId id="258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34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5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71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24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32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39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63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978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6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831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944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9ABBE4D-8234-466E-849D-7114D3163868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72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стр.22</a:t>
            </a:r>
            <a:br>
              <a:rPr lang="ru-RU" sz="3200" dirty="0" smtClean="0"/>
            </a:br>
            <a:r>
              <a:rPr lang="ru-RU" sz="3200" b="1" dirty="0" smtClean="0"/>
              <a:t>Работав парах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9" t="48212" r="3818" b="36177"/>
          <a:stretch/>
        </p:blipFill>
        <p:spPr>
          <a:xfrm>
            <a:off x="683568" y="2420888"/>
            <a:ext cx="7776863" cy="2520279"/>
          </a:xfrm>
          <a:ln>
            <a:solidFill>
              <a:schemeClr val="accent3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696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стр.22</a:t>
            </a:r>
            <a:br>
              <a:rPr lang="ru-RU" sz="3200" dirty="0" smtClean="0"/>
            </a:br>
            <a:r>
              <a:rPr lang="ru-RU" sz="3200" dirty="0" smtClean="0"/>
              <a:t>Самостоятельно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4" t="63518" r="4673" b="24237"/>
          <a:stretch/>
        </p:blipFill>
        <p:spPr>
          <a:xfrm>
            <a:off x="467544" y="2060848"/>
            <a:ext cx="8280919" cy="2232248"/>
          </a:xfrm>
          <a:ln>
            <a:solidFill>
              <a:schemeClr val="accent3">
                <a:lumMod val="65000"/>
              </a:schemeClr>
            </a:solidFill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43885" y="1844824"/>
            <a:ext cx="8197850" cy="3108543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65000"/>
              </a:schemeClr>
            </a:solidFill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altLang="ru-RU" sz="2800" dirty="0">
                <a:solidFill>
                  <a:srgbClr val="000000"/>
                </a:solidFill>
              </a:rPr>
              <a:t>в) 800 ∙ 20 &lt; 871 ∙ 25 &lt; 900 ∙ 30</a:t>
            </a:r>
            <a:endParaRPr lang="ru-RU" altLang="ru-RU" sz="2800" dirty="0">
              <a:solidFill>
                <a:srgbClr val="000000"/>
              </a:solidFill>
            </a:endParaRPr>
          </a:p>
          <a:p>
            <a:pPr algn="ctr"/>
            <a:endParaRPr lang="ru-RU" altLang="ru-RU" sz="2800" dirty="0">
              <a:solidFill>
                <a:srgbClr val="000000"/>
              </a:solidFill>
            </a:endParaRPr>
          </a:p>
          <a:p>
            <a:pPr algn="ctr"/>
            <a:r>
              <a:rPr lang="ru-RU" altLang="ru-RU" sz="2800" dirty="0">
                <a:solidFill>
                  <a:srgbClr val="000000"/>
                </a:solidFill>
              </a:rPr>
              <a:t>    </a:t>
            </a:r>
            <a:r>
              <a:rPr lang="en-US" altLang="ru-RU" sz="2800" dirty="0">
                <a:solidFill>
                  <a:srgbClr val="000000"/>
                </a:solidFill>
              </a:rPr>
              <a:t>16 000 &lt; 871 ∙ 25 &lt; 27 000</a:t>
            </a:r>
            <a:endParaRPr lang="ru-RU" altLang="ru-RU" sz="2800" dirty="0">
              <a:solidFill>
                <a:srgbClr val="000000"/>
              </a:solidFill>
            </a:endParaRPr>
          </a:p>
          <a:p>
            <a:pPr algn="ctr"/>
            <a:endParaRPr lang="ru-RU" altLang="ru-RU" sz="2800" dirty="0">
              <a:solidFill>
                <a:srgbClr val="000000"/>
              </a:solidFill>
            </a:endParaRPr>
          </a:p>
          <a:p>
            <a:pPr algn="ctr"/>
            <a:r>
              <a:rPr lang="en-US" altLang="ru-RU" sz="2800" dirty="0">
                <a:solidFill>
                  <a:srgbClr val="000000"/>
                </a:solidFill>
              </a:rPr>
              <a:t>г) 100 ∙ 400 &lt; 176 ∙ 421 &lt; 200 ∙ 500</a:t>
            </a:r>
          </a:p>
          <a:p>
            <a:pPr algn="ctr"/>
            <a:r>
              <a:rPr lang="ru-RU" altLang="ru-RU" sz="2800" dirty="0">
                <a:solidFill>
                  <a:srgbClr val="000000"/>
                </a:solidFill>
              </a:rPr>
              <a:t>     </a:t>
            </a:r>
          </a:p>
          <a:p>
            <a:pPr algn="ctr"/>
            <a:r>
              <a:rPr lang="ru-RU" altLang="ru-RU" sz="2800" dirty="0">
                <a:solidFill>
                  <a:srgbClr val="000000"/>
                </a:solidFill>
              </a:rPr>
              <a:t>     </a:t>
            </a:r>
            <a:r>
              <a:rPr lang="en-US" altLang="ru-RU" sz="2800" dirty="0">
                <a:solidFill>
                  <a:srgbClr val="000000"/>
                </a:solidFill>
              </a:rPr>
              <a:t>40 000 &lt; 176 ∙ 421 &lt; 100 000</a:t>
            </a:r>
          </a:p>
        </p:txBody>
      </p:sp>
    </p:spTree>
    <p:extLst>
      <p:ext uri="{BB962C8B-B14F-4D97-AF65-F5344CB8AC3E}">
        <p14:creationId xmlns:p14="http://schemas.microsoft.com/office/powerpoint/2010/main" val="312687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№5 стр.23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3" t="49339" r="6384" b="21887"/>
          <a:stretch/>
        </p:blipFill>
        <p:spPr>
          <a:xfrm rot="10800000">
            <a:off x="1063707" y="1628800"/>
            <a:ext cx="6659344" cy="3888432"/>
          </a:xfrm>
          <a:ln>
            <a:solidFill>
              <a:schemeClr val="accent3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2677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Работа по учебнику стр.23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2" t="43569" r="5376" b="53114"/>
          <a:stretch/>
        </p:blipFill>
        <p:spPr>
          <a:xfrm rot="10800000">
            <a:off x="683568" y="1268760"/>
            <a:ext cx="6407047" cy="650420"/>
          </a:xfrm>
          <a:ln>
            <a:solidFill>
              <a:schemeClr val="accent3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0965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2967335"/>
            <a:ext cx="68320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1214422"/>
            <a:ext cx="23679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3000372"/>
            <a:ext cx="435766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ЗАПОМНИЛ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4572008"/>
            <a:ext cx="231826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СМОГ</a:t>
            </a:r>
          </a:p>
        </p:txBody>
      </p:sp>
      <p:cxnSp>
        <p:nvCxnSpPr>
          <p:cNvPr id="7" name="Прямая со стрелкой 6"/>
          <p:cNvCxnSpPr>
            <a:stCxn id="2" idx="3"/>
          </p:cNvCxnSpPr>
          <p:nvPr/>
        </p:nvCxnSpPr>
        <p:spPr>
          <a:xfrm flipV="1">
            <a:off x="2700338" y="1785938"/>
            <a:ext cx="1228725" cy="1643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3"/>
          </p:cNvCxnSpPr>
          <p:nvPr/>
        </p:nvCxnSpPr>
        <p:spPr>
          <a:xfrm>
            <a:off x="2700338" y="3429000"/>
            <a:ext cx="130016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3"/>
          </p:cNvCxnSpPr>
          <p:nvPr/>
        </p:nvCxnSpPr>
        <p:spPr>
          <a:xfrm>
            <a:off x="2700338" y="3429000"/>
            <a:ext cx="1443037" cy="15001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61455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33375"/>
            <a:ext cx="7772400" cy="5746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ТАК ПРАВИЛЬНО!</a:t>
            </a: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760538"/>
            <a:ext cx="3462337" cy="43338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2850" y="1785938"/>
            <a:ext cx="3448050" cy="423703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10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5C211-92DB-4392-A87D-D1E92B1AE2B6}" type="slidenum">
              <a:rPr lang="ru-RU" smtClean="0"/>
              <a:pPr>
                <a:defRPr/>
              </a:pPr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4422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ТАК ПРАВИЛЬНО!</a:t>
            </a: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 cstate="print"/>
          <a:srcRect l="2182" t="3029" r="2182" b="3029"/>
          <a:stretch>
            <a:fillRect/>
          </a:stretch>
        </p:blipFill>
        <p:spPr bwMode="auto">
          <a:xfrm>
            <a:off x="304800" y="3590925"/>
            <a:ext cx="3978275" cy="2827338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3" cstate="print"/>
          <a:srcRect l="2068" t="3006" r="6201" b="3006"/>
          <a:stretch>
            <a:fillRect/>
          </a:stretch>
        </p:blipFill>
        <p:spPr bwMode="auto">
          <a:xfrm>
            <a:off x="4522788" y="1165225"/>
            <a:ext cx="4175125" cy="2935288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475989-D17E-4D4C-9A6F-077AA7834EC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1666528" cy="1143000"/>
          </a:xfrm>
        </p:spPr>
        <p:txBody>
          <a:bodyPr/>
          <a:lstStyle/>
          <a:p>
            <a:pPr algn="l"/>
            <a:r>
              <a:rPr lang="ru-RU" dirty="0" smtClean="0"/>
              <a:t>Тема: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 smtClean="0"/>
              <a:t>Цель: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499319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Оценка произведения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123728" y="1628800"/>
            <a:ext cx="51845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Научиться </a:t>
            </a:r>
            <a:r>
              <a:rPr lang="ru-RU" sz="4400" dirty="0"/>
              <a:t>выполнять оценку произведения, находить нижнюю и верхнюю границы.</a:t>
            </a:r>
            <a:endParaRPr lang="ru-RU" sz="4400" dirty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6235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стр.22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4" t="13010" r="4673" b="77158"/>
          <a:stretch/>
        </p:blipFill>
        <p:spPr>
          <a:xfrm>
            <a:off x="797713" y="1562245"/>
            <a:ext cx="7560839" cy="1579418"/>
          </a:xfrm>
          <a:ln>
            <a:solidFill>
              <a:schemeClr val="accent3">
                <a:lumMod val="65000"/>
              </a:schemeClr>
            </a:solidFill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45712" y="3158188"/>
            <a:ext cx="2160587" cy="6311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52 ∙ 63</a:t>
            </a:r>
            <a:endParaRPr lang="ru-RU" altLang="ru-RU" sz="32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838555" y="4006849"/>
            <a:ext cx="2374900" cy="7191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312 ∙ 147   </a:t>
            </a:r>
            <a:endParaRPr lang="ru-RU" altLang="ru-RU" sz="3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616550" y="4078287"/>
            <a:ext cx="19431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1100" dirty="0">
                <a:solidFill>
                  <a:srgbClr val="000000"/>
                </a:solidFill>
              </a:rPr>
              <a:t>  </a:t>
            </a:r>
            <a:r>
              <a:rPr lang="ru-RU" altLang="ru-RU" sz="3200" dirty="0">
                <a:solidFill>
                  <a:srgbClr val="000000"/>
                </a:solidFill>
              </a:rPr>
              <a:t>85 ∙ 147 </a:t>
            </a:r>
            <a:endParaRPr lang="ru-RU" altLang="ru-RU" sz="3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808288" y="3158187"/>
            <a:ext cx="19431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52 ∙ 18</a:t>
            </a:r>
            <a:endParaRPr lang="ru-RU" altLang="ru-RU" sz="3200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27088" y="3141663"/>
            <a:ext cx="180022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 smtClean="0">
                <a:solidFill>
                  <a:srgbClr val="000000"/>
                </a:solidFill>
              </a:rPr>
              <a:t>24 </a:t>
            </a:r>
            <a:r>
              <a:rPr lang="ru-RU" altLang="ru-RU" sz="3200" dirty="0">
                <a:solidFill>
                  <a:srgbClr val="000000"/>
                </a:solidFill>
              </a:rPr>
              <a:t>∙ 7</a:t>
            </a:r>
            <a:endParaRPr lang="ru-RU" altLang="ru-RU" sz="32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11561" y="4078287"/>
            <a:ext cx="18002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100" dirty="0">
                <a:solidFill>
                  <a:srgbClr val="000000"/>
                </a:solidFill>
              </a:rPr>
              <a:t>  </a:t>
            </a:r>
            <a:r>
              <a:rPr lang="ru-RU" altLang="ru-RU" sz="3200" dirty="0">
                <a:solidFill>
                  <a:srgbClr val="000000"/>
                </a:solidFill>
              </a:rPr>
              <a:t>85 ∙ </a:t>
            </a:r>
            <a:r>
              <a:rPr lang="ru-RU" altLang="ru-RU" sz="3200" dirty="0" smtClean="0">
                <a:solidFill>
                  <a:srgbClr val="000000"/>
                </a:solidFill>
              </a:rPr>
              <a:t>63 </a:t>
            </a:r>
            <a:endParaRPr lang="ru-RU" altLang="ru-RU" sz="3200" dirty="0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007617" y="4822965"/>
            <a:ext cx="2808288" cy="16557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↑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</a:p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↑   =  </a:t>
            </a:r>
            <a:r>
              <a:rPr lang="ru-RU" altLang="ru-RU" sz="2800" i="1" dirty="0">
                <a:solidFill>
                  <a:srgbClr val="000000"/>
                </a:solidFill>
              </a:rPr>
              <a:t>c</a:t>
            </a:r>
            <a:r>
              <a:rPr lang="ru-RU" altLang="ru-RU" sz="2800" dirty="0">
                <a:solidFill>
                  <a:srgbClr val="000000"/>
                </a:solidFill>
              </a:rPr>
              <a:t>↑</a:t>
            </a:r>
          </a:p>
          <a:p>
            <a:pPr>
              <a:spcBef>
                <a:spcPts val="300"/>
              </a:spcBef>
            </a:pPr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↑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↑</a:t>
            </a:r>
            <a:endParaRPr lang="ru-RU" altLang="ru-RU" sz="2800" dirty="0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283968" y="4795837"/>
            <a:ext cx="2592387" cy="16573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↓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</a:p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↓   =  </a:t>
            </a:r>
            <a:r>
              <a:rPr lang="ru-RU" altLang="ru-RU" sz="2800" i="1" dirty="0">
                <a:solidFill>
                  <a:srgbClr val="000000"/>
                </a:solidFill>
              </a:rPr>
              <a:t>c</a:t>
            </a:r>
            <a:r>
              <a:rPr lang="ru-RU" altLang="ru-RU" sz="2800" dirty="0">
                <a:solidFill>
                  <a:srgbClr val="000000"/>
                </a:solidFill>
              </a:rPr>
              <a:t>↓</a:t>
            </a:r>
          </a:p>
          <a:p>
            <a:pPr>
              <a:spcBef>
                <a:spcPts val="400"/>
              </a:spcBef>
            </a:pPr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↓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↓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674377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стр.22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2" t="23418" r="8093" b="52094"/>
          <a:stretch/>
        </p:blipFill>
        <p:spPr>
          <a:xfrm>
            <a:off x="539552" y="1196752"/>
            <a:ext cx="7848872" cy="3888432"/>
          </a:xfrm>
          <a:ln>
            <a:solidFill>
              <a:schemeClr val="accent3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414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116013" y="4652963"/>
            <a:ext cx="7272337" cy="1584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>
                <a:solidFill>
                  <a:srgbClr val="000000"/>
                </a:solidFill>
              </a:rPr>
              <a:t>Найти значения полученных выражений и записать двойное неравенство</a:t>
            </a:r>
            <a:endParaRPr lang="ru-RU" altLang="ru-RU" sz="320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116013" y="333375"/>
            <a:ext cx="7272337" cy="158273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>
                <a:solidFill>
                  <a:srgbClr val="000000"/>
                </a:solidFill>
              </a:rPr>
              <a:t>Заменить один или несколько множителей меньшими круглыми числами (нижняя граница)</a:t>
            </a:r>
            <a:endParaRPr lang="ru-RU" altLang="ru-RU" sz="320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116013" y="2276475"/>
            <a:ext cx="7200900" cy="18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>
                <a:solidFill>
                  <a:srgbClr val="000000"/>
                </a:solidFill>
              </a:rPr>
              <a:t>Заменить один или несколько множителей большими круглыми числами (верхняя граница)</a:t>
            </a:r>
            <a:endParaRPr lang="ru-RU" altLang="ru-RU" sz="3200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4643438" y="19161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4643438" y="40767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66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 animBg="1"/>
      <p:bldP spid="13318" grpId="0" animBg="1"/>
      <p:bldP spid="13319" grpId="0" animBg="1"/>
      <p:bldP spid="133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490005" y="3371270"/>
            <a:ext cx="4319588" cy="1296144"/>
            <a:chOff x="323850" y="3573016"/>
            <a:chExt cx="4319588" cy="1296144"/>
          </a:xfrm>
        </p:grpSpPr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323850" y="3573016"/>
              <a:ext cx="4319588" cy="1296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1100" dirty="0">
                  <a:solidFill>
                    <a:srgbClr val="000000"/>
                  </a:solidFill>
                </a:rPr>
                <a:t> </a:t>
              </a:r>
              <a:r>
                <a:rPr lang="ru-RU" altLang="ru-RU" sz="3600" dirty="0">
                  <a:solidFill>
                    <a:srgbClr val="000000"/>
                  </a:solidFill>
                </a:rPr>
                <a:t>м                       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б</a:t>
              </a:r>
            </a:p>
            <a:p>
              <a:r>
                <a:rPr lang="ru-RU" altLang="ru-RU" sz="3600" dirty="0">
                  <a:solidFill>
                    <a:srgbClr val="000000"/>
                  </a:solidFill>
                </a:rPr>
                <a:t> 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   ∙ </a:t>
              </a:r>
              <a:r>
                <a:rPr lang="ru-RU" altLang="ru-RU" sz="3600" i="1" dirty="0" smtClean="0">
                  <a:solidFill>
                    <a:srgbClr val="000000"/>
                  </a:solidFill>
                </a:rPr>
                <a:t>b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&lt; </a:t>
              </a:r>
              <a:r>
                <a:rPr lang="ru-RU" altLang="ru-RU" sz="3600" i="1" dirty="0" smtClean="0">
                  <a:solidFill>
                    <a:srgbClr val="000000"/>
                  </a:solidFill>
                </a:rPr>
                <a:t>a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∙ </a:t>
              </a:r>
              <a:r>
                <a:rPr lang="ru-RU" altLang="ru-RU" sz="3600" i="1" dirty="0" smtClean="0">
                  <a:solidFill>
                    <a:srgbClr val="000000"/>
                  </a:solidFill>
                </a:rPr>
                <a:t>b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&lt;      ∙ </a:t>
              </a:r>
              <a:r>
                <a:rPr lang="ru-RU" altLang="ru-RU" sz="3600" i="1" dirty="0" smtClean="0">
                  <a:solidFill>
                    <a:srgbClr val="000000"/>
                  </a:solidFill>
                </a:rPr>
                <a:t>b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</a:t>
              </a:r>
              <a:endParaRPr lang="ru-RU" altLang="ru-RU" sz="3600" dirty="0"/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488085" y="4105241"/>
              <a:ext cx="241300" cy="5636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3275856" y="4105241"/>
              <a:ext cx="241300" cy="5636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222717" y="980728"/>
            <a:ext cx="4787900" cy="1728192"/>
            <a:chOff x="4356100" y="980728"/>
            <a:chExt cx="4787900" cy="1728192"/>
          </a:xfrm>
        </p:grpSpPr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4356100" y="980728"/>
              <a:ext cx="4787900" cy="17281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3600" dirty="0">
                  <a:solidFill>
                    <a:srgbClr val="000000"/>
                  </a:solidFill>
                </a:rPr>
                <a:t>м     </a:t>
              </a:r>
              <a:r>
                <a:rPr lang="ru-RU" altLang="ru-RU" sz="3600" dirty="0" err="1">
                  <a:solidFill>
                    <a:srgbClr val="000000"/>
                  </a:solidFill>
                </a:rPr>
                <a:t>м</a:t>
              </a:r>
              <a:r>
                <a:rPr lang="ru-RU" altLang="ru-RU" sz="3600" dirty="0">
                  <a:solidFill>
                    <a:srgbClr val="000000"/>
                  </a:solidFill>
                </a:rPr>
                <a:t>               б    </a:t>
              </a:r>
              <a:r>
                <a:rPr lang="ru-RU" altLang="ru-RU" sz="3600" dirty="0" err="1">
                  <a:solidFill>
                    <a:srgbClr val="000000"/>
                  </a:solidFill>
                </a:rPr>
                <a:t>б</a:t>
              </a:r>
              <a:endParaRPr lang="ru-RU" altLang="ru-RU" sz="3600" dirty="0">
                <a:solidFill>
                  <a:srgbClr val="000000"/>
                </a:solidFill>
              </a:endParaRPr>
            </a:p>
            <a:p>
              <a:r>
                <a:rPr lang="ru-RU" altLang="ru-RU" sz="3200" dirty="0" smtClean="0">
                  <a:solidFill>
                    <a:srgbClr val="000000"/>
                  </a:solidFill>
                </a:rPr>
                <a:t>     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∙       &lt; </a:t>
              </a:r>
              <a:r>
                <a:rPr lang="ru-RU" altLang="ru-RU" sz="3600" i="1" dirty="0">
                  <a:solidFill>
                    <a:srgbClr val="000000"/>
                  </a:solidFill>
                </a:rPr>
                <a:t>a</a:t>
              </a:r>
              <a:r>
                <a:rPr lang="ru-RU" altLang="ru-RU" sz="3600" dirty="0">
                  <a:solidFill>
                    <a:srgbClr val="000000"/>
                  </a:solidFill>
                </a:rPr>
                <a:t> ∙ </a:t>
              </a:r>
              <a:r>
                <a:rPr lang="ru-RU" altLang="ru-RU" sz="3600" i="1" dirty="0">
                  <a:solidFill>
                    <a:srgbClr val="000000"/>
                  </a:solidFill>
                </a:rPr>
                <a:t>b</a:t>
              </a:r>
              <a:r>
                <a:rPr lang="ru-RU" altLang="ru-RU" sz="3600" dirty="0">
                  <a:solidFill>
                    <a:srgbClr val="000000"/>
                  </a:solidFill>
                </a:rPr>
                <a:t> &lt;      ∙</a:t>
              </a:r>
              <a:endParaRPr lang="ru-RU" altLang="ru-RU" sz="3600" dirty="0"/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4616667" y="1605756"/>
              <a:ext cx="274637" cy="5286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301671" y="1605755"/>
              <a:ext cx="276225" cy="5286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7631689" y="1596521"/>
              <a:ext cx="276225" cy="5286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1" name="Rectangle 15"/>
            <p:cNvSpPr>
              <a:spLocks noChangeArrowheads="1"/>
            </p:cNvSpPr>
            <p:nvPr/>
          </p:nvSpPr>
          <p:spPr bwMode="auto">
            <a:xfrm>
              <a:off x="8419956" y="1593220"/>
              <a:ext cx="276225" cy="5286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2890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97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_04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shablon_04</Template>
  <TotalTime>70</TotalTime>
  <Words>187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shablon_04</vt:lpstr>
      <vt:lpstr>Здравствуйте!</vt:lpstr>
      <vt:lpstr>ВОТ ТАК ПРАВИЛЬНО!</vt:lpstr>
      <vt:lpstr>ВОТ ТАК ПРАВИЛЬНО!</vt:lpstr>
      <vt:lpstr>Тема: </vt:lpstr>
      <vt:lpstr>Работа по учебнику стр.22</vt:lpstr>
      <vt:lpstr>Работа по учебнику стр.22</vt:lpstr>
      <vt:lpstr>Презентация PowerPoint</vt:lpstr>
      <vt:lpstr>Презентация PowerPoint</vt:lpstr>
      <vt:lpstr>Презентация PowerPoint</vt:lpstr>
      <vt:lpstr>Работа по учебнику стр.22 Работав парах</vt:lpstr>
      <vt:lpstr>Работа по учебнику стр.22 Самостоятельно</vt:lpstr>
      <vt:lpstr>№5 стр.23</vt:lpstr>
      <vt:lpstr>Работа по учебнику стр.23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произведения</dc:title>
  <dc:creator>Светлана</dc:creator>
  <cp:lastModifiedBy>Ксения</cp:lastModifiedBy>
  <cp:revision>7</cp:revision>
  <dcterms:created xsi:type="dcterms:W3CDTF">2015-09-14T19:05:11Z</dcterms:created>
  <dcterms:modified xsi:type="dcterms:W3CDTF">2017-09-15T03:01:25Z</dcterms:modified>
</cp:coreProperties>
</file>