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ks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8" d="100"/>
          <a:sy n="78" d="100"/>
        </p:scale>
        <p:origin x="138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25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262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273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1 года </c:v>
                </c:pt>
              </c:strCache>
            </c:strRef>
          </c:tx>
          <c:spPr>
            <a:solidFill>
              <a:srgbClr val="5B9BD5"/>
            </a:solidFill>
            <a:ln w="28575">
              <a:noFill/>
            </a:ln>
          </c:spPr>
          <c:invertIfNegative val="0"/>
          <c:dLbls>
            <c:spPr>
              <a:noFill/>
              <a:ln w="9525">
                <a:noFill/>
              </a:ln>
            </c:spPr>
            <c:showLegendKey val="0"/>
            <c:showVal val="0"/>
            <c:showCatName val="0"/>
            <c:showSerName val="0"/>
            <c:showPercent val="0"/>
            <c:showBubbleSize val="1"/>
            <c:separator>,</c:separator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низкий уровень</c:v>
                </c:pt>
                <c:pt idx="1">
                  <c:v>средний уровень</c:v>
                </c:pt>
                <c:pt idx="2">
                  <c:v>высокий уровень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13</c:v>
                </c:pt>
                <c:pt idx="1">
                  <c:v>10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1"/>
          <c:separator>,</c:separator>
        </c:dLbls>
        <c:gapWidth val="150"/>
        <c:axId val="392289840"/>
        <c:axId val="392295328"/>
      </c:barChart>
      <c:catAx>
        <c:axId val="3922898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>
            <a:noFill/>
          </a:ln>
        </c:spPr>
        <c:txPr>
          <a:bodyPr rot="-60000000"/>
          <a:lstStyle/>
          <a:p>
            <a:pPr>
              <a:defRPr sz="1100" b="0" i="0" u="none" strike="noStrike">
                <a:solidFill>
                  <a:srgbClr val="595959"/>
                </a:solidFill>
              </a:defRPr>
            </a:pPr>
            <a:endParaRPr lang="ru-RU"/>
          </a:p>
        </c:txPr>
        <c:crossAx val="392295328"/>
        <c:crosses val="autoZero"/>
        <c:auto val="1"/>
        <c:lblAlgn val="ctr"/>
        <c:lblOffset val="100"/>
        <c:noMultiLvlLbl val="0"/>
      </c:catAx>
      <c:valAx>
        <c:axId val="392295328"/>
        <c:scaling>
          <c:orientation val="minMax"/>
        </c:scaling>
        <c:delete val="0"/>
        <c:axPos val="l"/>
        <c:majorGridlines>
          <c:spPr>
            <a:ln w="9525">
              <a:solidFill>
                <a:srgbClr val="D9D9D9"/>
              </a:solidFill>
              <a:prstDash val="solid"/>
            </a:ln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>
            <a:noFill/>
          </a:ln>
        </c:spPr>
        <c:txPr>
          <a:bodyPr rot="-60000000"/>
          <a:lstStyle/>
          <a:p>
            <a:pPr>
              <a:defRPr sz="1100" b="0" i="0" u="none" strike="noStrike">
                <a:solidFill>
                  <a:srgbClr val="595959"/>
                </a:solidFill>
              </a:defRPr>
            </a:pPr>
            <a:endParaRPr lang="ru-RU"/>
          </a:p>
        </c:txPr>
        <c:crossAx val="392289840"/>
        <c:crosses val="autoZero"/>
        <c:crossBetween val="between"/>
      </c:valAx>
      <c:spPr>
        <a:noFill/>
        <a:ln w="9525">
          <a:noFill/>
        </a:ln>
      </c:spPr>
    </c:plotArea>
    <c:legend>
      <c:legendPos val="b"/>
      <c:legendEntry>
        <c:idx val="0"/>
        <c:txPr>
          <a:bodyPr/>
          <a:lstStyle/>
          <a:p>
            <a:pPr>
              <a:defRPr sz="1100" b="0" i="0" u="none" strike="noStrike">
                <a:solidFill>
                  <a:srgbClr val="595959"/>
                </a:solidFill>
              </a:defRPr>
            </a:pPr>
            <a:endParaRPr lang="ru-RU"/>
          </a:p>
        </c:txPr>
      </c:legendEntry>
      <c:overlay val="0"/>
      <c:spPr>
        <a:noFill/>
        <a:ln w="9525">
          <a:noFill/>
        </a:ln>
      </c:spPr>
      <c:txPr>
        <a:bodyPr/>
        <a:lstStyle/>
        <a:p>
          <a:pPr>
            <a:defRPr sz="1000" b="0" i="0" u="none" strike="noStrike">
              <a:solidFill>
                <a:srgbClr val="000000"/>
              </a:solidFill>
            </a:defRPr>
          </a:pPr>
          <a:endParaRPr lang="ru-RU"/>
        </a:p>
      </c:txPr>
    </c:legend>
    <c:plotVisOnly val="1"/>
    <c:dispBlanksAs val="gap"/>
    <c:showDLblsOverMax val="1"/>
  </c:chart>
  <c:spPr>
    <a:noFill/>
    <a:ln w="9525">
      <a:noFill/>
    </a:ln>
  </c:spPr>
  <c:txPr>
    <a:bodyPr/>
    <a:lstStyle/>
    <a:p>
      <a:pPr>
        <a:defRPr sz="1000" b="0" i="0" u="none" strike="noStrike">
          <a:solidFill>
            <a:srgbClr val="000000"/>
          </a:solidFill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2 года</c:v>
                </c:pt>
              </c:strCache>
            </c:strRef>
          </c:tx>
          <c:spPr>
            <a:solidFill>
              <a:srgbClr val="5B9BD5"/>
            </a:solidFill>
            <a:ln w="28575">
              <a:noFill/>
            </a:ln>
          </c:spPr>
          <c:invertIfNegative val="0"/>
          <c:dLbls>
            <c:spPr>
              <a:noFill/>
              <a:ln w="9525">
                <a:noFill/>
              </a:ln>
            </c:spPr>
            <c:showLegendKey val="0"/>
            <c:showVal val="0"/>
            <c:showCatName val="0"/>
            <c:showSerName val="0"/>
            <c:showPercent val="0"/>
            <c:showBubbleSize val="1"/>
            <c:separator>,</c:separator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низкий уровень</c:v>
                </c:pt>
                <c:pt idx="1">
                  <c:v>средний уровень</c:v>
                </c:pt>
                <c:pt idx="2">
                  <c:v>высокий уровень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</c:v>
                </c:pt>
                <c:pt idx="1">
                  <c:v>8</c:v>
                </c:pt>
                <c:pt idx="2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1"/>
          <c:separator>,</c:separator>
        </c:dLbls>
        <c:gapWidth val="150"/>
        <c:axId val="392290232"/>
        <c:axId val="392290624"/>
      </c:barChart>
      <c:catAx>
        <c:axId val="392290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>
            <a:noFill/>
          </a:ln>
        </c:spPr>
        <c:txPr>
          <a:bodyPr rot="-60000000"/>
          <a:lstStyle/>
          <a:p>
            <a:pPr>
              <a:defRPr sz="1100" b="0" i="0" u="none" strike="noStrike">
                <a:solidFill>
                  <a:srgbClr val="595959"/>
                </a:solidFill>
              </a:defRPr>
            </a:pPr>
            <a:endParaRPr lang="ru-RU"/>
          </a:p>
        </c:txPr>
        <c:crossAx val="392290624"/>
        <c:crosses val="autoZero"/>
        <c:auto val="1"/>
        <c:lblAlgn val="ctr"/>
        <c:lblOffset val="100"/>
        <c:noMultiLvlLbl val="0"/>
      </c:catAx>
      <c:valAx>
        <c:axId val="392290624"/>
        <c:scaling>
          <c:orientation val="minMax"/>
        </c:scaling>
        <c:delete val="0"/>
        <c:axPos val="l"/>
        <c:majorGridlines>
          <c:spPr>
            <a:ln w="9525">
              <a:solidFill>
                <a:srgbClr val="D9D9D9"/>
              </a:solidFill>
              <a:prstDash val="solid"/>
            </a:ln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>
            <a:noFill/>
          </a:ln>
        </c:spPr>
        <c:txPr>
          <a:bodyPr rot="-60000000"/>
          <a:lstStyle/>
          <a:p>
            <a:pPr>
              <a:defRPr sz="1100" b="0" i="0" u="none" strike="noStrike">
                <a:solidFill>
                  <a:srgbClr val="595959"/>
                </a:solidFill>
              </a:defRPr>
            </a:pPr>
            <a:endParaRPr lang="ru-RU"/>
          </a:p>
        </c:txPr>
        <c:crossAx val="392290232"/>
        <c:crosses val="autoZero"/>
        <c:crossBetween val="between"/>
      </c:valAx>
      <c:spPr>
        <a:noFill/>
        <a:ln w="9525">
          <a:noFill/>
        </a:ln>
      </c:spPr>
    </c:plotArea>
    <c:legend>
      <c:legendPos val="b"/>
      <c:legendEntry>
        <c:idx val="0"/>
        <c:txPr>
          <a:bodyPr/>
          <a:lstStyle/>
          <a:p>
            <a:pPr>
              <a:defRPr sz="1100" b="0" i="0" u="none" strike="noStrike">
                <a:solidFill>
                  <a:srgbClr val="595959"/>
                </a:solidFill>
              </a:defRPr>
            </a:pPr>
            <a:endParaRPr lang="ru-RU"/>
          </a:p>
        </c:txPr>
      </c:legendEntry>
      <c:overlay val="0"/>
      <c:spPr>
        <a:noFill/>
        <a:ln w="9525">
          <a:noFill/>
        </a:ln>
      </c:spPr>
      <c:txPr>
        <a:bodyPr/>
        <a:lstStyle/>
        <a:p>
          <a:pPr>
            <a:defRPr sz="1000" b="0" i="0" u="none" strike="noStrike">
              <a:solidFill>
                <a:srgbClr val="000000"/>
              </a:solidFill>
            </a:defRPr>
          </a:pPr>
          <a:endParaRPr lang="ru-RU"/>
        </a:p>
      </c:txPr>
    </c:legend>
    <c:plotVisOnly val="1"/>
    <c:dispBlanksAs val="gap"/>
    <c:showDLblsOverMax val="1"/>
  </c:chart>
  <c:spPr>
    <a:noFill/>
    <a:ln w="9525">
      <a:noFill/>
    </a:ln>
  </c:spPr>
  <c:txPr>
    <a:bodyPr/>
    <a:lstStyle/>
    <a:p>
      <a:pPr>
        <a:defRPr sz="1000" b="0" i="0" u="none" strike="noStrike">
          <a:solidFill>
            <a:srgbClr val="000000"/>
          </a:solidFill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1 года</c:v>
                </c:pt>
              </c:strCache>
            </c:strRef>
          </c:tx>
          <c:spPr>
            <a:solidFill>
              <a:srgbClr val="5B9BD5"/>
            </a:solidFill>
            <a:ln w="28575">
              <a:noFill/>
            </a:ln>
          </c:spPr>
          <c:invertIfNegative val="0"/>
          <c:dLbls>
            <c:spPr>
              <a:noFill/>
              <a:ln w="9525">
                <a:noFill/>
              </a:ln>
            </c:spPr>
            <c:showLegendKey val="0"/>
            <c:showVal val="0"/>
            <c:showCatName val="0"/>
            <c:showSerName val="0"/>
            <c:showPercent val="0"/>
            <c:showBubbleSize val="1"/>
            <c:separator>,</c:separator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низкий уровень</c:v>
                </c:pt>
                <c:pt idx="1">
                  <c:v>средний уровень</c:v>
                </c:pt>
                <c:pt idx="2">
                  <c:v>высокий уровень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10</c:v>
                </c:pt>
                <c:pt idx="1">
                  <c:v>13</c:v>
                </c:pt>
                <c:pt idx="2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начало 2 года</c:v>
                </c:pt>
              </c:strCache>
            </c:strRef>
          </c:tx>
          <c:spPr>
            <a:solidFill>
              <a:srgbClr val="ED7D31"/>
            </a:solidFill>
            <a:ln w="28575">
              <a:noFill/>
            </a:ln>
          </c:spPr>
          <c:invertIfNegative val="0"/>
          <c:dLbls>
            <c:spPr>
              <a:noFill/>
              <a:ln w="9525">
                <a:noFill/>
              </a:ln>
            </c:spPr>
            <c:showLegendKey val="0"/>
            <c:showVal val="0"/>
            <c:showCatName val="0"/>
            <c:showSerName val="0"/>
            <c:showPercent val="0"/>
            <c:showBubbleSize val="1"/>
            <c:separator>,</c:separator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низкий уровень</c:v>
                </c:pt>
                <c:pt idx="1">
                  <c:v>средний уровень</c:v>
                </c:pt>
                <c:pt idx="2">
                  <c:v>высокий уровень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5</c:v>
                </c:pt>
                <c:pt idx="1">
                  <c:v>11</c:v>
                </c:pt>
                <c:pt idx="2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1"/>
          <c:separator>,</c:separator>
        </c:dLbls>
        <c:gapWidth val="150"/>
        <c:axId val="392292584"/>
        <c:axId val="392291800"/>
      </c:barChart>
      <c:catAx>
        <c:axId val="392292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>
            <a:noFill/>
          </a:ln>
        </c:spPr>
        <c:txPr>
          <a:bodyPr rot="-60000000"/>
          <a:lstStyle/>
          <a:p>
            <a:pPr>
              <a:defRPr sz="1100" b="0" i="0" u="none" strike="noStrike">
                <a:solidFill>
                  <a:srgbClr val="595959"/>
                </a:solidFill>
              </a:defRPr>
            </a:pPr>
            <a:endParaRPr lang="ru-RU"/>
          </a:p>
        </c:txPr>
        <c:crossAx val="392291800"/>
        <c:crosses val="autoZero"/>
        <c:auto val="1"/>
        <c:lblAlgn val="ctr"/>
        <c:lblOffset val="100"/>
        <c:noMultiLvlLbl val="0"/>
      </c:catAx>
      <c:valAx>
        <c:axId val="392291800"/>
        <c:scaling>
          <c:orientation val="minMax"/>
        </c:scaling>
        <c:delete val="0"/>
        <c:axPos val="l"/>
        <c:majorGridlines>
          <c:spPr>
            <a:ln w="9525">
              <a:solidFill>
                <a:srgbClr val="D9D9D9"/>
              </a:solidFill>
              <a:prstDash val="solid"/>
            </a:ln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>
            <a:noFill/>
          </a:ln>
        </c:spPr>
        <c:txPr>
          <a:bodyPr rot="-60000000"/>
          <a:lstStyle/>
          <a:p>
            <a:pPr>
              <a:defRPr sz="1100" b="0" i="0" u="none" strike="noStrike">
                <a:solidFill>
                  <a:srgbClr val="595959"/>
                </a:solidFill>
              </a:defRPr>
            </a:pPr>
            <a:endParaRPr lang="ru-RU"/>
          </a:p>
        </c:txPr>
        <c:crossAx val="392292584"/>
        <c:crosses val="autoZero"/>
        <c:crossBetween val="between"/>
      </c:valAx>
      <c:spPr>
        <a:noFill/>
        <a:ln w="9525">
          <a:noFill/>
        </a:ln>
      </c:spPr>
    </c:plotArea>
    <c:legend>
      <c:legendPos val="b"/>
      <c:legendEntry>
        <c:idx val="0"/>
        <c:txPr>
          <a:bodyPr/>
          <a:lstStyle/>
          <a:p>
            <a:pPr>
              <a:defRPr sz="1100" b="0" i="0" u="none" strike="noStrike">
                <a:solidFill>
                  <a:srgbClr val="595959"/>
                </a:solidFill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100" b="0" i="0" u="none" strike="noStrike">
                <a:solidFill>
                  <a:srgbClr val="595959"/>
                </a:solidFill>
              </a:defRPr>
            </a:pPr>
            <a:endParaRPr lang="ru-RU"/>
          </a:p>
        </c:txPr>
      </c:legendEntry>
      <c:overlay val="0"/>
      <c:spPr>
        <a:noFill/>
        <a:ln w="9525">
          <a:noFill/>
        </a:ln>
      </c:spPr>
      <c:txPr>
        <a:bodyPr/>
        <a:lstStyle/>
        <a:p>
          <a:pPr>
            <a:defRPr sz="1000" b="0" i="0" u="none" strike="noStrike">
              <a:solidFill>
                <a:srgbClr val="000000"/>
              </a:solidFill>
            </a:defRPr>
          </a:pPr>
          <a:endParaRPr lang="ru-RU"/>
        </a:p>
      </c:txPr>
    </c:legend>
    <c:plotVisOnly val="1"/>
    <c:dispBlanksAs val="gap"/>
    <c:showDLblsOverMax val="1"/>
  </c:chart>
  <c:spPr>
    <a:noFill/>
    <a:ln w="9525">
      <a:noFill/>
    </a:ln>
  </c:spPr>
  <c:txPr>
    <a:bodyPr/>
    <a:lstStyle/>
    <a:p>
      <a:pPr>
        <a:defRPr sz="1000" b="0" i="0" u="none" strike="noStrike">
          <a:solidFill>
            <a:srgbClr val="000000"/>
          </a:solidFill>
        </a:defRPr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BEC1AA-D73F-4EA5-B915-88719D940CC1}" type="doc">
      <dgm:prSet loTypeId="urn:microsoft.com/office/officeart/2005/8/layout/cycle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D173715-6725-4B40-B631-BD03D03195BC}">
      <dgm:prSet phldrT="[Текст]"/>
      <dgm:spPr/>
      <dgm:t>
        <a:bodyPr/>
        <a:lstStyle/>
        <a:p>
          <a:r>
            <a:rPr lang="ru-RU" dirty="0" smtClean="0"/>
            <a:t>Когнитивные процессы (память, внимание, мышление, воображение)</a:t>
          </a:r>
          <a:endParaRPr lang="ru-RU" dirty="0"/>
        </a:p>
      </dgm:t>
    </dgm:pt>
    <dgm:pt modelId="{7C370F99-704A-4AA7-BA24-5E04DAEFFD68}" type="parTrans" cxnId="{FC9B5BD3-C013-47BB-8999-E97D2C60F9E8}">
      <dgm:prSet/>
      <dgm:spPr/>
      <dgm:t>
        <a:bodyPr/>
        <a:lstStyle/>
        <a:p>
          <a:endParaRPr lang="ru-RU"/>
        </a:p>
      </dgm:t>
    </dgm:pt>
    <dgm:pt modelId="{1679D11F-86D9-43E5-9C67-4730F5297A13}" type="sibTrans" cxnId="{FC9B5BD3-C013-47BB-8999-E97D2C60F9E8}">
      <dgm:prSet/>
      <dgm:spPr/>
      <dgm:t>
        <a:bodyPr/>
        <a:lstStyle/>
        <a:p>
          <a:endParaRPr lang="ru-RU"/>
        </a:p>
      </dgm:t>
    </dgm:pt>
    <dgm:pt modelId="{736E3A60-F3BA-4115-9D81-99A6055CA80E}">
      <dgm:prSet phldrT="[Текст]"/>
      <dgm:spPr/>
      <dgm:t>
        <a:bodyPr/>
        <a:lstStyle/>
        <a:p>
          <a:r>
            <a:rPr lang="ru-RU" dirty="0" smtClean="0"/>
            <a:t>Речевое развитие</a:t>
          </a:r>
          <a:endParaRPr lang="ru-RU" dirty="0"/>
        </a:p>
      </dgm:t>
    </dgm:pt>
    <dgm:pt modelId="{1625F220-AA37-401C-8C10-AF6698A49B21}" type="parTrans" cxnId="{B488EEA3-CB54-4321-84B5-57CB2F2DD5E9}">
      <dgm:prSet/>
      <dgm:spPr/>
      <dgm:t>
        <a:bodyPr/>
        <a:lstStyle/>
        <a:p>
          <a:endParaRPr lang="ru-RU"/>
        </a:p>
      </dgm:t>
    </dgm:pt>
    <dgm:pt modelId="{F675C6C4-9131-4743-B443-75FE014AA6CE}" type="sibTrans" cxnId="{B488EEA3-CB54-4321-84B5-57CB2F2DD5E9}">
      <dgm:prSet/>
      <dgm:spPr/>
      <dgm:t>
        <a:bodyPr/>
        <a:lstStyle/>
        <a:p>
          <a:endParaRPr lang="ru-RU"/>
        </a:p>
      </dgm:t>
    </dgm:pt>
    <dgm:pt modelId="{62454AF3-F82A-43E4-8B24-35596DD8A058}">
      <dgm:prSet phldrT="[Текст]"/>
      <dgm:spPr/>
      <dgm:t>
        <a:bodyPr/>
        <a:lstStyle/>
        <a:p>
          <a:r>
            <a:rPr lang="ru-RU" dirty="0" smtClean="0"/>
            <a:t>Игра</a:t>
          </a:r>
          <a:endParaRPr lang="ru-RU" dirty="0"/>
        </a:p>
      </dgm:t>
    </dgm:pt>
    <dgm:pt modelId="{460D8D7D-FFC0-41BF-A2BB-D0EAA8658F4C}" type="parTrans" cxnId="{7224ABD2-CE29-4631-A078-C6DE1A2FACD2}">
      <dgm:prSet/>
      <dgm:spPr/>
      <dgm:t>
        <a:bodyPr/>
        <a:lstStyle/>
        <a:p>
          <a:endParaRPr lang="ru-RU"/>
        </a:p>
      </dgm:t>
    </dgm:pt>
    <dgm:pt modelId="{FDD01E7B-600A-4238-9151-63A5BD2DCBBB}" type="sibTrans" cxnId="{7224ABD2-CE29-4631-A078-C6DE1A2FACD2}">
      <dgm:prSet/>
      <dgm:spPr/>
      <dgm:t>
        <a:bodyPr/>
        <a:lstStyle/>
        <a:p>
          <a:endParaRPr lang="ru-RU"/>
        </a:p>
      </dgm:t>
    </dgm:pt>
    <dgm:pt modelId="{F50A04D2-ECAE-444C-9428-E8671B46606C}">
      <dgm:prSet phldrT="[Текст]"/>
      <dgm:spPr/>
      <dgm:t>
        <a:bodyPr/>
        <a:lstStyle/>
        <a:p>
          <a:r>
            <a:rPr lang="ru-RU" dirty="0" smtClean="0"/>
            <a:t>Моторика, межполушарное взаимодействие</a:t>
          </a:r>
          <a:endParaRPr lang="ru-RU" dirty="0"/>
        </a:p>
      </dgm:t>
    </dgm:pt>
    <dgm:pt modelId="{B2D72C8F-69F7-404C-AEC7-0744DB46E6EF}" type="parTrans" cxnId="{B61F735A-8D93-4489-8C69-46DF111D2CA5}">
      <dgm:prSet/>
      <dgm:spPr/>
      <dgm:t>
        <a:bodyPr/>
        <a:lstStyle/>
        <a:p>
          <a:endParaRPr lang="ru-RU"/>
        </a:p>
      </dgm:t>
    </dgm:pt>
    <dgm:pt modelId="{41B84611-04B3-4538-BB94-14D8A32F8A90}" type="sibTrans" cxnId="{B61F735A-8D93-4489-8C69-46DF111D2CA5}">
      <dgm:prSet/>
      <dgm:spPr/>
      <dgm:t>
        <a:bodyPr/>
        <a:lstStyle/>
        <a:p>
          <a:endParaRPr lang="ru-RU"/>
        </a:p>
      </dgm:t>
    </dgm:pt>
    <dgm:pt modelId="{A52EB5F2-412E-444E-B7D6-E26D13AD63AF}">
      <dgm:prSet phldrT="[Текст]"/>
      <dgm:spPr/>
      <dgm:t>
        <a:bodyPr/>
        <a:lstStyle/>
        <a:p>
          <a:r>
            <a:rPr lang="ru-RU" dirty="0" smtClean="0"/>
            <a:t>Пространственная ориентация</a:t>
          </a:r>
          <a:endParaRPr lang="ru-RU" dirty="0"/>
        </a:p>
      </dgm:t>
    </dgm:pt>
    <dgm:pt modelId="{CD6412D9-6318-4A23-9358-726F8011B04F}" type="parTrans" cxnId="{454F8512-BDC1-4E39-B401-86F60329DF24}">
      <dgm:prSet/>
      <dgm:spPr/>
      <dgm:t>
        <a:bodyPr/>
        <a:lstStyle/>
        <a:p>
          <a:endParaRPr lang="ru-RU"/>
        </a:p>
      </dgm:t>
    </dgm:pt>
    <dgm:pt modelId="{ED9C90B2-FF24-4D0C-B8FD-13A19B08CD7B}" type="sibTrans" cxnId="{454F8512-BDC1-4E39-B401-86F60329DF24}">
      <dgm:prSet/>
      <dgm:spPr/>
      <dgm:t>
        <a:bodyPr/>
        <a:lstStyle/>
        <a:p>
          <a:endParaRPr lang="ru-RU"/>
        </a:p>
      </dgm:t>
    </dgm:pt>
    <dgm:pt modelId="{2CDDB72C-C82F-4793-B5F1-1FE4F328C5BE}" type="pres">
      <dgm:prSet presAssocID="{FEBEC1AA-D73F-4EA5-B915-88719D940CC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CE80479-9C98-4A6B-BC4B-BD475DEBA364}" type="pres">
      <dgm:prSet presAssocID="{FD173715-6725-4B40-B631-BD03D03195BC}" presName="node" presStyleLbl="node1" presStyleIdx="0" presStyleCnt="5" custScaleX="1440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B30985-DA24-4A59-B2FE-68BA169C5FD7}" type="pres">
      <dgm:prSet presAssocID="{FD173715-6725-4B40-B631-BD03D03195BC}" presName="spNode" presStyleCnt="0"/>
      <dgm:spPr/>
    </dgm:pt>
    <dgm:pt modelId="{235FCB59-AC0B-4B0D-AE95-1479F9269209}" type="pres">
      <dgm:prSet presAssocID="{1679D11F-86D9-43E5-9C67-4730F5297A13}" presName="sibTrans" presStyleLbl="sibTrans1D1" presStyleIdx="0" presStyleCnt="5"/>
      <dgm:spPr/>
      <dgm:t>
        <a:bodyPr/>
        <a:lstStyle/>
        <a:p>
          <a:endParaRPr lang="ru-RU"/>
        </a:p>
      </dgm:t>
    </dgm:pt>
    <dgm:pt modelId="{E4FE97A3-E544-46D5-AC2E-DBE4CE7A9173}" type="pres">
      <dgm:prSet presAssocID="{736E3A60-F3BA-4115-9D81-99A6055CA80E}" presName="node" presStyleLbl="node1" presStyleIdx="1" presStyleCnt="5" custScaleX="1291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D8F8FF-DAF0-4F7A-B611-D9DBBBC164E5}" type="pres">
      <dgm:prSet presAssocID="{736E3A60-F3BA-4115-9D81-99A6055CA80E}" presName="spNode" presStyleCnt="0"/>
      <dgm:spPr/>
    </dgm:pt>
    <dgm:pt modelId="{77A2E431-C96F-4A75-A67D-D40099B982BA}" type="pres">
      <dgm:prSet presAssocID="{F675C6C4-9131-4743-B443-75FE014AA6CE}" presName="sibTrans" presStyleLbl="sibTrans1D1" presStyleIdx="1" presStyleCnt="5"/>
      <dgm:spPr/>
      <dgm:t>
        <a:bodyPr/>
        <a:lstStyle/>
        <a:p>
          <a:endParaRPr lang="ru-RU"/>
        </a:p>
      </dgm:t>
    </dgm:pt>
    <dgm:pt modelId="{35840438-24E6-4114-86F4-C1801FBBF8A7}" type="pres">
      <dgm:prSet presAssocID="{62454AF3-F82A-43E4-8B24-35596DD8A058}" presName="node" presStyleLbl="node1" presStyleIdx="2" presStyleCnt="5" custScaleX="1316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86720D-A691-4A39-B44C-8CF07BFEC1C0}" type="pres">
      <dgm:prSet presAssocID="{62454AF3-F82A-43E4-8B24-35596DD8A058}" presName="spNode" presStyleCnt="0"/>
      <dgm:spPr/>
    </dgm:pt>
    <dgm:pt modelId="{6B5F8FAD-F252-450C-A25B-27F8328A43CA}" type="pres">
      <dgm:prSet presAssocID="{FDD01E7B-600A-4238-9151-63A5BD2DCBBB}" presName="sibTrans" presStyleLbl="sibTrans1D1" presStyleIdx="2" presStyleCnt="5"/>
      <dgm:spPr/>
      <dgm:t>
        <a:bodyPr/>
        <a:lstStyle/>
        <a:p>
          <a:endParaRPr lang="ru-RU"/>
        </a:p>
      </dgm:t>
    </dgm:pt>
    <dgm:pt modelId="{62B07052-FC66-4B9F-A09D-C1738F8C8534}" type="pres">
      <dgm:prSet presAssocID="{F50A04D2-ECAE-444C-9428-E8671B46606C}" presName="node" presStyleLbl="node1" presStyleIdx="3" presStyleCnt="5" custScaleX="1290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3AE7FB-FBB4-46D7-BAF5-EEC8DF6F23B4}" type="pres">
      <dgm:prSet presAssocID="{F50A04D2-ECAE-444C-9428-E8671B46606C}" presName="spNode" presStyleCnt="0"/>
      <dgm:spPr/>
    </dgm:pt>
    <dgm:pt modelId="{2675BC75-B18A-4B0C-9D17-6E105EC94983}" type="pres">
      <dgm:prSet presAssocID="{41B84611-04B3-4538-BB94-14D8A32F8A90}" presName="sibTrans" presStyleLbl="sibTrans1D1" presStyleIdx="3" presStyleCnt="5"/>
      <dgm:spPr/>
      <dgm:t>
        <a:bodyPr/>
        <a:lstStyle/>
        <a:p>
          <a:endParaRPr lang="ru-RU"/>
        </a:p>
      </dgm:t>
    </dgm:pt>
    <dgm:pt modelId="{0503E039-B880-4C1F-9770-84828EE0FC5C}" type="pres">
      <dgm:prSet presAssocID="{A52EB5F2-412E-444E-B7D6-E26D13AD63AF}" presName="node" presStyleLbl="node1" presStyleIdx="4" presStyleCnt="5" custScaleX="1355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B450CC-92CE-482A-9B81-BFA6F5535B4C}" type="pres">
      <dgm:prSet presAssocID="{A52EB5F2-412E-444E-B7D6-E26D13AD63AF}" presName="spNode" presStyleCnt="0"/>
      <dgm:spPr/>
    </dgm:pt>
    <dgm:pt modelId="{8F9F0F33-98A6-4CF5-9A34-BD841BFE9489}" type="pres">
      <dgm:prSet presAssocID="{ED9C90B2-FF24-4D0C-B8FD-13A19B08CD7B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2043F633-EF19-4C13-97AD-901F32BDC650}" type="presOf" srcId="{F50A04D2-ECAE-444C-9428-E8671B46606C}" destId="{62B07052-FC66-4B9F-A09D-C1738F8C8534}" srcOrd="0" destOrd="0" presId="urn:microsoft.com/office/officeart/2005/8/layout/cycle6"/>
    <dgm:cxn modelId="{F3EE05BB-79D5-4515-8D62-C52E9FF39F00}" type="presOf" srcId="{F675C6C4-9131-4743-B443-75FE014AA6CE}" destId="{77A2E431-C96F-4A75-A67D-D40099B982BA}" srcOrd="0" destOrd="0" presId="urn:microsoft.com/office/officeart/2005/8/layout/cycle6"/>
    <dgm:cxn modelId="{3D6BDB71-7972-40A3-B746-205C0FBA490B}" type="presOf" srcId="{FD173715-6725-4B40-B631-BD03D03195BC}" destId="{2CE80479-9C98-4A6B-BC4B-BD475DEBA364}" srcOrd="0" destOrd="0" presId="urn:microsoft.com/office/officeart/2005/8/layout/cycle6"/>
    <dgm:cxn modelId="{7224ABD2-CE29-4631-A078-C6DE1A2FACD2}" srcId="{FEBEC1AA-D73F-4EA5-B915-88719D940CC1}" destId="{62454AF3-F82A-43E4-8B24-35596DD8A058}" srcOrd="2" destOrd="0" parTransId="{460D8D7D-FFC0-41BF-A2BB-D0EAA8658F4C}" sibTransId="{FDD01E7B-600A-4238-9151-63A5BD2DCBBB}"/>
    <dgm:cxn modelId="{FC9B5BD3-C013-47BB-8999-E97D2C60F9E8}" srcId="{FEBEC1AA-D73F-4EA5-B915-88719D940CC1}" destId="{FD173715-6725-4B40-B631-BD03D03195BC}" srcOrd="0" destOrd="0" parTransId="{7C370F99-704A-4AA7-BA24-5E04DAEFFD68}" sibTransId="{1679D11F-86D9-43E5-9C67-4730F5297A13}"/>
    <dgm:cxn modelId="{82F31804-FB47-438A-9F3B-C5FC780A0CF1}" type="presOf" srcId="{FDD01E7B-600A-4238-9151-63A5BD2DCBBB}" destId="{6B5F8FAD-F252-450C-A25B-27F8328A43CA}" srcOrd="0" destOrd="0" presId="urn:microsoft.com/office/officeart/2005/8/layout/cycle6"/>
    <dgm:cxn modelId="{332D4E92-36B1-4088-AB3D-C9BC630B521F}" type="presOf" srcId="{1679D11F-86D9-43E5-9C67-4730F5297A13}" destId="{235FCB59-AC0B-4B0D-AE95-1479F9269209}" srcOrd="0" destOrd="0" presId="urn:microsoft.com/office/officeart/2005/8/layout/cycle6"/>
    <dgm:cxn modelId="{2CB5FEC9-21CB-435A-A426-FFF599B07662}" type="presOf" srcId="{ED9C90B2-FF24-4D0C-B8FD-13A19B08CD7B}" destId="{8F9F0F33-98A6-4CF5-9A34-BD841BFE9489}" srcOrd="0" destOrd="0" presId="urn:microsoft.com/office/officeart/2005/8/layout/cycle6"/>
    <dgm:cxn modelId="{0A8E9530-84EE-4A3A-A042-F696F962C00E}" type="presOf" srcId="{62454AF3-F82A-43E4-8B24-35596DD8A058}" destId="{35840438-24E6-4114-86F4-C1801FBBF8A7}" srcOrd="0" destOrd="0" presId="urn:microsoft.com/office/officeart/2005/8/layout/cycle6"/>
    <dgm:cxn modelId="{A7A2979E-F018-4F2B-A470-CA0325697A26}" type="presOf" srcId="{41B84611-04B3-4538-BB94-14D8A32F8A90}" destId="{2675BC75-B18A-4B0C-9D17-6E105EC94983}" srcOrd="0" destOrd="0" presId="urn:microsoft.com/office/officeart/2005/8/layout/cycle6"/>
    <dgm:cxn modelId="{454F8512-BDC1-4E39-B401-86F60329DF24}" srcId="{FEBEC1AA-D73F-4EA5-B915-88719D940CC1}" destId="{A52EB5F2-412E-444E-B7D6-E26D13AD63AF}" srcOrd="4" destOrd="0" parTransId="{CD6412D9-6318-4A23-9358-726F8011B04F}" sibTransId="{ED9C90B2-FF24-4D0C-B8FD-13A19B08CD7B}"/>
    <dgm:cxn modelId="{B61F735A-8D93-4489-8C69-46DF111D2CA5}" srcId="{FEBEC1AA-D73F-4EA5-B915-88719D940CC1}" destId="{F50A04D2-ECAE-444C-9428-E8671B46606C}" srcOrd="3" destOrd="0" parTransId="{B2D72C8F-69F7-404C-AEC7-0744DB46E6EF}" sibTransId="{41B84611-04B3-4538-BB94-14D8A32F8A90}"/>
    <dgm:cxn modelId="{EF9C610D-CBA2-4727-8554-93843877CD60}" type="presOf" srcId="{A52EB5F2-412E-444E-B7D6-E26D13AD63AF}" destId="{0503E039-B880-4C1F-9770-84828EE0FC5C}" srcOrd="0" destOrd="0" presId="urn:microsoft.com/office/officeart/2005/8/layout/cycle6"/>
    <dgm:cxn modelId="{9D8410EF-C46D-4B68-8EDE-FC33783C6D09}" type="presOf" srcId="{736E3A60-F3BA-4115-9D81-99A6055CA80E}" destId="{E4FE97A3-E544-46D5-AC2E-DBE4CE7A9173}" srcOrd="0" destOrd="0" presId="urn:microsoft.com/office/officeart/2005/8/layout/cycle6"/>
    <dgm:cxn modelId="{B488EEA3-CB54-4321-84B5-57CB2F2DD5E9}" srcId="{FEBEC1AA-D73F-4EA5-B915-88719D940CC1}" destId="{736E3A60-F3BA-4115-9D81-99A6055CA80E}" srcOrd="1" destOrd="0" parTransId="{1625F220-AA37-401C-8C10-AF6698A49B21}" sibTransId="{F675C6C4-9131-4743-B443-75FE014AA6CE}"/>
    <dgm:cxn modelId="{A79BE0AD-CEDD-45EC-BE80-A97EE640B643}" type="presOf" srcId="{FEBEC1AA-D73F-4EA5-B915-88719D940CC1}" destId="{2CDDB72C-C82F-4793-B5F1-1FE4F328C5BE}" srcOrd="0" destOrd="0" presId="urn:microsoft.com/office/officeart/2005/8/layout/cycle6"/>
    <dgm:cxn modelId="{909939F6-06D0-4E67-9EA6-92F92F7C097C}" type="presParOf" srcId="{2CDDB72C-C82F-4793-B5F1-1FE4F328C5BE}" destId="{2CE80479-9C98-4A6B-BC4B-BD475DEBA364}" srcOrd="0" destOrd="0" presId="urn:microsoft.com/office/officeart/2005/8/layout/cycle6"/>
    <dgm:cxn modelId="{CD32AB54-84A1-45AB-BEAF-0F9F32E7371C}" type="presParOf" srcId="{2CDDB72C-C82F-4793-B5F1-1FE4F328C5BE}" destId="{F5B30985-DA24-4A59-B2FE-68BA169C5FD7}" srcOrd="1" destOrd="0" presId="urn:microsoft.com/office/officeart/2005/8/layout/cycle6"/>
    <dgm:cxn modelId="{2AF4F156-73E4-4C60-9B2C-4E45BA4D7D88}" type="presParOf" srcId="{2CDDB72C-C82F-4793-B5F1-1FE4F328C5BE}" destId="{235FCB59-AC0B-4B0D-AE95-1479F9269209}" srcOrd="2" destOrd="0" presId="urn:microsoft.com/office/officeart/2005/8/layout/cycle6"/>
    <dgm:cxn modelId="{B137F736-1330-4812-B18D-550147329445}" type="presParOf" srcId="{2CDDB72C-C82F-4793-B5F1-1FE4F328C5BE}" destId="{E4FE97A3-E544-46D5-AC2E-DBE4CE7A9173}" srcOrd="3" destOrd="0" presId="urn:microsoft.com/office/officeart/2005/8/layout/cycle6"/>
    <dgm:cxn modelId="{E6D509BC-6181-49A3-9AE8-A86CC48B030E}" type="presParOf" srcId="{2CDDB72C-C82F-4793-B5F1-1FE4F328C5BE}" destId="{E5D8F8FF-DAF0-4F7A-B611-D9DBBBC164E5}" srcOrd="4" destOrd="0" presId="urn:microsoft.com/office/officeart/2005/8/layout/cycle6"/>
    <dgm:cxn modelId="{5C453049-D4DF-44B7-AF8C-7E9360746187}" type="presParOf" srcId="{2CDDB72C-C82F-4793-B5F1-1FE4F328C5BE}" destId="{77A2E431-C96F-4A75-A67D-D40099B982BA}" srcOrd="5" destOrd="0" presId="urn:microsoft.com/office/officeart/2005/8/layout/cycle6"/>
    <dgm:cxn modelId="{54813C72-24A2-43CC-815F-CDF1D3467DD2}" type="presParOf" srcId="{2CDDB72C-C82F-4793-B5F1-1FE4F328C5BE}" destId="{35840438-24E6-4114-86F4-C1801FBBF8A7}" srcOrd="6" destOrd="0" presId="urn:microsoft.com/office/officeart/2005/8/layout/cycle6"/>
    <dgm:cxn modelId="{7989DF22-1F87-4FFB-A221-051C2A55E7B9}" type="presParOf" srcId="{2CDDB72C-C82F-4793-B5F1-1FE4F328C5BE}" destId="{E786720D-A691-4A39-B44C-8CF07BFEC1C0}" srcOrd="7" destOrd="0" presId="urn:microsoft.com/office/officeart/2005/8/layout/cycle6"/>
    <dgm:cxn modelId="{2627265F-C393-4AC8-8ED1-4C34C535B8B4}" type="presParOf" srcId="{2CDDB72C-C82F-4793-B5F1-1FE4F328C5BE}" destId="{6B5F8FAD-F252-450C-A25B-27F8328A43CA}" srcOrd="8" destOrd="0" presId="urn:microsoft.com/office/officeart/2005/8/layout/cycle6"/>
    <dgm:cxn modelId="{88D12766-C9E7-4F88-97EF-2AAECAA31027}" type="presParOf" srcId="{2CDDB72C-C82F-4793-B5F1-1FE4F328C5BE}" destId="{62B07052-FC66-4B9F-A09D-C1738F8C8534}" srcOrd="9" destOrd="0" presId="urn:microsoft.com/office/officeart/2005/8/layout/cycle6"/>
    <dgm:cxn modelId="{B2ABC7CE-CC18-4646-A46C-A0D6ECC6C6B3}" type="presParOf" srcId="{2CDDB72C-C82F-4793-B5F1-1FE4F328C5BE}" destId="{CE3AE7FB-FBB4-46D7-BAF5-EEC8DF6F23B4}" srcOrd="10" destOrd="0" presId="urn:microsoft.com/office/officeart/2005/8/layout/cycle6"/>
    <dgm:cxn modelId="{B09AB878-D91E-4666-B77F-872526606373}" type="presParOf" srcId="{2CDDB72C-C82F-4793-B5F1-1FE4F328C5BE}" destId="{2675BC75-B18A-4B0C-9D17-6E105EC94983}" srcOrd="11" destOrd="0" presId="urn:microsoft.com/office/officeart/2005/8/layout/cycle6"/>
    <dgm:cxn modelId="{D91F29CE-4E4A-4FF5-88D6-3604F32D7895}" type="presParOf" srcId="{2CDDB72C-C82F-4793-B5F1-1FE4F328C5BE}" destId="{0503E039-B880-4C1F-9770-84828EE0FC5C}" srcOrd="12" destOrd="0" presId="urn:microsoft.com/office/officeart/2005/8/layout/cycle6"/>
    <dgm:cxn modelId="{DC95BD83-7DCC-4DA4-8A55-A26F07BD6E49}" type="presParOf" srcId="{2CDDB72C-C82F-4793-B5F1-1FE4F328C5BE}" destId="{BFB450CC-92CE-482A-9B81-BFA6F5535B4C}" srcOrd="13" destOrd="0" presId="urn:microsoft.com/office/officeart/2005/8/layout/cycle6"/>
    <dgm:cxn modelId="{477E8E87-792E-4291-90CA-E9D73913812A}" type="presParOf" srcId="{2CDDB72C-C82F-4793-B5F1-1FE4F328C5BE}" destId="{8F9F0F33-98A6-4CF5-9A34-BD841BFE9489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9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69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69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70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b" anchorCtr="0" compatLnSpc="1">
            <a:prstTxWarp prst="textNoShape">
              <a:avLst/>
            </a:prstTxWarp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70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27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5" name="Picture 6" descr="SD-PanelTitle-GrommetsCombine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48598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48599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48600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AB29C8F3-725A-4F9A-A507-94E9D5D4F6DB}" type="datetimeFigureOut">
              <a:rPr lang="zh-CN" altLang="en-US" smtClean="0"/>
              <a:t>2018/2/2</a:t>
            </a:fld>
            <a:endParaRPr lang="zh-CN" altLang="en-US"/>
          </a:p>
        </p:txBody>
      </p:sp>
      <p:sp>
        <p:nvSpPr>
          <p:cNvPr id="104860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04860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3145729" name="Straight Connector 14"/>
          <p:cNvCxnSpPr>
            <a:cxnSpLocks/>
          </p:cNvCxnSpPr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8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48669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04867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7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2018/2/2</a:t>
            </a:fld>
            <a:endParaRPr lang="zh-CN" altLang="en-US"/>
          </a:p>
        </p:txBody>
      </p:sp>
      <p:sp>
        <p:nvSpPr>
          <p:cNvPr id="104867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7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3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48664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6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2018/2/2</a:t>
            </a:fld>
            <a:endParaRPr lang="zh-CN" altLang="en-US"/>
          </a:p>
        </p:txBody>
      </p:sp>
      <p:sp>
        <p:nvSpPr>
          <p:cNvPr id="104866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6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3145738" name="Straight Connector 14"/>
          <p:cNvCxnSpPr>
            <a:cxnSpLocks/>
          </p:cNvCxnSpPr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4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4867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</a:lvl2pPr>
            <a:lvl3pPr marL="914400" indent="0">
              <a:buFontTx/>
              <a:buNone/>
            </a:lvl3pPr>
            <a:lvl4pPr marL="1371600" indent="0">
              <a:buFontTx/>
              <a:buNone/>
            </a:lvl4pPr>
            <a:lvl5pPr marL="1828800" indent="0">
              <a:buFontTx/>
              <a:buNone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76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7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2018/2/2</a:t>
            </a:fld>
            <a:endParaRPr lang="zh-CN" altLang="en-US"/>
          </a:p>
        </p:txBody>
      </p:sp>
      <p:sp>
        <p:nvSpPr>
          <p:cNvPr id="104867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7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48680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48681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3145739" name="Straight Connector 18"/>
          <p:cNvCxnSpPr>
            <a:cxnSpLocks/>
          </p:cNvCxnSpPr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4863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3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2018/2/2</a:t>
            </a:fld>
            <a:endParaRPr lang="zh-CN" altLang="en-US"/>
          </a:p>
        </p:txBody>
      </p:sp>
      <p:sp>
        <p:nvSpPr>
          <p:cNvPr id="104863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3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9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48620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21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2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2018/2/2</a:t>
            </a:fld>
            <a:endParaRPr lang="zh-CN" altLang="en-US"/>
          </a:p>
        </p:txBody>
      </p:sp>
      <p:sp>
        <p:nvSpPr>
          <p:cNvPr id="104862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2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48625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48626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3145731" name="Straight Connector 25"/>
          <p:cNvCxnSpPr>
            <a:cxnSpLocks/>
          </p:cNvCxnSpPr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7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4865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59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6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2018/2/2</a:t>
            </a:fld>
            <a:endParaRPr lang="zh-CN" altLang="en-US"/>
          </a:p>
        </p:txBody>
      </p:sp>
      <p:sp>
        <p:nvSpPr>
          <p:cNvPr id="104866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6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3145737" name="Straight Connector 14"/>
          <p:cNvCxnSpPr>
            <a:cxnSpLocks/>
          </p:cNvCxnSpPr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4865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4865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2018/2/2</a:t>
            </a:fld>
            <a:endParaRPr lang="zh-CN" altLang="en-US"/>
          </a:p>
        </p:txBody>
      </p:sp>
      <p:sp>
        <p:nvSpPr>
          <p:cNvPr id="104865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5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3145736" name="Straight Connector 13"/>
          <p:cNvCxnSpPr>
            <a:cxnSpLocks/>
          </p:cNvCxnSpPr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1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4864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4864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2018/2/2</a:t>
            </a:fld>
            <a:endParaRPr lang="zh-CN" altLang="en-US"/>
          </a:p>
        </p:txBody>
      </p:sp>
      <p:sp>
        <p:nvSpPr>
          <p:cNvPr id="104864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4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3145734" name="Straight Connector 13"/>
          <p:cNvCxnSpPr>
            <a:cxnSpLocks/>
          </p:cNvCxnSpPr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45730" name="Straight Connector 6"/>
          <p:cNvCxnSpPr>
            <a:cxnSpLocks/>
          </p:cNvCxnSpPr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86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486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4860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2018/2/2</a:t>
            </a:fld>
            <a:endParaRPr lang="zh-CN" altLang="en-US"/>
          </a:p>
        </p:txBody>
      </p:sp>
      <p:sp>
        <p:nvSpPr>
          <p:cNvPr id="104860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0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7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48628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2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2018/2/2</a:t>
            </a:fld>
            <a:endParaRPr lang="zh-CN" altLang="en-US"/>
          </a:p>
        </p:txBody>
      </p:sp>
      <p:sp>
        <p:nvSpPr>
          <p:cNvPr id="104863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3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3145732" name="Straight Connector 30"/>
          <p:cNvCxnSpPr>
            <a:cxnSpLocks/>
          </p:cNvCxnSpPr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45728" name="Straight Connector 7"/>
          <p:cNvCxnSpPr>
            <a:cxnSpLocks/>
          </p:cNvCxnSpPr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85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48582" name="Content Placeholder 2"/>
          <p:cNvSpPr>
            <a:spLocks noGrp="1"/>
          </p:cNvSpPr>
          <p:nvPr>
            <p:ph sz="half" idx="1"/>
          </p:nvPr>
        </p:nvSpPr>
        <p:spPr>
          <a:xfrm>
            <a:off x="117957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48583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4858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2018/2/2</a:t>
            </a:fld>
            <a:endParaRPr lang="zh-CN" altLang="en-US"/>
          </a:p>
        </p:txBody>
      </p:sp>
      <p:sp>
        <p:nvSpPr>
          <p:cNvPr id="104858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58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48689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90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48691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92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48693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2018/2/2</a:t>
            </a:fld>
            <a:endParaRPr lang="zh-CN" altLang="en-US"/>
          </a:p>
        </p:txBody>
      </p:sp>
      <p:sp>
        <p:nvSpPr>
          <p:cNvPr id="1048694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95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3145740" name="Straight Connector 40"/>
          <p:cNvCxnSpPr>
            <a:cxnSpLocks/>
          </p:cNvCxnSpPr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7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48638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2018/2/2</a:t>
            </a:fld>
            <a:endParaRPr lang="zh-CN" altLang="en-US"/>
          </a:p>
        </p:txBody>
      </p:sp>
      <p:sp>
        <p:nvSpPr>
          <p:cNvPr id="104863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4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3145733" name="Straight Connector 13"/>
          <p:cNvCxnSpPr>
            <a:cxnSpLocks/>
          </p:cNvCxnSpPr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2018/2/2</a:t>
            </a:fld>
            <a:endParaRPr lang="zh-CN" altLang="en-US"/>
          </a:p>
        </p:txBody>
      </p:sp>
      <p:sp>
        <p:nvSpPr>
          <p:cNvPr id="104859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59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6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48647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4864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4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2018/2/2</a:t>
            </a:fld>
            <a:endParaRPr lang="zh-CN" altLang="en-US"/>
          </a:p>
        </p:txBody>
      </p:sp>
      <p:sp>
        <p:nvSpPr>
          <p:cNvPr id="104865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5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3145735" name="Straight Connector 15"/>
          <p:cNvCxnSpPr>
            <a:cxnSpLocks/>
          </p:cNvCxnSpPr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4868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04868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8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9C8F3-725A-4F9A-A507-94E9D5D4F6DB}" type="datetimeFigureOut">
              <a:rPr lang="zh-CN" altLang="en-US" smtClean="0"/>
              <a:t>2018/2/2</a:t>
            </a:fld>
            <a:endParaRPr lang="zh-CN" altLang="en-US"/>
          </a:p>
        </p:txBody>
      </p:sp>
      <p:sp>
        <p:nvSpPr>
          <p:cNvPr id="104868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4868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2" name="Picture 6" descr="SD-PanelContent-GrommetsCombined.png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48576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48577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48578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B29C8F3-725A-4F9A-A507-94E9D5D4F6DB}" type="datetimeFigureOut">
              <a:rPr lang="zh-CN" altLang="en-US" smtClean="0"/>
              <a:t>2018/2/2</a:t>
            </a:fld>
            <a:endParaRPr lang="zh-CN" altLang="en-US"/>
          </a:p>
        </p:txBody>
      </p:sp>
      <p:sp>
        <p:nvSpPr>
          <p:cNvPr id="104857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zh-CN" altLang="en-US"/>
          </a:p>
        </p:txBody>
      </p:sp>
      <p:sp>
        <p:nvSpPr>
          <p:cNvPr id="104858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BE40409-DAE8-4674-9087-DC3CFB3688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3" name="Заголовок 1"/>
          <p:cNvSpPr>
            <a:spLocks noGrp="1"/>
          </p:cNvSpPr>
          <p:nvPr>
            <p:ph type="ctrTitle"/>
          </p:nvPr>
        </p:nvSpPr>
        <p:spPr>
          <a:xfrm>
            <a:off x="1622854" y="1606378"/>
            <a:ext cx="6030097" cy="3153483"/>
          </a:xfrm>
        </p:spPr>
        <p:txBody>
          <a:bodyPr>
            <a:normAutofit fontScale="90000"/>
          </a:bodyPr>
          <a:lstStyle/>
          <a:p>
            <a:r>
              <a:rPr lang="ru-RU" altLang="en-US" b="1" dirty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Долгосрочный</a:t>
            </a:r>
            <a:r>
              <a:rPr lang="en-US" altLang="ru-RU" b="1" dirty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b="1" dirty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  <a:r>
              <a:rPr lang="en-US" altLang="ru-RU" b="1" dirty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b="1" dirty="0" smtClean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ru-RU" b="1" dirty="0" smtClean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en-US" b="1" dirty="0" smtClean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altLang="ru-RU" b="1" dirty="0" smtClean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b="1" dirty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детьми</a:t>
            </a:r>
            <a:r>
              <a:rPr lang="en-US" altLang="ru-RU" b="1" dirty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b="1" dirty="0" smtClean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ru-RU" b="1" dirty="0" smtClean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en-US" b="1" dirty="0" smtClean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</a:t>
            </a:r>
            <a:r>
              <a:rPr lang="en-US" altLang="ru-RU" b="1" dirty="0" smtClean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b="1" dirty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</a:t>
            </a:r>
            <a:r>
              <a:rPr lang="en-US" altLang="ru-RU" b="1" dirty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"</a:t>
            </a:r>
            <a:r>
              <a:rPr lang="ru-RU" altLang="en-US" b="1" dirty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Пластилиновые</a:t>
            </a:r>
            <a:r>
              <a:rPr lang="en-US" altLang="ru-RU" b="1" dirty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b="1" dirty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фантазии</a:t>
            </a:r>
            <a:r>
              <a:rPr lang="en-US" altLang="ru-RU" b="1" dirty="0"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ru-RU" altLang="en-US" b="1" dirty="0">
              <a:solidFill>
                <a:srgbClr val="9900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860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34155" y="4759862"/>
            <a:ext cx="5308866" cy="1377651"/>
          </a:xfrm>
        </p:spPr>
        <p:txBody>
          <a:bodyPr>
            <a:normAutofit/>
          </a:bodyPr>
          <a:lstStyle/>
          <a:p>
            <a:r>
              <a:rPr lang="ru-RU" altLang="en-US" sz="1900" dirty="0"/>
              <a:t>Н</a:t>
            </a:r>
            <a:r>
              <a:rPr lang="en-US" altLang="ru-RU" sz="1900" dirty="0"/>
              <a:t>.</a:t>
            </a:r>
            <a:r>
              <a:rPr lang="ru-RU" altLang="en-US" sz="1900" dirty="0"/>
              <a:t>С</a:t>
            </a:r>
            <a:r>
              <a:rPr lang="en-US" altLang="ru-RU" sz="1900" dirty="0"/>
              <a:t>. </a:t>
            </a:r>
            <a:r>
              <a:rPr lang="ru-RU" altLang="en-US" sz="1900" dirty="0" err="1"/>
              <a:t>Проколова</a:t>
            </a:r>
            <a:r>
              <a:rPr lang="en-US" altLang="ru-RU" sz="1900" dirty="0"/>
              <a:t>, </a:t>
            </a:r>
            <a:endParaRPr lang="en-US" altLang="ru-RU" sz="1900" dirty="0" smtClean="0"/>
          </a:p>
          <a:p>
            <a:r>
              <a:rPr lang="ru-RU" altLang="en-US" sz="1900" dirty="0" smtClean="0"/>
              <a:t>воспитатель</a:t>
            </a:r>
            <a:r>
              <a:rPr lang="en-US" altLang="ru-RU" sz="1900" dirty="0" smtClean="0"/>
              <a:t> </a:t>
            </a:r>
            <a:r>
              <a:rPr lang="ru-RU" altLang="en-US" sz="1900" dirty="0"/>
              <a:t>МКДОУ</a:t>
            </a:r>
            <a:r>
              <a:rPr lang="en-US" altLang="ru-RU" sz="1900" dirty="0"/>
              <a:t> </a:t>
            </a:r>
            <a:r>
              <a:rPr lang="ru-RU" altLang="en-US" sz="1900" dirty="0" smtClean="0"/>
              <a:t>д/с</a:t>
            </a:r>
            <a:r>
              <a:rPr lang="en-US" altLang="ru-RU" sz="1900" dirty="0" smtClean="0"/>
              <a:t> </a:t>
            </a:r>
            <a:r>
              <a:rPr lang="ru-RU" altLang="en-US" sz="1900" dirty="0"/>
              <a:t>№</a:t>
            </a:r>
            <a:r>
              <a:rPr lang="en-US" altLang="ru-RU" sz="1900" dirty="0"/>
              <a:t> 86</a:t>
            </a:r>
            <a:endParaRPr lang="ru-RU" altLang="en-US" sz="1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4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8313" y="604609"/>
            <a:ext cx="4860324" cy="5807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7" name="Заголовок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732231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Кружок </a:t>
            </a:r>
            <a:br>
              <a:rPr lang="ru-RU" sz="3200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«Пластилиновые фантазии»</a:t>
            </a:r>
            <a:endParaRPr lang="ru-RU" sz="3200" b="1" dirty="0">
              <a:solidFill>
                <a:srgbClr val="A5002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8618" name="Объект 2"/>
          <p:cNvSpPr>
            <a:spLocks noGrp="1"/>
          </p:cNvSpPr>
          <p:nvPr>
            <p:ph sz="half" idx="1"/>
          </p:nvPr>
        </p:nvSpPr>
        <p:spPr>
          <a:xfrm>
            <a:off x="1179575" y="2364260"/>
            <a:ext cx="7115927" cy="3624648"/>
          </a:xfrm>
        </p:spPr>
        <p:txBody>
          <a:bodyPr>
            <a:normAutofit fontScale="38333" lnSpcReduction="20000"/>
          </a:bodyPr>
          <a:lstStyle/>
          <a:p>
            <a:pPr marL="0" indent="0" algn="just">
              <a:buNone/>
            </a:pPr>
            <a:r>
              <a:rPr lang="ru-RU" sz="4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создание условий для развития творческих способностей младших дошкольников, их эстетического развития.</a:t>
            </a:r>
          </a:p>
          <a:p>
            <a:pPr marL="0" indent="0" algn="just">
              <a:buNone/>
            </a:pPr>
            <a:r>
              <a:rPr lang="ru-RU" sz="4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простейшим приёмам лепки, формировать умение составлять простые </a:t>
            </a:r>
            <a:r>
              <a:rPr lang="ru-RU" sz="4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композиции;</a:t>
            </a:r>
            <a:endParaRPr lang="ru-RU" sz="4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ru-RU" sz="4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 формы и цвета, мелкую моторику рук, обогащать словарный запас;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желание своими руками создавать красивые поделки из пластилина, использовать их в игровой и театральной деятельности, в качестве подарка  или для украшения </a:t>
            </a:r>
            <a:r>
              <a:rPr lang="ru-RU" sz="4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группы.</a:t>
            </a:r>
            <a:endParaRPr lang="ru-RU" sz="4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5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892" y="510746"/>
            <a:ext cx="2486798" cy="33157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97176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0690" y="1520224"/>
            <a:ext cx="2761220" cy="36816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97177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2214" y="3361038"/>
            <a:ext cx="2313803" cy="30850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97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97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9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97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97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9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097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097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09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7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Диагностика развития </a:t>
            </a:r>
            <a:br>
              <a:rPr lang="ru-RU" b="1" dirty="0" smtClean="0"/>
            </a:br>
            <a:r>
              <a:rPr lang="ru-RU" b="1" dirty="0" smtClean="0"/>
              <a:t>навыков у детей </a:t>
            </a:r>
            <a:br>
              <a:rPr lang="ru-RU" b="1" dirty="0" smtClean="0"/>
            </a:br>
            <a:r>
              <a:rPr lang="ru-RU" b="1" dirty="0" smtClean="0"/>
              <a:t>основных приемов лепки</a:t>
            </a:r>
            <a:endParaRPr lang="ru-RU" b="1" dirty="0"/>
          </a:p>
        </p:txBody>
      </p:sp>
      <p:graphicFrame>
        <p:nvGraphicFramePr>
          <p:cNvPr id="4194305" name="Объект 7"/>
          <p:cNvGraphicFramePr>
            <a:graphicFrameLocks noGrp="1"/>
          </p:cNvGraphicFramePr>
          <p:nvPr>
            <p:ph sz="half" idx="1"/>
          </p:nvPr>
        </p:nvGraphicFramePr>
        <p:xfrm>
          <a:off x="593125" y="2487613"/>
          <a:ext cx="3923314" cy="3446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194306" name="Объект 11"/>
          <p:cNvGraphicFramePr>
            <a:graphicFrameLocks noGrp="1"/>
          </p:cNvGraphicFramePr>
          <p:nvPr>
            <p:ph sz="half" idx="2"/>
          </p:nvPr>
        </p:nvGraphicFramePr>
        <p:xfrm>
          <a:off x="4645025" y="2487613"/>
          <a:ext cx="3905851" cy="3446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Диагностика развития мелкой моторики рук</a:t>
            </a:r>
            <a:endParaRPr lang="ru-RU" b="1" dirty="0"/>
          </a:p>
        </p:txBody>
      </p:sp>
      <p:graphicFrame>
        <p:nvGraphicFramePr>
          <p:cNvPr id="4194304" name="Объект 7"/>
          <p:cNvGraphicFramePr>
            <a:graphicFrameLocks noGrp="1"/>
          </p:cNvGraphicFramePr>
          <p:nvPr>
            <p:ph sz="half" idx="1"/>
          </p:nvPr>
        </p:nvGraphicFramePr>
        <p:xfrm>
          <a:off x="1179513" y="2487613"/>
          <a:ext cx="6712336" cy="3446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1" name="Заголовок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970356" cy="5015906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Задачами </a:t>
            </a:r>
            <a:br>
              <a:rPr lang="ru-RU" sz="2800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</a:t>
            </a:r>
            <a:r>
              <a:rPr lang="ru-RU" sz="2800" b="1" dirty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 </a:t>
            </a:r>
            <a:r>
              <a:rPr lang="ru-RU" sz="2800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800" b="1" dirty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учебный год являются</a:t>
            </a:r>
            <a:r>
              <a:rPr lang="ru-RU" sz="2800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2800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Образовательные</a:t>
            </a:r>
            <a:r>
              <a:rPr lang="ru-RU" sz="2000" b="1" dirty="0"/>
              <a:t>:</a:t>
            </a:r>
            <a:r>
              <a:rPr lang="ru-RU" sz="2000" dirty="0"/>
              <a:t> знакомство с декоративной лепкой и народной пластикой посредством изучения русской народной глиняной игрушки;</a:t>
            </a:r>
            <a:br>
              <a:rPr lang="ru-RU" sz="2000" dirty="0"/>
            </a:br>
            <a:r>
              <a:rPr lang="ru-RU" sz="2000" b="1" dirty="0" smtClean="0"/>
              <a:t>Развивающие</a:t>
            </a:r>
            <a:r>
              <a:rPr lang="ru-RU" sz="2000" b="1" dirty="0"/>
              <a:t>: </a:t>
            </a:r>
            <a:r>
              <a:rPr lang="ru-RU" sz="2000" dirty="0"/>
              <a:t>развитие умений и навыков способов лепки декоративных орнаментов, игрушек простых форм (куколка, неваляшка, птичка и </a:t>
            </a:r>
            <a:r>
              <a:rPr lang="ru-RU" sz="2000" dirty="0" err="1"/>
              <a:t>т.д</a:t>
            </a:r>
            <a:r>
              <a:rPr lang="ru-RU" sz="2000" dirty="0"/>
              <a:t>);</a:t>
            </a:r>
            <a:br>
              <a:rPr lang="ru-RU" sz="2000" dirty="0"/>
            </a:br>
            <a:r>
              <a:rPr lang="ru-RU" sz="2000" b="1" dirty="0" smtClean="0"/>
              <a:t>Воспитательные</a:t>
            </a:r>
            <a:r>
              <a:rPr lang="ru-RU" sz="2000" b="1" dirty="0"/>
              <a:t>:</a:t>
            </a:r>
            <a:r>
              <a:rPr lang="ru-RU" sz="2000" dirty="0"/>
              <a:t> воспитывать интерес к русскому народному творчеству.  </a:t>
            </a:r>
            <a:br>
              <a:rPr lang="ru-RU" sz="2000" dirty="0"/>
            </a:b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7" name="Заголовок 1048586"/>
          <p:cNvSpPr>
            <a:spLocks noGrp="1"/>
          </p:cNvSpPr>
          <p:nvPr>
            <p:ph type="title"/>
          </p:nvPr>
        </p:nvSpPr>
        <p:spPr>
          <a:xfrm>
            <a:off x="375267" y="330278"/>
            <a:ext cx="5696568" cy="571574"/>
          </a:xfrm>
        </p:spPr>
        <p:txBody>
          <a:bodyPr>
            <a:normAutofit fontScale="90000"/>
          </a:bodyPr>
          <a:lstStyle/>
          <a:p>
            <a:r>
              <a:rPr lang="ru-RU" altLang="ru-RU" b="1" dirty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Итоговая</a:t>
            </a:r>
            <a:r>
              <a:rPr lang="en-US" altLang="ru-RU" b="1" dirty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b="1" dirty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</a:t>
            </a:r>
            <a:endParaRPr lang="ru-RU" b="1" dirty="0">
              <a:solidFill>
                <a:srgbClr val="A5002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97178" name="Рисунок 2097177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267" y="873356"/>
            <a:ext cx="2566812" cy="33602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97179" name="Рисунок 2097178"/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3591" y="2759676"/>
            <a:ext cx="2491976" cy="36175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97180" name="Рисунок 2097179"/>
          <p:cNvPicPr>
            <a:picLocks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1835" y="850525"/>
            <a:ext cx="2547173" cy="3276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97181" name="Рисунок 2097180"/>
          <p:cNvPicPr>
            <a:picLocks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4711" y="2846286"/>
            <a:ext cx="2474247" cy="34443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485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485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48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97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97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9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097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097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09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097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097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09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097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097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09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58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0" name="Заголовок 1"/>
          <p:cNvSpPr>
            <a:spLocks noGrp="1"/>
          </p:cNvSpPr>
          <p:nvPr>
            <p:ph type="title"/>
          </p:nvPr>
        </p:nvSpPr>
        <p:spPr>
          <a:xfrm>
            <a:off x="1160390" y="445782"/>
            <a:ext cx="6798734" cy="781658"/>
          </a:xfrm>
        </p:spPr>
        <p:txBody>
          <a:bodyPr/>
          <a:lstStyle/>
          <a:p>
            <a:r>
              <a:rPr lang="ru-RU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Итоги работы</a:t>
            </a:r>
            <a:endParaRPr lang="ru-RU" b="1" dirty="0">
              <a:solidFill>
                <a:srgbClr val="A5002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97153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096" y="1045459"/>
            <a:ext cx="2414786" cy="3446462"/>
          </a:xfrm>
        </p:spPr>
      </p:pic>
      <p:pic>
        <p:nvPicPr>
          <p:cNvPr id="2097154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8632" y="1045459"/>
            <a:ext cx="2414786" cy="3446462"/>
          </a:xfrm>
        </p:spPr>
      </p:pic>
      <p:pic>
        <p:nvPicPr>
          <p:cNvPr id="1026" name="Picture 2" descr="http://ds86nsk.edusite.ru/images/p50_solnechnyiyveter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0919" y="1927655"/>
            <a:ext cx="2572521" cy="35455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ds86nsk.edusite.ru/images/p50_pasxa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1976" y="1958906"/>
            <a:ext cx="2500600" cy="34464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ds86nsk.edusite.ru/images/p50_vesna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9755" y="2841102"/>
            <a:ext cx="2764674" cy="38104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485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485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48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97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97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97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097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097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097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59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5" name="TextBox 1"/>
          <p:cNvSpPr txBox="1"/>
          <p:nvPr/>
        </p:nvSpPr>
        <p:spPr>
          <a:xfrm>
            <a:off x="2743200" y="2537254"/>
            <a:ext cx="3903980" cy="510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2800" b="1" dirty="0">
              <a:solidFill>
                <a:srgbClr val="A5002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6" name="Рисунок 2097151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414270" y="811018"/>
            <a:ext cx="2907559" cy="3564270"/>
          </a:xfrm>
          <a:prstGeom prst="rect">
            <a:avLst/>
          </a:prstGeom>
        </p:spPr>
      </p:pic>
      <p:sp>
        <p:nvSpPr>
          <p:cNvPr id="1048610" name="TextBox 1048592"/>
          <p:cNvSpPr txBox="1"/>
          <p:nvPr/>
        </p:nvSpPr>
        <p:spPr>
          <a:xfrm>
            <a:off x="3262184" y="2489809"/>
            <a:ext cx="5519351" cy="413004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just"/>
            <a:r>
              <a:rPr lang="ru-RU" sz="1900" dirty="0">
                <a:solidFill>
                  <a:srgbClr val="000000"/>
                </a:solidFill>
              </a:rPr>
              <a:t>Скульптор И. Я. </a:t>
            </a:r>
            <a:r>
              <a:rPr lang="ru-RU" sz="1900" dirty="0" err="1">
                <a:solidFill>
                  <a:srgbClr val="000000"/>
                </a:solidFill>
              </a:rPr>
              <a:t>Гинцбург</a:t>
            </a:r>
            <a:r>
              <a:rPr lang="ru-RU" sz="1900" dirty="0">
                <a:solidFill>
                  <a:srgbClr val="000000"/>
                </a:solidFill>
              </a:rPr>
              <a:t> </a:t>
            </a:r>
            <a:r>
              <a:rPr lang="en-US" altLang="ru-RU" sz="1900" dirty="0">
                <a:solidFill>
                  <a:srgbClr val="000000"/>
                </a:solidFill>
              </a:rPr>
              <a:t>(1932 </a:t>
            </a:r>
            <a:r>
              <a:rPr lang="ru-RU" altLang="en-US" sz="1900" dirty="0">
                <a:solidFill>
                  <a:srgbClr val="000000"/>
                </a:solidFill>
              </a:rPr>
              <a:t>г</a:t>
            </a:r>
            <a:r>
              <a:rPr lang="en-US" altLang="ru-RU" sz="1900" dirty="0">
                <a:solidFill>
                  <a:srgbClr val="000000"/>
                </a:solidFill>
              </a:rPr>
              <a:t>) </a:t>
            </a:r>
            <a:r>
              <a:rPr lang="ru-RU" sz="1900" dirty="0">
                <a:solidFill>
                  <a:srgbClr val="000000"/>
                </a:solidFill>
              </a:rPr>
              <a:t>говорил о значении лепки следующее: «...В семье изобразительных искусств лепка играет ту же роль, как и арифметика в математических науках. Это азбука представления о предмете. Это первое чтение, изложение предмета. В рисовании</a:t>
            </a:r>
            <a:r>
              <a:rPr lang="ru-RU" sz="2800" dirty="0">
                <a:solidFill>
                  <a:srgbClr val="000000"/>
                </a:solidFill>
              </a:rPr>
              <a:t> </a:t>
            </a:r>
            <a:r>
              <a:rPr lang="ru-RU" sz="1800" dirty="0">
                <a:solidFill>
                  <a:srgbClr val="000000"/>
                </a:solidFill>
              </a:rPr>
              <a:t>предмет изображается относительным. Из-за перспективы часто умаляется, а иногда и совершенно теряется сущность свойств предмета, главный его смысл... Правильное соотношение частей, отличие главного от второстепенного — тела от приставных частей — все это ясно выражается при изображении предмета посредством лепки».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7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259" y="630194"/>
            <a:ext cx="7438768" cy="55790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2097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1" name="Заголовок 1"/>
          <p:cNvSpPr>
            <a:spLocks noGrp="1"/>
          </p:cNvSpPr>
          <p:nvPr>
            <p:ph type="title"/>
          </p:nvPr>
        </p:nvSpPr>
        <p:spPr>
          <a:xfrm>
            <a:off x="1385879" y="559958"/>
            <a:ext cx="6798734" cy="93911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так создаются </a:t>
            </a:r>
            <a:br>
              <a:rPr lang="ru-RU" sz="2800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пластилиновые шедевры…</a:t>
            </a:r>
            <a:endParaRPr lang="ru-RU" sz="2800" b="1" dirty="0">
              <a:solidFill>
                <a:srgbClr val="A5002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97158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3708" y="1968629"/>
            <a:ext cx="2561869" cy="34464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97159" name="Объект 5"/>
          <p:cNvPicPr>
            <a:picLocks noGrp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645" y="1029515"/>
            <a:ext cx="2584846" cy="34464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97160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4795" y="2752746"/>
            <a:ext cx="2499577" cy="35969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048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097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97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97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097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097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097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097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097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097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1" name="Рисунок 2097152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7785" y="307238"/>
            <a:ext cx="2252007" cy="31526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48612" name="TextBox 1048655"/>
          <p:cNvSpPr txBox="1"/>
          <p:nvPr/>
        </p:nvSpPr>
        <p:spPr>
          <a:xfrm>
            <a:off x="419767" y="3459892"/>
            <a:ext cx="2150437" cy="192023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0000"/>
                </a:solidFill>
              </a:rPr>
              <a:t>Т</a:t>
            </a:r>
            <a:r>
              <a:rPr lang="en-US" altLang="ru-RU" sz="2000" b="1" dirty="0" smtClean="0">
                <a:solidFill>
                  <a:srgbClr val="000000"/>
                </a:solidFill>
              </a:rPr>
              <a:t>.</a:t>
            </a:r>
            <a:r>
              <a:rPr lang="ru-RU" altLang="ru-RU" sz="2000" b="1" dirty="0" smtClean="0">
                <a:solidFill>
                  <a:srgbClr val="000000"/>
                </a:solidFill>
              </a:rPr>
              <a:t> </a:t>
            </a:r>
            <a:r>
              <a:rPr lang="ru-RU" altLang="en-US" sz="2000" b="1" dirty="0" smtClean="0">
                <a:solidFill>
                  <a:srgbClr val="000000"/>
                </a:solidFill>
              </a:rPr>
              <a:t>С</a:t>
            </a:r>
            <a:r>
              <a:rPr lang="en-US" altLang="ru-RU" sz="2000" b="1" dirty="0">
                <a:solidFill>
                  <a:srgbClr val="000000"/>
                </a:solidFill>
              </a:rPr>
              <a:t>. </a:t>
            </a:r>
            <a:r>
              <a:rPr lang="ru-RU" altLang="en-US" sz="2000" b="1" dirty="0">
                <a:solidFill>
                  <a:srgbClr val="000000"/>
                </a:solidFill>
              </a:rPr>
              <a:t>Комарова</a:t>
            </a:r>
            <a:r>
              <a:rPr lang="en-US" altLang="ru-RU" sz="2000" b="1" dirty="0" smtClean="0">
                <a:solidFill>
                  <a:srgbClr val="000000"/>
                </a:solidFill>
              </a:rPr>
              <a:t>:</a:t>
            </a:r>
            <a:endParaRPr lang="ru-RU" altLang="ru-RU" sz="2000" b="1" dirty="0" smtClean="0">
              <a:solidFill>
                <a:srgbClr val="000000"/>
              </a:solidFill>
            </a:endParaRPr>
          </a:p>
          <a:p>
            <a:pPr algn="just"/>
            <a:r>
              <a:rPr lang="en-US" altLang="ru-RU" sz="2000" b="1" dirty="0" smtClean="0">
                <a:solidFill>
                  <a:srgbClr val="000000"/>
                </a:solidFill>
              </a:rPr>
              <a:t> </a:t>
            </a:r>
            <a:r>
              <a:rPr lang="ru-RU" altLang="en-US" sz="2000" dirty="0">
                <a:solidFill>
                  <a:srgbClr val="000000"/>
                </a:solidFill>
              </a:rPr>
              <a:t>художественно</a:t>
            </a:r>
            <a:r>
              <a:rPr lang="en-US" altLang="ru-RU" sz="2000" dirty="0">
                <a:solidFill>
                  <a:srgbClr val="000000"/>
                </a:solidFill>
              </a:rPr>
              <a:t>-</a:t>
            </a:r>
            <a:r>
              <a:rPr lang="ru-RU" altLang="en-US" sz="2000" dirty="0">
                <a:solidFill>
                  <a:srgbClr val="000000"/>
                </a:solidFill>
              </a:rPr>
              <a:t>эстетическое</a:t>
            </a:r>
            <a:r>
              <a:rPr lang="en-US" altLang="ru-RU" sz="2000" dirty="0">
                <a:solidFill>
                  <a:srgbClr val="000000"/>
                </a:solidFill>
              </a:rPr>
              <a:t> </a:t>
            </a:r>
            <a:r>
              <a:rPr lang="ru-RU" altLang="en-US" sz="2000" dirty="0">
                <a:solidFill>
                  <a:srgbClr val="000000"/>
                </a:solidFill>
              </a:rPr>
              <a:t>воспитание</a:t>
            </a:r>
            <a:r>
              <a:rPr lang="en-US" altLang="ru-RU" sz="2000" dirty="0">
                <a:solidFill>
                  <a:srgbClr val="000000"/>
                </a:solidFill>
              </a:rPr>
              <a:t> </a:t>
            </a:r>
            <a:r>
              <a:rPr lang="ru-RU" altLang="en-US" sz="2000" dirty="0">
                <a:solidFill>
                  <a:srgbClr val="000000"/>
                </a:solidFill>
              </a:rPr>
              <a:t>дошкольников</a:t>
            </a:r>
            <a:endParaRPr lang="ru-RU" sz="2000" dirty="0">
              <a:solidFill>
                <a:srgbClr val="000000"/>
              </a:solidFill>
            </a:endParaRPr>
          </a:p>
        </p:txBody>
      </p:sp>
      <p:pic>
        <p:nvPicPr>
          <p:cNvPr id="2097162" name="Рисунок 2097153"/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6312" y="1639978"/>
            <a:ext cx="2846927" cy="22593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48613" name="TextBox 1048656"/>
          <p:cNvSpPr txBox="1"/>
          <p:nvPr/>
        </p:nvSpPr>
        <p:spPr>
          <a:xfrm>
            <a:off x="2853656" y="4267612"/>
            <a:ext cx="2846927" cy="161544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ru-RU" sz="2100" b="1" dirty="0">
                <a:solidFill>
                  <a:srgbClr val="000000"/>
                </a:solidFill>
              </a:rPr>
              <a:t>Н</a:t>
            </a:r>
            <a:r>
              <a:rPr lang="en-US" altLang="ru-RU" sz="2100" b="1" dirty="0" smtClean="0">
                <a:solidFill>
                  <a:srgbClr val="000000"/>
                </a:solidFill>
              </a:rPr>
              <a:t>.</a:t>
            </a:r>
            <a:r>
              <a:rPr lang="ru-RU" altLang="ru-RU" sz="2100" b="1" dirty="0" smtClean="0">
                <a:solidFill>
                  <a:srgbClr val="000000"/>
                </a:solidFill>
              </a:rPr>
              <a:t> </a:t>
            </a:r>
            <a:r>
              <a:rPr lang="ru-RU" altLang="en-US" sz="2100" b="1" dirty="0" smtClean="0">
                <a:solidFill>
                  <a:srgbClr val="000000"/>
                </a:solidFill>
              </a:rPr>
              <a:t>Б</a:t>
            </a:r>
            <a:r>
              <a:rPr lang="en-US" altLang="ru-RU" sz="2100" b="1" dirty="0" smtClean="0">
                <a:solidFill>
                  <a:srgbClr val="000000"/>
                </a:solidFill>
              </a:rPr>
              <a:t>.</a:t>
            </a:r>
            <a:r>
              <a:rPr lang="ru-RU" altLang="ru-RU" sz="2100" b="1" dirty="0" smtClean="0">
                <a:solidFill>
                  <a:srgbClr val="000000"/>
                </a:solidFill>
              </a:rPr>
              <a:t> </a:t>
            </a:r>
            <a:r>
              <a:rPr lang="ru-RU" altLang="en-US" sz="2100" b="1" dirty="0" err="1" smtClean="0">
                <a:solidFill>
                  <a:srgbClr val="000000"/>
                </a:solidFill>
              </a:rPr>
              <a:t>Халезова</a:t>
            </a:r>
            <a:r>
              <a:rPr lang="en-US" altLang="ru-RU" sz="2100" b="1" dirty="0" smtClean="0">
                <a:solidFill>
                  <a:srgbClr val="000000"/>
                </a:solidFill>
              </a:rPr>
              <a:t>:</a:t>
            </a:r>
            <a:endParaRPr lang="ru-RU" altLang="ru-RU" sz="2100" b="1" dirty="0" smtClean="0">
              <a:solidFill>
                <a:srgbClr val="000000"/>
              </a:solidFill>
            </a:endParaRPr>
          </a:p>
          <a:p>
            <a:pPr algn="just"/>
            <a:r>
              <a:rPr lang="en-US" altLang="ru-RU" sz="2100" b="1" dirty="0" smtClean="0">
                <a:solidFill>
                  <a:srgbClr val="000000"/>
                </a:solidFill>
              </a:rPr>
              <a:t> </a:t>
            </a:r>
            <a:r>
              <a:rPr lang="ru-RU" altLang="en-US" sz="2100" dirty="0">
                <a:solidFill>
                  <a:srgbClr val="000000"/>
                </a:solidFill>
              </a:rPr>
              <a:t>народная</a:t>
            </a:r>
            <a:r>
              <a:rPr lang="en-US" altLang="ru-RU" sz="2100" dirty="0">
                <a:solidFill>
                  <a:srgbClr val="000000"/>
                </a:solidFill>
              </a:rPr>
              <a:t> </a:t>
            </a:r>
            <a:r>
              <a:rPr lang="ru-RU" altLang="en-US" sz="2100" dirty="0">
                <a:solidFill>
                  <a:srgbClr val="000000"/>
                </a:solidFill>
              </a:rPr>
              <a:t>пластика</a:t>
            </a:r>
            <a:r>
              <a:rPr lang="en-US" altLang="ru-RU" sz="2100" dirty="0">
                <a:solidFill>
                  <a:srgbClr val="000000"/>
                </a:solidFill>
              </a:rPr>
              <a:t> </a:t>
            </a:r>
            <a:r>
              <a:rPr lang="ru-RU" altLang="en-US" sz="2100" dirty="0">
                <a:solidFill>
                  <a:srgbClr val="000000"/>
                </a:solidFill>
              </a:rPr>
              <a:t>и</a:t>
            </a:r>
            <a:r>
              <a:rPr lang="en-US" altLang="ru-RU" sz="2100" dirty="0">
                <a:solidFill>
                  <a:srgbClr val="000000"/>
                </a:solidFill>
              </a:rPr>
              <a:t> </a:t>
            </a:r>
            <a:r>
              <a:rPr lang="ru-RU" altLang="en-US" sz="2100" dirty="0" smtClean="0">
                <a:solidFill>
                  <a:srgbClr val="000000"/>
                </a:solidFill>
              </a:rPr>
              <a:t>декоративная</a:t>
            </a:r>
            <a:r>
              <a:rPr lang="ru-RU" altLang="en-US" sz="2100" dirty="0">
                <a:solidFill>
                  <a:srgbClr val="000000"/>
                </a:solidFill>
              </a:rPr>
              <a:t> </a:t>
            </a:r>
            <a:r>
              <a:rPr lang="ru-RU" altLang="en-US" sz="2100" dirty="0" smtClean="0">
                <a:solidFill>
                  <a:srgbClr val="000000"/>
                </a:solidFill>
              </a:rPr>
              <a:t>искусство</a:t>
            </a:r>
            <a:r>
              <a:rPr lang="en-US" altLang="ru-RU" sz="2100" dirty="0" smtClean="0">
                <a:solidFill>
                  <a:srgbClr val="000000"/>
                </a:solidFill>
              </a:rPr>
              <a:t> </a:t>
            </a:r>
            <a:r>
              <a:rPr lang="ru-RU" altLang="en-US" sz="2100" dirty="0">
                <a:solidFill>
                  <a:srgbClr val="000000"/>
                </a:solidFill>
              </a:rPr>
              <a:t>в</a:t>
            </a:r>
            <a:r>
              <a:rPr lang="en-US" altLang="ru-RU" sz="2100" dirty="0">
                <a:solidFill>
                  <a:srgbClr val="000000"/>
                </a:solidFill>
              </a:rPr>
              <a:t> </a:t>
            </a:r>
            <a:r>
              <a:rPr lang="ru-RU" altLang="en-US" sz="2100" dirty="0">
                <a:solidFill>
                  <a:srgbClr val="000000"/>
                </a:solidFill>
              </a:rPr>
              <a:t>детском</a:t>
            </a:r>
            <a:r>
              <a:rPr lang="en-US" altLang="ru-RU" sz="2100" dirty="0">
                <a:solidFill>
                  <a:srgbClr val="000000"/>
                </a:solidFill>
              </a:rPr>
              <a:t> </a:t>
            </a:r>
            <a:r>
              <a:rPr lang="ru-RU" altLang="en-US" sz="2100" dirty="0">
                <a:solidFill>
                  <a:srgbClr val="000000"/>
                </a:solidFill>
              </a:rPr>
              <a:t>саду</a:t>
            </a:r>
            <a:endParaRPr lang="ru-RU" sz="2100" dirty="0">
              <a:solidFill>
                <a:srgbClr val="000000"/>
              </a:solidFill>
            </a:endParaRPr>
          </a:p>
        </p:txBody>
      </p:sp>
      <p:pic>
        <p:nvPicPr>
          <p:cNvPr id="2097163" name="Рисунок 2097154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6079760" y="307238"/>
            <a:ext cx="2479117" cy="32131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48614" name="TextBox 1048657"/>
          <p:cNvSpPr txBox="1"/>
          <p:nvPr/>
        </p:nvSpPr>
        <p:spPr>
          <a:xfrm>
            <a:off x="5923005" y="3751778"/>
            <a:ext cx="2792628" cy="199644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solidFill>
                  <a:srgbClr val="000000"/>
                </a:solidFill>
              </a:rPr>
              <a:t>Т</a:t>
            </a:r>
            <a:r>
              <a:rPr lang="en-US" altLang="ru-RU" sz="2200" b="1" dirty="0" smtClean="0">
                <a:solidFill>
                  <a:srgbClr val="000000"/>
                </a:solidFill>
              </a:rPr>
              <a:t>.</a:t>
            </a:r>
            <a:r>
              <a:rPr lang="ru-RU" altLang="ru-RU" sz="2200" b="1" dirty="0" smtClean="0">
                <a:solidFill>
                  <a:srgbClr val="000000"/>
                </a:solidFill>
              </a:rPr>
              <a:t> </a:t>
            </a:r>
            <a:r>
              <a:rPr lang="ru-RU" altLang="en-US" sz="2200" b="1" dirty="0" smtClean="0">
                <a:solidFill>
                  <a:srgbClr val="000000"/>
                </a:solidFill>
              </a:rPr>
              <a:t>Н</a:t>
            </a:r>
            <a:r>
              <a:rPr lang="en-US" altLang="ru-RU" sz="2200" b="1" dirty="0">
                <a:solidFill>
                  <a:srgbClr val="000000"/>
                </a:solidFill>
              </a:rPr>
              <a:t>. </a:t>
            </a:r>
            <a:r>
              <a:rPr lang="ru-RU" altLang="en-US" sz="2200" b="1" dirty="0" smtClean="0">
                <a:solidFill>
                  <a:srgbClr val="000000"/>
                </a:solidFill>
              </a:rPr>
              <a:t>Дронова</a:t>
            </a:r>
            <a:r>
              <a:rPr lang="en-US" altLang="ru-RU" sz="2200" b="1" dirty="0" smtClean="0">
                <a:solidFill>
                  <a:srgbClr val="000000"/>
                </a:solidFill>
              </a:rPr>
              <a:t>:</a:t>
            </a:r>
            <a:endParaRPr lang="ru-RU" altLang="ru-RU" sz="2200" b="1" dirty="0" smtClean="0">
              <a:solidFill>
                <a:srgbClr val="000000"/>
              </a:solidFill>
            </a:endParaRPr>
          </a:p>
          <a:p>
            <a:pPr algn="just"/>
            <a:r>
              <a:rPr lang="en-US" altLang="ru-RU" sz="2200" dirty="0" smtClean="0">
                <a:solidFill>
                  <a:srgbClr val="000000"/>
                </a:solidFill>
              </a:rPr>
              <a:t> </a:t>
            </a:r>
            <a:r>
              <a:rPr lang="ru-RU" altLang="en-US" sz="2200" dirty="0">
                <a:solidFill>
                  <a:srgbClr val="000000"/>
                </a:solidFill>
              </a:rPr>
              <a:t>изобразительная</a:t>
            </a:r>
            <a:r>
              <a:rPr lang="en-US" altLang="ru-RU" sz="2200" dirty="0">
                <a:solidFill>
                  <a:srgbClr val="000000"/>
                </a:solidFill>
              </a:rPr>
              <a:t> </a:t>
            </a:r>
            <a:r>
              <a:rPr lang="ru-RU" altLang="en-US" sz="2200" dirty="0">
                <a:solidFill>
                  <a:srgbClr val="000000"/>
                </a:solidFill>
              </a:rPr>
              <a:t>деятельность</a:t>
            </a:r>
            <a:r>
              <a:rPr lang="en-US" altLang="ru-RU" sz="2200" dirty="0">
                <a:solidFill>
                  <a:srgbClr val="000000"/>
                </a:solidFill>
              </a:rPr>
              <a:t> </a:t>
            </a:r>
            <a:r>
              <a:rPr lang="ru-RU" altLang="en-US" sz="2200" dirty="0">
                <a:solidFill>
                  <a:srgbClr val="000000"/>
                </a:solidFill>
              </a:rPr>
              <a:t>и</a:t>
            </a:r>
            <a:r>
              <a:rPr lang="en-US" altLang="ru-RU" sz="2200" dirty="0">
                <a:solidFill>
                  <a:srgbClr val="000000"/>
                </a:solidFill>
              </a:rPr>
              <a:t> </a:t>
            </a:r>
            <a:r>
              <a:rPr lang="ru-RU" altLang="en-US" sz="2200" dirty="0">
                <a:solidFill>
                  <a:srgbClr val="000000"/>
                </a:solidFill>
              </a:rPr>
              <a:t>эстетическое</a:t>
            </a:r>
            <a:r>
              <a:rPr lang="en-US" altLang="ru-RU" sz="2200" dirty="0">
                <a:solidFill>
                  <a:srgbClr val="000000"/>
                </a:solidFill>
              </a:rPr>
              <a:t> </a:t>
            </a:r>
            <a:r>
              <a:rPr lang="ru-RU" altLang="en-US" sz="2200" dirty="0">
                <a:solidFill>
                  <a:srgbClr val="000000"/>
                </a:solidFill>
              </a:rPr>
              <a:t>развитие</a:t>
            </a:r>
            <a:r>
              <a:rPr lang="en-US" altLang="ru-RU" sz="2200" dirty="0">
                <a:solidFill>
                  <a:srgbClr val="000000"/>
                </a:solidFill>
              </a:rPr>
              <a:t> </a:t>
            </a:r>
            <a:r>
              <a:rPr lang="ru-RU" altLang="en-US" sz="2200" dirty="0">
                <a:solidFill>
                  <a:srgbClr val="000000"/>
                </a:solidFill>
              </a:rPr>
              <a:t>дошкольников</a:t>
            </a:r>
            <a:endParaRPr lang="ru-RU" sz="2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94307" name="Схема 13"/>
          <p:cNvGraphicFramePr>
            <a:graphicFrameLocks/>
          </p:cNvGraphicFramePr>
          <p:nvPr/>
        </p:nvGraphicFramePr>
        <p:xfrm>
          <a:off x="815545" y="626076"/>
          <a:ext cx="7751805" cy="55934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48615" name="TextBox 14"/>
          <p:cNvSpPr txBox="1"/>
          <p:nvPr/>
        </p:nvSpPr>
        <p:spPr>
          <a:xfrm>
            <a:off x="3953905" y="3246394"/>
            <a:ext cx="14750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A50021"/>
                </a:solidFill>
              </a:rPr>
              <a:t>ЛЕПКА</a:t>
            </a:r>
            <a:endParaRPr lang="ru-RU" sz="2800" b="1" dirty="0">
              <a:solidFill>
                <a:srgbClr val="A5002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6" name="Заголовок 1"/>
          <p:cNvSpPr>
            <a:spLocks noGrp="1"/>
          </p:cNvSpPr>
          <p:nvPr>
            <p:ph type="title"/>
          </p:nvPr>
        </p:nvSpPr>
        <p:spPr>
          <a:xfrm>
            <a:off x="3262184" y="659027"/>
            <a:ext cx="4573117" cy="78582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действия с готовой игрушкой</a:t>
            </a:r>
            <a:endParaRPr lang="ru-RU" b="1" dirty="0">
              <a:solidFill>
                <a:srgbClr val="A5002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97164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125" y="395416"/>
            <a:ext cx="2584846" cy="3446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97165" name="Объект 9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1214" y="1560177"/>
            <a:ext cx="2584846" cy="3446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97166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2850" y="3458892"/>
            <a:ext cx="2289089" cy="30521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97167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0446" y="1560177"/>
            <a:ext cx="2276732" cy="30356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486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486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48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97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97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97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097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097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097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097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097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097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097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097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097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8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438" y="642337"/>
            <a:ext cx="2584846" cy="3446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97169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2513" y="2718273"/>
            <a:ext cx="2584846" cy="3446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97170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5975" y="1894488"/>
            <a:ext cx="2647435" cy="35299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97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97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97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9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9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9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097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097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09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1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725" y="764382"/>
            <a:ext cx="2584846" cy="3446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97172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6571" y="1688542"/>
            <a:ext cx="2584846" cy="3446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97173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8509" y="3047999"/>
            <a:ext cx="2523868" cy="33651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9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9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9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9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9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9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09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09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09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Зеленый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262</Words>
  <Application>Microsoft Office PowerPoint</Application>
  <PresentationFormat>Экран (4:3)</PresentationFormat>
  <Paragraphs>30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Calibri</vt:lpstr>
      <vt:lpstr>方正舒体</vt:lpstr>
      <vt:lpstr>Garamond</vt:lpstr>
      <vt:lpstr>Times New Roman</vt:lpstr>
      <vt:lpstr>Wingdings</vt:lpstr>
      <vt:lpstr>Натуральные материалы</vt:lpstr>
      <vt:lpstr>Долгосрочный проект  с детьми  дошкольного возраста "Пластилиновые фантазии"</vt:lpstr>
      <vt:lpstr>Презентация PowerPoint</vt:lpstr>
      <vt:lpstr>Презентация PowerPoint</vt:lpstr>
      <vt:lpstr>Вот так создаются                     пластилиновые шедевры…</vt:lpstr>
      <vt:lpstr>Презентация PowerPoint</vt:lpstr>
      <vt:lpstr>Презентация PowerPoint</vt:lpstr>
      <vt:lpstr>Игровые действия с готовой игрушкой</vt:lpstr>
      <vt:lpstr>Презентация PowerPoint</vt:lpstr>
      <vt:lpstr>Презентация PowerPoint</vt:lpstr>
      <vt:lpstr>Презентация PowerPoint</vt:lpstr>
      <vt:lpstr>Кружок  «Пластилиновые фантазии»</vt:lpstr>
      <vt:lpstr>Презентация PowerPoint</vt:lpstr>
      <vt:lpstr>Диагностика развития  навыков у детей  основных приемов лепки</vt:lpstr>
      <vt:lpstr>Диагностика развития мелкой моторики рук</vt:lpstr>
      <vt:lpstr>Задачами  реализации проекта  на данный учебный год являются:    Образовательные: знакомство с декоративной лепкой и народной пластикой посредством изучения русской народной глиняной игрушки; Развивающие: развитие умений и навыков способов лепки декоративных орнаментов, игрушек простых форм (куколка, неваляшка, птичка и т.д); Воспитательные: воспитывать интерес к русскому народному творчеству.   </vt:lpstr>
      <vt:lpstr>Итоговая выставка</vt:lpstr>
      <vt:lpstr>Итоги работы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Долгосрочный проект  с детьми  дошкольного возраста "Пластилиновые фантазии"</dc:title>
  <dc:creator>user</dc:creator>
  <cp:lastModifiedBy>user</cp:lastModifiedBy>
  <cp:revision>3</cp:revision>
  <dcterms:created xsi:type="dcterms:W3CDTF">2015-05-10T17:36:16Z</dcterms:created>
  <dcterms:modified xsi:type="dcterms:W3CDTF">2018-02-02T07:43:06Z</dcterms:modified>
</cp:coreProperties>
</file>