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9" r:id="rId4"/>
    <p:sldId id="258" r:id="rId5"/>
    <p:sldId id="265" r:id="rId6"/>
    <p:sldId id="260" r:id="rId7"/>
    <p:sldId id="261" r:id="rId8"/>
    <p:sldId id="262" r:id="rId9"/>
    <p:sldId id="263" r:id="rId10"/>
    <p:sldId id="266" r:id="rId11"/>
  </p:sldIdLst>
  <p:sldSz cx="9144000" cy="6858000" type="screen4x3"/>
  <p:notesSz cx="6858000" cy="9144000"/>
  <p:custDataLst>
    <p:tags r:id="rId12"/>
  </p:custDataLst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56" autoAdjust="0"/>
    <p:restoredTop sz="94660"/>
  </p:normalViewPr>
  <p:slideViewPr>
    <p:cSldViewPr>
      <p:cViewPr varScale="1">
        <p:scale>
          <a:sx n="68" d="100"/>
          <a:sy n="68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12/20/2017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jpeg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2" name="Picture 6" descr="Картинки по запросу фоны на презентацию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6000" b="1" dirty="0" smtClean="0">
                <a:ln/>
                <a:solidFill>
                  <a:srgbClr val="FF0000"/>
                </a:solidFill>
              </a:rPr>
              <a:t>Ханты –Мансийскому автономному округу - </a:t>
            </a:r>
            <a:r>
              <a:rPr lang="ru-RU" sz="6000" b="1" dirty="0" err="1" smtClean="0">
                <a:ln/>
                <a:solidFill>
                  <a:srgbClr val="FF0000"/>
                </a:solidFill>
              </a:rPr>
              <a:t>Югра</a:t>
            </a:r>
            <a:r>
              <a:rPr lang="ru-RU" sz="6000" b="1" dirty="0" smtClean="0">
                <a:ln/>
                <a:solidFill>
                  <a:srgbClr val="FF0000"/>
                </a:solidFill>
              </a:rPr>
              <a:t> </a:t>
            </a:r>
            <a:br>
              <a:rPr lang="ru-RU" sz="6000" b="1" dirty="0" smtClean="0">
                <a:ln/>
                <a:solidFill>
                  <a:srgbClr val="FF0000"/>
                </a:solidFill>
              </a:rPr>
            </a:br>
            <a:endParaRPr lang="ru-RU" sz="6000" b="1" dirty="0">
              <a:ln/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57800" y="4572000"/>
            <a:ext cx="3581400" cy="1752600"/>
          </a:xfrm>
        </p:spPr>
        <p:txBody>
          <a:bodyPr>
            <a:normAutofit fontScale="77500" lnSpcReduction="20000"/>
          </a:bodyPr>
          <a:lstStyle/>
          <a:p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Ядрышникова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Софья,</a:t>
            </a: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объединение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«КОМП» МБУ  ДО «РЦТДМ «Спектр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», 6 класс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218" name="AutoShape 2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19" name="Picture 3" descr="C:\Users\Люция\Desktop\school_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505200"/>
            <a:ext cx="3811588" cy="29534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фоны на презентацию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3554" name="Picture 2" descr="C:\Users\Люция\Desktop\iCQ8WNIZ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04800"/>
            <a:ext cx="8361521" cy="62662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5" name="Picture 3" descr="C:\Users\Люция\Desktop\2382520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304800"/>
            <a:ext cx="6348413" cy="1447800"/>
          </a:xfrm>
          <a:prstGeom prst="rect">
            <a:avLst/>
          </a:prstGeom>
          <a:noFill/>
        </p:spPr>
      </p:pic>
      <p:pic>
        <p:nvPicPr>
          <p:cNvPr id="23556" name="Picture 4" descr="C:\Users\Люция\Desktop\i5Q6G2GCC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b="44667"/>
          <a:stretch>
            <a:fillRect/>
          </a:stretch>
        </p:blipFill>
        <p:spPr bwMode="auto">
          <a:xfrm>
            <a:off x="4943475" y="609600"/>
            <a:ext cx="4200525" cy="3162300"/>
          </a:xfrm>
          <a:prstGeom prst="rect">
            <a:avLst/>
          </a:prstGeom>
          <a:noFill/>
        </p:spPr>
      </p:pic>
      <p:pic>
        <p:nvPicPr>
          <p:cNvPr id="23557" name="Picture 5" descr="C:\Users\Люция\Desktop\moja_jugra2.pn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848100"/>
            <a:ext cx="5391150" cy="3009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Картинки по запросу фоны на презентацию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6000" b="1" dirty="0" smtClean="0">
                <a:ln/>
                <a:solidFill>
                  <a:srgbClr val="FF0000"/>
                </a:solidFill>
              </a:rPr>
              <a:t>Стихотворение </a:t>
            </a:r>
            <a:r>
              <a:rPr lang="ru-RU" sz="6000" b="1" dirty="0" smtClean="0">
                <a:ln/>
                <a:solidFill>
                  <a:srgbClr val="FF0000"/>
                </a:solidFill>
              </a:rPr>
              <a:t>«Тайга» </a:t>
            </a:r>
            <a:endParaRPr lang="ru-RU" sz="6000" b="1" dirty="0">
              <a:ln/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648200" cy="4525963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Тайга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 тайга, тайга без края</a:t>
            </a:r>
          </a:p>
          <a:p>
            <a:pPr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Тайга без края и конца</a:t>
            </a:r>
          </a:p>
          <a:p>
            <a:pPr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Стоит в снегу страна лесная</a:t>
            </a:r>
          </a:p>
          <a:p>
            <a:pPr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 улыбкой доброго лица</a:t>
            </a:r>
          </a:p>
          <a:p>
            <a:pPr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 небосвод в лазурной дымке</a:t>
            </a:r>
          </a:p>
          <a:p>
            <a:pPr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Как - будто мир наш сторожит</a:t>
            </a:r>
          </a:p>
          <a:p>
            <a:pPr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Лишь солнце бледное в косынке</a:t>
            </a:r>
          </a:p>
          <a:p>
            <a:pPr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Подняться к крышам не спешит.</a:t>
            </a:r>
          </a:p>
          <a:p>
            <a:pPr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Зима таёжная шагает</a:t>
            </a:r>
          </a:p>
          <a:p>
            <a:pPr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Звенит морозцем ясный день</a:t>
            </a:r>
          </a:p>
          <a:p>
            <a:pPr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Январь прекрасный убегает</a:t>
            </a:r>
          </a:p>
          <a:p>
            <a:pPr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Вот -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вот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пробьётся к нам капель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</a:p>
          <a:p>
            <a:pPr>
              <a:buNone/>
            </a:pPr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6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Овсянникова - </a:t>
            </a:r>
            <a:r>
              <a:rPr lang="ru-RU" sz="2600" b="1" i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Заярского</a:t>
            </a: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>
              <a:buNone/>
            </a:pP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ru-RU" dirty="0"/>
          </a:p>
        </p:txBody>
      </p:sp>
      <p:pic>
        <p:nvPicPr>
          <p:cNvPr id="8193" name="Picture 1" descr="C:\Users\Люция\Desktop\iV78C6BL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219199"/>
            <a:ext cx="3982879" cy="26663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Users\Люция\Desktop\iHPACHFT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3962400"/>
            <a:ext cx="3657600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Картинки по запросу фоны на презентацию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6000" b="1" dirty="0" smtClean="0">
                <a:ln/>
                <a:solidFill>
                  <a:srgbClr val="FF0000"/>
                </a:solidFill>
              </a:rPr>
              <a:t>История </a:t>
            </a:r>
            <a:r>
              <a:rPr lang="ru-RU" sz="6000" b="1" dirty="0" smtClean="0">
                <a:ln/>
                <a:solidFill>
                  <a:srgbClr val="FF0000"/>
                </a:solidFill>
              </a:rPr>
              <a:t>ЮГРЫ</a:t>
            </a:r>
            <a:endParaRPr lang="ru-RU" sz="6000" b="1" dirty="0">
              <a:ln/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95400"/>
            <a:ext cx="8534400" cy="3733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Образован 10 декабря 1930 года в составе Уральской области под именем Остяко-Вогульского национального округа с центром в селе Самарово. В декабре 1930 года в 5 км от села началось строительство нового окружного центра. В феврале 1932 года Первый окружной съезд Советов принял постановление о присвоении окружному центру названия Остяко-Вогульск.</a:t>
            </a:r>
          </a:p>
          <a:p>
            <a:pPr>
              <a:buNone/>
            </a:pPr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Включал при образовании: Берёзовский и Кондинский районы, </a:t>
            </a:r>
            <a:r>
              <a:rPr lang="ru-RU" sz="20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Мужевский</a:t>
            </a:r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сельсовет, Шурышкарский туземный остяцкий район </a:t>
            </a:r>
            <a:r>
              <a:rPr lang="ru-RU" sz="20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Обдорского</a:t>
            </a:r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района, Самаровский район, Сургутский район (за исключением верховьев реки Пур Уральской области) и Ларьякский остяцкий туземный район Западно-Сибирского 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края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Картинки по запросу фоны на презентацию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6600" b="1" dirty="0" smtClean="0">
                <a:ln/>
                <a:solidFill>
                  <a:srgbClr val="FF0000"/>
                </a:solidFill>
              </a:rPr>
              <a:t>Природа тайги</a:t>
            </a:r>
            <a:endParaRPr lang="ru-RU" sz="6600" b="1" dirty="0">
              <a:ln/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47800"/>
            <a:ext cx="8991600" cy="54102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Флора 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Югры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насчитывает свыше 800 видов высших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растений.</a:t>
            </a:r>
          </a:p>
          <a:p>
            <a:pPr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Территорию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Югры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относят к двум ботанико-географическим областям: Уральской горной и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Западно-Сибирской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равнинной. Основная часть расположена в пределах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Западно-Сибирской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равнинной ботанико-географической области, для которой характерно отчётливое зональное деление растительности. В пределах округа выделяются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подзоны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северной, средней и южной тайги, но практически вся территория округа расположена в пределах одной природной зоны — таёжных лесов. Большую часть территории занимает сильно заболоченная тайга. В северных районах на состав растительности большое влияние оказывает вечная мерзлота.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31" name="Picture 3" descr="C:\Users\Люция\Desktop\0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2533" name="AutoShape 5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22534" name="Object 6"/>
          <p:cNvGraphicFramePr>
            <a:graphicFrameLocks noChangeAspect="1"/>
          </p:cNvGraphicFramePr>
          <p:nvPr/>
        </p:nvGraphicFramePr>
        <p:xfrm>
          <a:off x="4386263" y="3184525"/>
          <a:ext cx="371475" cy="488950"/>
        </p:xfrm>
        <a:graphic>
          <a:graphicData uri="http://schemas.openxmlformats.org/presentationml/2006/ole">
            <p:oleObj spid="_x0000_s22534" name="Объект упаковщика для оболочки" showAsIcon="1" r:id="rId4" imgW="371880" imgH="488520" progId="Package">
              <p:embed/>
            </p:oleObj>
          </a:graphicData>
        </a:graphic>
      </p:graphicFrame>
      <p:graphicFrame>
        <p:nvGraphicFramePr>
          <p:cNvPr id="22535" name="Object 7"/>
          <p:cNvGraphicFramePr>
            <a:graphicFrameLocks noChangeAspect="1"/>
          </p:cNvGraphicFramePr>
          <p:nvPr/>
        </p:nvGraphicFramePr>
        <p:xfrm>
          <a:off x="4386263" y="3184525"/>
          <a:ext cx="371475" cy="488950"/>
        </p:xfrm>
        <a:graphic>
          <a:graphicData uri="http://schemas.openxmlformats.org/presentationml/2006/ole">
            <p:oleObj spid="_x0000_s22535" name="Объект упаковщика для оболочки" showAsIcon="1" r:id="rId5" imgW="371880" imgH="488520" progId="Package">
              <p:embed/>
            </p:oleObj>
          </a:graphicData>
        </a:graphic>
      </p:graphicFrame>
      <p:pic>
        <p:nvPicPr>
          <p:cNvPr id="22536" name="Picture 8" descr="C:\Users\Люция\Desktop\32340a1ca2e80080f7c41376f07fb8ac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67000" y="2362200"/>
            <a:ext cx="4038600" cy="2514600"/>
          </a:xfrm>
          <a:prstGeom prst="rect">
            <a:avLst/>
          </a:prstGeom>
          <a:noFill/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457200" y="0"/>
            <a:ext cx="8229600" cy="990600"/>
          </a:xfrm>
          <a:prstGeom prst="rect">
            <a:avLst/>
          </a:prstGeom>
        </p:spPr>
        <p:txBody>
          <a:bodyPr>
            <a:normAutofit fontScale="92500" lnSpcReduction="1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/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Природа тайги</a:t>
            </a:r>
            <a:endParaRPr kumimoji="0" lang="ru-RU" sz="6600" b="1" i="0" u="none" strike="noStrike" kern="1200" cap="none" spc="0" normalizeH="0" baseline="0" noProof="0" dirty="0">
              <a:ln/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Картинки по запросу фоны на презентацию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6000" b="1" dirty="0" smtClean="0">
                <a:ln/>
                <a:solidFill>
                  <a:srgbClr val="FF0000"/>
                </a:solidFill>
              </a:rPr>
              <a:t>Народ </a:t>
            </a:r>
            <a:r>
              <a:rPr lang="ru-RU" sz="6000" b="1" dirty="0" smtClean="0">
                <a:ln/>
                <a:solidFill>
                  <a:srgbClr val="FF0000"/>
                </a:solidFill>
              </a:rPr>
              <a:t>ханты и манси</a:t>
            </a:r>
            <a:endParaRPr lang="ru-RU" sz="6000" b="1" dirty="0">
              <a:ln/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52400" y="1295400"/>
            <a:ext cx="8839200" cy="152399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Народ </a:t>
            </a:r>
            <a:r>
              <a:rPr lang="ru-RU" sz="1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ханты  (устаревшее - остяки, самоназвание - </a:t>
            </a:r>
            <a:r>
              <a:rPr lang="ru-RU" sz="1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ханти</a:t>
            </a:r>
            <a:r>
              <a:rPr lang="ru-RU" sz="1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 </a:t>
            </a:r>
            <a:r>
              <a:rPr lang="ru-RU" sz="1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хантэ</a:t>
            </a:r>
            <a:r>
              <a:rPr lang="ru-RU" sz="1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 </a:t>
            </a:r>
            <a:r>
              <a:rPr lang="ru-RU" sz="1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кантек</a:t>
            </a:r>
            <a:r>
              <a:rPr lang="ru-RU" sz="1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) относится к угорской ветви </a:t>
            </a:r>
            <a:r>
              <a:rPr lang="ru-RU" sz="1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финноугорской</a:t>
            </a:r>
            <a:r>
              <a:rPr lang="ru-RU" sz="1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этноязыковой общности. Из 22,5 тыс. ханты, насчитывающихся в Российской Федерации, на территории ХМАО проживают около 12 тыс. (то есть более 53</a:t>
            </a:r>
            <a:r>
              <a:rPr lang="ru-RU" sz="1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%).</a:t>
            </a:r>
            <a:r>
              <a:rPr lang="ru-RU" sz="1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2400" y="2514600"/>
            <a:ext cx="89916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Манси (устар. русское - вогулы) - один из малочисленных (8,3 тыс. человек) народов Севера России, на территории ХМАО проживает около 6,6 тыс. человек (80%). Манси большей частью населяют бассейны левых притоков Оби - реки Северная Сосьва,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Ляпин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Конда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(кроме низовий), а также Нижнюю Обь (Березовский, Октябрьский районы).</a:t>
            </a: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 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121" name="Picture 1" descr="C:\Users\Люция\Desktop\iQHX8QN8S.jpg"/>
          <p:cNvPicPr>
            <a:picLocks noChangeAspect="1" noChangeArrowheads="1"/>
          </p:cNvPicPr>
          <p:nvPr/>
        </p:nvPicPr>
        <p:blipFill>
          <a:blip r:embed="rId3" cstate="print"/>
          <a:srcRect l="7494" t="17500" r="6323" b="7500"/>
          <a:stretch>
            <a:fillRect/>
          </a:stretch>
        </p:blipFill>
        <p:spPr bwMode="auto">
          <a:xfrm>
            <a:off x="2514600" y="4267200"/>
            <a:ext cx="3505200" cy="2286000"/>
          </a:xfrm>
          <a:prstGeom prst="rect">
            <a:avLst/>
          </a:prstGeom>
          <a:noFill/>
        </p:spPr>
      </p:pic>
      <p:sp>
        <p:nvSpPr>
          <p:cNvPr id="5123" name="AutoShape 3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4" name="Picture 4" descr="C:\Users\Люция\Desktop\narody-hanty-i-mansi-foto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19444" y="3733800"/>
            <a:ext cx="2710244" cy="3124200"/>
          </a:xfrm>
          <a:prstGeom prst="rect">
            <a:avLst/>
          </a:prstGeom>
          <a:noFill/>
        </p:spPr>
      </p:pic>
      <p:pic>
        <p:nvPicPr>
          <p:cNvPr id="5125" name="Picture 5" descr="C:\Users\Люция\Desktop\hanty_02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0" y="4109490"/>
            <a:ext cx="2728913" cy="27485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фоны на презентацию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7200" b="1" dirty="0" smtClean="0">
                <a:ln/>
                <a:solidFill>
                  <a:srgbClr val="FF0000"/>
                </a:solidFill>
              </a:rPr>
              <a:t>Традиции народа</a:t>
            </a:r>
            <a:endParaRPr lang="ru-RU" sz="7200" b="1" dirty="0">
              <a:ln/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71601"/>
            <a:ext cx="9144000" cy="457199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 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Ханты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манси, два близкородственных по языку и культуре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финноугорских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народа.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Их часто объединяют под общим названием «обские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угры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», так как они расселены по реке Оби и ее притокам. Ханты и манси занимаются охотой и рыболовством, часть населения — оленеводы. Ханты и манси жили оседло по рекам или совершали небольшие передвижения в течение года. В их праздниках и обрядах нашел отражение богатейший опыт освоения человеком северной природы.</a:t>
            </a:r>
          </a:p>
          <a:p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и по запросу фоны на презентацию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66800"/>
          </a:xfrm>
        </p:spPr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6600" b="1" dirty="0" smtClean="0">
                <a:ln/>
                <a:solidFill>
                  <a:srgbClr val="FF0000"/>
                </a:solidFill>
              </a:rPr>
              <a:t>Праздники</a:t>
            </a:r>
            <a:endParaRPr lang="ru-RU" sz="6600" b="1" dirty="0">
              <a:ln/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838201"/>
            <a:ext cx="8610600" cy="42672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Медвежий праздник</a:t>
            </a:r>
          </a:p>
          <a:p>
            <a:pPr>
              <a:buNone/>
            </a:pPr>
            <a:r>
              <a:rPr lang="ru-RU" sz="24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Это самый любимый праздник </a:t>
            </a:r>
            <a:r>
              <a:rPr lang="ru-RU" sz="2400" b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хантов</a:t>
            </a:r>
            <a:r>
              <a:rPr lang="ru-RU" sz="24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и манси. Медведь считается сыном верховного божества </a:t>
            </a:r>
            <a:r>
              <a:rPr lang="ru-RU" sz="2400" b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торума</a:t>
            </a:r>
            <a:r>
              <a:rPr lang="ru-RU" sz="24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 вместе с тем он сын женщины-прародительницы и брат ее детей, поэтому ханты и манси воспринимают его как брата. И наконец, он олицетворение верховной справедливости, хозяин тайги. Каждая успешная охота на медведя сопровождается праздником, на котором люди стараются снять с себя вину за его убийство и совершают обряды, которые должны привести к благополучию всех участников праздника</a:t>
            </a:r>
            <a:endParaRPr lang="ru-RU" sz="2400" dirty="0"/>
          </a:p>
        </p:txBody>
      </p:sp>
      <p:sp>
        <p:nvSpPr>
          <p:cNvPr id="4" name="AutoShape 2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5" name="Picture 3" descr="C:\Users\Люция\Desktop\medvedica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4724400"/>
            <a:ext cx="2783267" cy="18526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C:\Users\Люция\Desktop\p_7996d2a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4876800"/>
            <a:ext cx="2559050" cy="17000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 descr="C:\Users\Люция\Desktop\0012-017-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05600" y="4495800"/>
            <a:ext cx="1447800" cy="2059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и по запросу фоны на презентацию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dirty="0" smtClean="0">
                <a:ln/>
                <a:solidFill>
                  <a:srgbClr val="FF0000"/>
                </a:solidFill>
              </a:rPr>
              <a:t>Праздники </a:t>
            </a:r>
            <a:endParaRPr lang="ru-RU" b="1" dirty="0">
              <a:ln/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895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Вороний день</a:t>
            </a:r>
          </a:p>
          <a:p>
            <a:r>
              <a:rPr lang="ru-RU" sz="24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Ворона на север прилетает одной из первых, в апреле, когда еще лежит снег и бывают заморозки. Своим криком она как бы пробуждает природу и, кажется, приносит саму жизнь. Наверное, поэтому ханты и манси считают эту птицу покровительницей женщин и детей и посвящают ей специальный праздник.</a:t>
            </a:r>
            <a:endParaRPr lang="ru-RU" sz="2400" b="1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49" name="Picture 1" descr="C:\Users\Люция\Desktop\iJXLTX21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4419600"/>
            <a:ext cx="2790825" cy="22495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Users\Люция\Desktop\i12UF20O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4419600"/>
            <a:ext cx="3352800" cy="22282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Люция\Desktop\iPGH6WAVC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0" y="4648200"/>
            <a:ext cx="2819579" cy="18811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a9cf364dc836b5a0d4baec15e2da81479dd61016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</TotalTime>
  <Words>316</Words>
  <Application>Microsoft Office PowerPoint</Application>
  <PresentationFormat>Экран (4:3)</PresentationFormat>
  <Paragraphs>36</Paragraphs>
  <Slides>10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 Office</vt:lpstr>
      <vt:lpstr>Пакет</vt:lpstr>
      <vt:lpstr>Ханты –Мансийскому автономному округу - Югра  </vt:lpstr>
      <vt:lpstr>Стихотворение «Тайга» </vt:lpstr>
      <vt:lpstr>История ЮГРЫ</vt:lpstr>
      <vt:lpstr>Природа тайги</vt:lpstr>
      <vt:lpstr>Слайд 5</vt:lpstr>
      <vt:lpstr>Народ ханты и манси</vt:lpstr>
      <vt:lpstr>Традиции народа</vt:lpstr>
      <vt:lpstr>Праздники</vt:lpstr>
      <vt:lpstr>Праздники 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Ханты –Мансийскому автономному округу - Югра 87 лет</dc:title>
  <dc:creator>118user01</dc:creator>
  <cp:lastModifiedBy>Люция Арсланова</cp:lastModifiedBy>
  <cp:revision>20</cp:revision>
  <dcterms:created xsi:type="dcterms:W3CDTF">2017-12-17T04:58:40Z</dcterms:created>
  <dcterms:modified xsi:type="dcterms:W3CDTF">2017-12-20T18:35:56Z</dcterms:modified>
</cp:coreProperties>
</file>