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82" r:id="rId5"/>
    <p:sldId id="272" r:id="rId6"/>
    <p:sldId id="278" r:id="rId7"/>
    <p:sldId id="258" r:id="rId8"/>
    <p:sldId id="280" r:id="rId9"/>
    <p:sldId id="279" r:id="rId10"/>
    <p:sldId id="273" r:id="rId11"/>
    <p:sldId id="263" r:id="rId12"/>
    <p:sldId id="262" r:id="rId13"/>
    <p:sldId id="260" r:id="rId14"/>
    <p:sldId id="264" r:id="rId15"/>
    <p:sldId id="265" r:id="rId16"/>
    <p:sldId id="270" r:id="rId17"/>
    <p:sldId id="283" r:id="rId18"/>
    <p:sldId id="271" r:id="rId19"/>
    <p:sldId id="274" r:id="rId20"/>
    <p:sldId id="267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ACCB8-B7D0-447F-B953-42A380D0D50B}" type="datetimeFigureOut">
              <a:rPr lang="ru-RU" smtClean="0"/>
              <a:pPr/>
              <a:t>27.12.2016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5B609-3B03-4787-9362-76FF1197E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3%D0%BD%D0%B8%D0%B2%D0%B5%D1%80%D1%81%D0%B8%D1%82%D0%B5%D1%82_%D0%91%D1%80%D0%B8%D1%82%D0%B0%D0%BD%D1%81%D0%BA%D0%BE%D0%B9_%D0%9A%D0%BE%D0%BB%D1%83%D0%BC%D0%B1%D0%B8%D0%B8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ru.wikipedia.org/wiki/%D0%9A%D0%B0%D0%BD%D0%B0%D0%B4%D0%B0" TargetMode="External"/><Relationship Id="rId4" Type="http://schemas.openxmlformats.org/officeDocument/2006/relationships/hyperlink" Target="https://ru.wikipedia.org/wiki/%D0%92%D0%B0%D0%BD%D0%BA%D1%83%D0%B2%D0%B5%D1%8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И</a:t>
            </a:r>
            <a:r>
              <a:rPr lang="ru-RU" sz="4800" dirty="0" smtClean="0">
                <a:solidFill>
                  <a:srgbClr val="0070C0"/>
                </a:solidFill>
              </a:rPr>
              <a:t>н</a:t>
            </a:r>
            <a:r>
              <a:rPr lang="ru-RU" sz="4800" dirty="0" smtClean="0">
                <a:solidFill>
                  <a:srgbClr val="FF0000"/>
                </a:solidFill>
              </a:rPr>
              <a:t>т</a:t>
            </a:r>
            <a:r>
              <a:rPr lang="ru-RU" sz="4800" dirty="0" smtClean="0">
                <a:solidFill>
                  <a:srgbClr val="00B050"/>
                </a:solidFill>
              </a:rPr>
              <a:t>е</a:t>
            </a:r>
            <a:r>
              <a:rPr lang="ru-RU" sz="4800" dirty="0" smtClean="0">
                <a:solidFill>
                  <a:srgbClr val="FF0000"/>
                </a:solidFill>
              </a:rPr>
              <a:t>л</a:t>
            </a: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л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>
                <a:solidFill>
                  <a:schemeClr val="tx2"/>
                </a:solidFill>
              </a:rPr>
              <a:t>к</a:t>
            </a:r>
            <a:r>
              <a:rPr lang="ru-RU" sz="4800" dirty="0" smtClean="0">
                <a:solidFill>
                  <a:srgbClr val="FF0000"/>
                </a:solidFill>
              </a:rPr>
              <a:t>т –</a:t>
            </a:r>
            <a:r>
              <a:rPr lang="ru-RU" sz="4800" dirty="0" smtClean="0">
                <a:solidFill>
                  <a:srgbClr val="C00000"/>
                </a:solidFill>
              </a:rPr>
              <a:t>к</a:t>
            </a:r>
            <a:r>
              <a:rPr lang="ru-RU" sz="4800" dirty="0" smtClean="0">
                <a:solidFill>
                  <a:srgbClr val="00B050"/>
                </a:solidFill>
              </a:rPr>
              <a:t>а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р</a:t>
            </a:r>
            <a:r>
              <a:rPr lang="ru-RU" sz="4800" dirty="0" smtClean="0">
                <a:solidFill>
                  <a:srgbClr val="FF0000"/>
                </a:solidFill>
              </a:rPr>
              <a:t>т</a:t>
            </a:r>
            <a:r>
              <a:rPr lang="ru-RU" sz="4800" dirty="0" smtClean="0"/>
              <a:t>ы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725657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0"/>
            <a:ext cx="885828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286807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lavnoe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714356"/>
            <a:ext cx="8143932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  <a:r>
              <a:rPr lang="ru-RU" dirty="0" smtClean="0"/>
              <a:t>Выделяю </a:t>
            </a:r>
            <a:r>
              <a:rPr lang="ru-RU" dirty="0"/>
              <a:t>основной вопрос, раскладываю его по полочкам. Огромный плюс карт – можно дорисовывать ветки, если вдруг в голову пришла новая мысль. Поэтому рисую всегда с запасом. С сервисами у меня не очень пока складывается дружба, я предпочитаю белоснежный лист и цветные фломастеры.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357166"/>
            <a:ext cx="8143931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14356"/>
            <a:ext cx="8229600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dvestnik_technol_b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428604"/>
            <a:ext cx="8215370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нтеллект-карты в преподавании географии_047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786874" cy="642942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ndmap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71480"/>
            <a:ext cx="8572559" cy="6286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57166"/>
            <a:ext cx="8215369" cy="5768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интеллект-карты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fontAlgn="base">
              <a:buNone/>
            </a:pPr>
            <a:endParaRPr lang="ru-RU" dirty="0"/>
          </a:p>
          <a:p>
            <a:pPr fontAlgn="base"/>
            <a:r>
              <a:rPr lang="ru-RU" dirty="0"/>
              <a:t>Этот удивительный и увлекательный инструмент вошел в моду и в массовое использование не так давно. Автором-изобретателем </a:t>
            </a:r>
            <a:r>
              <a:rPr lang="ru-RU" dirty="0" smtClean="0"/>
              <a:t>интеллект - карт </a:t>
            </a:r>
            <a:r>
              <a:rPr lang="ru-RU" dirty="0"/>
              <a:t>является </a:t>
            </a:r>
            <a:r>
              <a:rPr lang="ru-RU" b="1" dirty="0">
                <a:solidFill>
                  <a:srgbClr val="FF0000"/>
                </a:solidFill>
              </a:rPr>
              <a:t>Тони </a:t>
            </a:r>
            <a:r>
              <a:rPr lang="ru-RU" b="1" dirty="0" err="1">
                <a:solidFill>
                  <a:srgbClr val="FF0000"/>
                </a:solidFill>
              </a:rPr>
              <a:t>Бьюзен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dirty="0"/>
              <a:t>известный деятель в области психологии обучения и развитии интеллекта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4f80b5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7166"/>
            <a:ext cx="9001156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ndmap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8429684" cy="58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p_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00042"/>
            <a:ext cx="8286808" cy="59293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Buza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0100" y="428604"/>
            <a:ext cx="2571768" cy="292895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29058" y="357166"/>
            <a:ext cx="4757742" cy="621510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 1964 году Тони </a:t>
            </a:r>
            <a:r>
              <a:rPr lang="ru-RU" sz="2000" dirty="0" err="1" smtClean="0"/>
              <a:t>Бьюзен</a:t>
            </a:r>
            <a:r>
              <a:rPr lang="ru-RU" sz="2000" dirty="0" smtClean="0"/>
              <a:t> получил двойной диплом с отличием в области психологии, английского языка, математики и общих наук в </a:t>
            </a:r>
            <a:r>
              <a:rPr lang="ru-RU" sz="2000" dirty="0" smtClean="0">
                <a:hlinkClick r:id="rId3" tooltip="Университет Британской Колумбии"/>
              </a:rPr>
              <a:t>Университете Британской Колумбии</a:t>
            </a:r>
            <a:endParaRPr lang="ru-RU" sz="2000" dirty="0" smtClean="0"/>
          </a:p>
          <a:p>
            <a:r>
              <a:rPr lang="ru-RU" sz="2000" dirty="0" smtClean="0"/>
              <a:t>Он занимается в школе танцев, пишет музыку, под псевдонимом </a:t>
            </a:r>
            <a:r>
              <a:rPr lang="ru-RU" sz="2000" dirty="0" err="1" smtClean="0"/>
              <a:t>Маугли</a:t>
            </a:r>
            <a:r>
              <a:rPr lang="ru-RU" sz="2000" dirty="0" smtClean="0"/>
              <a:t> пишет истории про животных, пишет стихи, как дизайнер создает собственную одежду и мебель для своего дома</a:t>
            </a:r>
            <a:endParaRPr lang="ru-RU" sz="2000" baseline="30000" dirty="0" smtClean="0"/>
          </a:p>
          <a:p>
            <a:r>
              <a:rPr lang="ru-RU" sz="2000" dirty="0" smtClean="0"/>
              <a:t>Создал своё собственное программное обеспечение для поддержки создания «карт ума» под названием </a:t>
            </a:r>
            <a:r>
              <a:rPr lang="ru-RU" sz="2000" dirty="0" err="1" smtClean="0"/>
              <a:t>iMindMap</a:t>
            </a:r>
            <a:endParaRPr lang="ru-RU" sz="2000" dirty="0" smtClean="0"/>
          </a:p>
          <a:p>
            <a:r>
              <a:rPr lang="ru-RU" sz="2000" dirty="0" smtClean="0"/>
              <a:t>Популярен как автор книг, касающихся мозга, духовного интеллекта, памяти, </a:t>
            </a:r>
            <a:r>
              <a:rPr lang="ru-RU" sz="2000" dirty="0" err="1" smtClean="0"/>
              <a:t>креативности</a:t>
            </a:r>
            <a:r>
              <a:rPr lang="ru-RU" sz="2000" dirty="0" smtClean="0"/>
              <a:t> и скорости чтения. Он автор и соавтор 82 книг, в том числе четырех томов поэзии. 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3857628"/>
            <a:ext cx="37862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Бьюзен</a:t>
            </a:r>
            <a:r>
              <a:rPr lang="ru-RU" sz="2000" dirty="0" smtClean="0"/>
              <a:t> родился в Лондоне в 1942 году, в 11 лет переехал вместе с семьей в </a:t>
            </a:r>
            <a:r>
              <a:rPr lang="ru-RU" sz="2000" dirty="0" smtClean="0">
                <a:hlinkClick r:id="rId4" tooltip="Ванкувер"/>
              </a:rPr>
              <a:t>Ванкувер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5" tooltip="Канада"/>
              </a:rPr>
              <a:t>Канада</a:t>
            </a:r>
            <a:r>
              <a:rPr lang="ru-RU" sz="2000" dirty="0" smtClean="0"/>
              <a:t>. Мать работала стенографисткой в суде, отец был инженером-электриком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Что они из себя представляют?</a:t>
            </a:r>
          </a:p>
          <a:p>
            <a:pPr fontAlgn="base"/>
            <a:r>
              <a:rPr lang="ru-RU" dirty="0" smtClean="0"/>
              <a:t>Интеллект-карта — это особый вид записи материалов в виде </a:t>
            </a:r>
            <a:r>
              <a:rPr lang="ru-RU" b="1" dirty="0" err="1" smtClean="0"/>
              <a:t>радиантной</a:t>
            </a:r>
            <a:r>
              <a:rPr lang="ru-RU" b="1" dirty="0" smtClean="0"/>
              <a:t> структуры</a:t>
            </a:r>
            <a:r>
              <a:rPr lang="ru-RU" dirty="0" smtClean="0"/>
              <a:t>, то есть структуры, исходящей от центра к краям, постепенно разветвляющейся на более мелкие части. </a:t>
            </a:r>
            <a:r>
              <a:rPr lang="ru-RU" dirty="0" err="1" smtClean="0"/>
              <a:t>Интеллект-карты</a:t>
            </a:r>
            <a:r>
              <a:rPr lang="ru-RU" dirty="0" smtClean="0"/>
              <a:t> могут заменить традиционный текст, таблицы, графики и схемы.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indmap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875" y="857233"/>
            <a:ext cx="8096250" cy="4972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71480"/>
            <a:ext cx="8143932" cy="5715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/>
              <a:t>Все дело в особенностях нашего мышления. Наше мышление НЕ организовано как текст, линейно. Оно имеет именно такую структуру: ветвящуюся, каждое понятие в нашей голове связано с другими понятиями, эти другие понятия связаны с третьими и так далее до бесконечности.</a:t>
            </a:r>
          </a:p>
          <a:p>
            <a:pPr fontAlgn="base"/>
            <a:r>
              <a:rPr lang="ru-RU" dirty="0"/>
              <a:t>Такая организация материала называется многомерной, </a:t>
            </a:r>
            <a:r>
              <a:rPr lang="ru-RU" dirty="0" err="1"/>
              <a:t>радиантной</a:t>
            </a:r>
            <a:r>
              <a:rPr lang="ru-RU" dirty="0"/>
              <a:t>. Именно такая структура наиболее органично отражает наше реальное мышление.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ducation_school_ex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9144000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Точно также на физическом уровне соединяются нейроны в нашем мозгу: каждый нейрон опутывает сеть дендритов других нейронов, от одного нейрона по цепям связей мы можем перейти к другому нейрону.</a:t>
            </a:r>
          </a:p>
        </p:txBody>
      </p:sp>
      <p:pic>
        <p:nvPicPr>
          <p:cNvPr id="7" name="Содержимое 6" descr="3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1571612"/>
            <a:ext cx="4429156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189</Words>
  <Application>Microsoft Office PowerPoint</Application>
  <PresentationFormat>Экран (4:3)</PresentationFormat>
  <Paragraphs>15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Интеллект –карты </vt:lpstr>
      <vt:lpstr>Что такое интеллект-карты?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 –карты </dc:title>
  <dc:creator>Старичкова Н.В.</dc:creator>
  <cp:lastModifiedBy>Старичкова Н.В.</cp:lastModifiedBy>
  <cp:revision>35</cp:revision>
  <dcterms:created xsi:type="dcterms:W3CDTF">2016-12-22T09:43:01Z</dcterms:created>
  <dcterms:modified xsi:type="dcterms:W3CDTF">2016-12-27T05:53:06Z</dcterms:modified>
</cp:coreProperties>
</file>