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7" r:id="rId4"/>
    <p:sldId id="265" r:id="rId5"/>
    <p:sldId id="276" r:id="rId6"/>
    <p:sldId id="282" r:id="rId7"/>
    <p:sldId id="260" r:id="rId8"/>
    <p:sldId id="275" r:id="rId9"/>
    <p:sldId id="264" r:id="rId10"/>
    <p:sldId id="283" r:id="rId11"/>
    <p:sldId id="269" r:id="rId12"/>
    <p:sldId id="271" r:id="rId13"/>
    <p:sldId id="280" r:id="rId14"/>
    <p:sldId id="277" r:id="rId15"/>
    <p:sldId id="279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728" autoAdjust="0"/>
  </p:normalViewPr>
  <p:slideViewPr>
    <p:cSldViewPr>
      <p:cViewPr varScale="1">
        <p:scale>
          <a:sx n="54" d="100"/>
          <a:sy n="54" d="100"/>
        </p:scale>
        <p:origin x="-84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9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звукопроизношение</c:v>
                </c:pt>
                <c:pt idx="1">
                  <c:v>лекс-грам строй речи</c:v>
                </c:pt>
                <c:pt idx="2">
                  <c:v>словарь</c:v>
                </c:pt>
                <c:pt idx="3">
                  <c:v>связная речь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</c:v>
                </c:pt>
                <c:pt idx="1">
                  <c:v>35</c:v>
                </c:pt>
                <c:pt idx="2">
                  <c:v>30</c:v>
                </c:pt>
                <c:pt idx="3">
                  <c:v>29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звукопроизношение</c:v>
                </c:pt>
                <c:pt idx="1">
                  <c:v>лекс-грам строй речи</c:v>
                </c:pt>
                <c:pt idx="2">
                  <c:v>словарь</c:v>
                </c:pt>
                <c:pt idx="3">
                  <c:v>связная речь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52</c:v>
                </c:pt>
                <c:pt idx="1">
                  <c:v>40</c:v>
                </c:pt>
                <c:pt idx="2">
                  <c:v>49</c:v>
                </c:pt>
                <c:pt idx="3">
                  <c:v>48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звукопроизношение</c:v>
                </c:pt>
                <c:pt idx="1">
                  <c:v>лекс-грам строй речи</c:v>
                </c:pt>
                <c:pt idx="2">
                  <c:v>словарь</c:v>
                </c:pt>
                <c:pt idx="3">
                  <c:v>связная речь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21</c:v>
                </c:pt>
                <c:pt idx="1">
                  <c:v>25</c:v>
                </c:pt>
                <c:pt idx="2">
                  <c:v>5</c:v>
                </c:pt>
                <c:pt idx="3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340928"/>
        <c:axId val="152747392"/>
      </c:barChart>
      <c:catAx>
        <c:axId val="1533409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ru-RU"/>
            </a:pPr>
            <a:endParaRPr lang="ru-RU"/>
          </a:p>
        </c:txPr>
        <c:crossAx val="152747392"/>
        <c:crosses val="autoZero"/>
        <c:auto val="1"/>
        <c:lblAlgn val="ctr"/>
        <c:lblOffset val="100"/>
        <c:noMultiLvlLbl val="0"/>
      </c:catAx>
      <c:valAx>
        <c:axId val="1527473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ru-RU"/>
            </a:pPr>
            <a:endParaRPr lang="ru-RU"/>
          </a:p>
        </c:txPr>
        <c:crossAx val="15334092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  <c:txPr>
        <a:bodyPr/>
        <a:lstStyle/>
        <a:p>
          <a:pPr>
            <a:defRPr lang="ru-RU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средний уровень</c:v>
                </c:pt>
              </c:strCache>
            </c:strRef>
          </c:tx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30.25</c:v>
                </c:pt>
                <c:pt idx="1">
                  <c:v>47.25</c:v>
                </c:pt>
                <c:pt idx="2">
                  <c:v>22.5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звукопроизношение</c:v>
                </c:pt>
                <c:pt idx="1">
                  <c:v>лекс-грам строй речи</c:v>
                </c:pt>
                <c:pt idx="2">
                  <c:v>словарь</c:v>
                </c:pt>
                <c:pt idx="3">
                  <c:v>связная речь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41</c:v>
                </c:pt>
                <c:pt idx="1">
                  <c:v>51</c:v>
                </c:pt>
                <c:pt idx="2">
                  <c:v>52</c:v>
                </c:pt>
                <c:pt idx="3">
                  <c:v>58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звукопроизношение</c:v>
                </c:pt>
                <c:pt idx="1">
                  <c:v>лекс-грам строй речи</c:v>
                </c:pt>
                <c:pt idx="2">
                  <c:v>словарь</c:v>
                </c:pt>
                <c:pt idx="3">
                  <c:v>связная речь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55</c:v>
                </c:pt>
                <c:pt idx="1">
                  <c:v>43</c:v>
                </c:pt>
                <c:pt idx="2">
                  <c:v>43</c:v>
                </c:pt>
                <c:pt idx="3">
                  <c:v>38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звукопроизношение</c:v>
                </c:pt>
                <c:pt idx="1">
                  <c:v>лекс-грам строй речи</c:v>
                </c:pt>
                <c:pt idx="2">
                  <c:v>словарь</c:v>
                </c:pt>
                <c:pt idx="3">
                  <c:v>связная речь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4</c:v>
                </c:pt>
                <c:pt idx="1">
                  <c:v>6</c:v>
                </c:pt>
                <c:pt idx="2">
                  <c:v>5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15434240"/>
        <c:axId val="115435776"/>
      </c:barChart>
      <c:catAx>
        <c:axId val="11543424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lang="ru-RU"/>
            </a:pPr>
            <a:endParaRPr lang="ru-RU"/>
          </a:p>
        </c:txPr>
        <c:crossAx val="115435776"/>
        <c:crosses val="autoZero"/>
        <c:auto val="1"/>
        <c:lblAlgn val="ctr"/>
        <c:lblOffset val="100"/>
        <c:noMultiLvlLbl val="0"/>
      </c:catAx>
      <c:valAx>
        <c:axId val="11543577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ru-RU"/>
            </a:pPr>
            <a:endParaRPr lang="ru-RU"/>
          </a:p>
        </c:txPr>
        <c:crossAx val="1154342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lang="ru-RU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средний уровень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50.5</c:v>
                </c:pt>
                <c:pt idx="1">
                  <c:v>44.75</c:v>
                </c:pt>
                <c:pt idx="2">
                  <c:v>4.75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Начало</a:t>
            </a:r>
            <a:r>
              <a:rPr lang="ru-RU" baseline="0" dirty="0" smtClean="0"/>
              <a:t> года</a:t>
            </a:r>
            <a:endParaRPr lang="ru-RU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средний уровень</c:v>
                </c:pt>
              </c:strCache>
            </c:strRef>
          </c:tx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30.25</c:v>
                </c:pt>
                <c:pt idx="1">
                  <c:v>47.25</c:v>
                </c:pt>
                <c:pt idx="2">
                  <c:v>22.5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Конец</a:t>
            </a:r>
            <a:r>
              <a:rPr lang="ru-RU" baseline="0" dirty="0" smtClean="0"/>
              <a:t> года</a:t>
            </a:r>
            <a:endParaRPr lang="ru-RU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средний уровень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</c:v>
                </c:pt>
                <c:pt idx="1">
                  <c:v>средний</c:v>
                </c:pt>
                <c:pt idx="2">
                  <c:v>низкий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50.5</c:v>
                </c:pt>
                <c:pt idx="1">
                  <c:v>44.75</c:v>
                </c:pt>
                <c:pt idx="2">
                  <c:v>4.75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75747-D1B8-4FB3-A37A-CDD7AF0EAA6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AE7A-00E7-4503-969D-3C5FA54E9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75747-D1B8-4FB3-A37A-CDD7AF0EAA6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AE7A-00E7-4503-969D-3C5FA54E9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75747-D1B8-4FB3-A37A-CDD7AF0EAA6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AE7A-00E7-4503-969D-3C5FA54E9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75747-D1B8-4FB3-A37A-CDD7AF0EAA6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AE7A-00E7-4503-969D-3C5FA54E9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75747-D1B8-4FB3-A37A-CDD7AF0EAA6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AE7A-00E7-4503-969D-3C5FA54E9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75747-D1B8-4FB3-A37A-CDD7AF0EAA6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AE7A-00E7-4503-969D-3C5FA54E9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75747-D1B8-4FB3-A37A-CDD7AF0EAA6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AE7A-00E7-4503-969D-3C5FA54E9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75747-D1B8-4FB3-A37A-CDD7AF0EAA6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AE7A-00E7-4503-969D-3C5FA54E9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75747-D1B8-4FB3-A37A-CDD7AF0EAA6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AE7A-00E7-4503-969D-3C5FA54E9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75747-D1B8-4FB3-A37A-CDD7AF0EAA6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31AE7A-00E7-4503-969D-3C5FA54E98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475747-D1B8-4FB3-A37A-CDD7AF0EAA6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531AE7A-00E7-4503-969D-3C5FA54E98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475747-D1B8-4FB3-A37A-CDD7AF0EAA60}" type="datetimeFigureOut">
              <a:rPr lang="ru-RU" smtClean="0"/>
              <a:pPr/>
              <a:t>17.04.2012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531AE7A-00E7-4503-969D-3C5FA54E985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ll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>
                <a:ln>
                  <a:solidFill>
                    <a:srgbClr val="7030A0"/>
                  </a:solidFill>
                </a:ln>
              </a:rPr>
              <a:t>Использование мнемотехники</a:t>
            </a:r>
            <a:br>
              <a:rPr lang="ru-RU" sz="4400" dirty="0">
                <a:ln>
                  <a:solidFill>
                    <a:srgbClr val="7030A0"/>
                  </a:solidFill>
                </a:ln>
              </a:rPr>
            </a:br>
            <a:r>
              <a:rPr lang="ru-RU" sz="4400" dirty="0">
                <a:ln>
                  <a:solidFill>
                    <a:srgbClr val="7030A0"/>
                  </a:solidFill>
                </a:ln>
              </a:rPr>
              <a:t> в коррекционной работе по развитию </a:t>
            </a:r>
            <a:r>
              <a:rPr lang="ru-RU" sz="4400" dirty="0" smtClean="0">
                <a:ln>
                  <a:solidFill>
                    <a:srgbClr val="7030A0"/>
                  </a:solidFill>
                </a:ln>
              </a:rPr>
              <a:t>речи </a:t>
            </a:r>
            <a:r>
              <a:rPr lang="ru-RU" sz="4400" dirty="0">
                <a:ln>
                  <a:solidFill>
                    <a:srgbClr val="7030A0"/>
                  </a:solidFill>
                </a:ln>
              </a:rPr>
              <a:t>детей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293096"/>
            <a:ext cx="7854696" cy="1670976"/>
          </a:xfrm>
        </p:spPr>
        <p:txBody>
          <a:bodyPr>
            <a:normAutofit/>
          </a:bodyPr>
          <a:lstStyle/>
          <a:p>
            <a:r>
              <a:rPr lang="ru-RU" dirty="0"/>
              <a:t>Выполнила </a:t>
            </a:r>
            <a:r>
              <a:rPr lang="ru-RU" dirty="0" smtClean="0"/>
              <a:t>учитель-логопед</a:t>
            </a:r>
          </a:p>
          <a:p>
            <a:r>
              <a:rPr lang="ru-RU" dirty="0" smtClean="0"/>
              <a:t>МДОУ </a:t>
            </a:r>
            <a:r>
              <a:rPr lang="ru-RU" dirty="0"/>
              <a:t>детский сад «Светлячок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Аксенова </a:t>
            </a:r>
            <a:r>
              <a:rPr lang="ru-RU" dirty="0"/>
              <a:t>Ольга Вячеславовна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86556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9035" y="791126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Работа с </a:t>
            </a:r>
            <a:r>
              <a:rPr lang="ru-RU" sz="2800" b="1" dirty="0" err="1" smtClean="0">
                <a:solidFill>
                  <a:srgbClr val="002060"/>
                </a:solidFill>
              </a:rPr>
              <a:t>мнемотаблицей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503704"/>
            <a:ext cx="820891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•</a:t>
            </a:r>
            <a:r>
              <a:rPr lang="ru-RU" sz="2800" dirty="0">
                <a:solidFill>
                  <a:srgbClr val="002060"/>
                </a:solidFill>
              </a:rPr>
              <a:t>	рассматривание </a:t>
            </a:r>
            <a:r>
              <a:rPr lang="ru-RU" sz="2800" dirty="0" smtClean="0">
                <a:solidFill>
                  <a:srgbClr val="002060"/>
                </a:solidFill>
              </a:rPr>
              <a:t>и </a:t>
            </a:r>
            <a:r>
              <a:rPr lang="ru-RU" sz="2800" dirty="0">
                <a:solidFill>
                  <a:srgbClr val="002060"/>
                </a:solidFill>
              </a:rPr>
              <a:t>разбор </a:t>
            </a:r>
            <a:r>
              <a:rPr lang="ru-RU" sz="2800" dirty="0" smtClean="0">
                <a:solidFill>
                  <a:srgbClr val="002060"/>
                </a:solidFill>
              </a:rPr>
              <a:t>таблицы</a:t>
            </a:r>
            <a:r>
              <a:rPr lang="ru-RU" sz="2800" dirty="0" smtClean="0">
                <a:solidFill>
                  <a:srgbClr val="002060"/>
                </a:solidFill>
              </a:rPr>
              <a:t>  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   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•</a:t>
            </a:r>
            <a:r>
              <a:rPr lang="ru-RU" sz="2800" dirty="0">
                <a:solidFill>
                  <a:srgbClr val="002060"/>
                </a:solidFill>
              </a:rPr>
              <a:t>	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перекодирование </a:t>
            </a:r>
            <a:r>
              <a:rPr lang="ru-RU" sz="2800" dirty="0" smtClean="0">
                <a:solidFill>
                  <a:srgbClr val="002060"/>
                </a:solidFill>
              </a:rPr>
              <a:t>информации</a:t>
            </a:r>
            <a:endParaRPr lang="ru-RU" sz="2800" dirty="0" smtClean="0">
              <a:solidFill>
                <a:srgbClr val="002060"/>
              </a:solidFill>
            </a:endParaRPr>
          </a:p>
          <a:p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•	рассказывание  с опорой на символы (образы</a:t>
            </a:r>
            <a:r>
              <a:rPr lang="ru-RU" sz="2800" dirty="0" smtClean="0">
                <a:solidFill>
                  <a:srgbClr val="002060"/>
                </a:solidFill>
              </a:rPr>
              <a:t>)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</a:t>
            </a:r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•	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графическая зарисовка </a:t>
            </a:r>
            <a:r>
              <a:rPr lang="ru-RU" sz="2800" dirty="0" err="1">
                <a:solidFill>
                  <a:srgbClr val="002060"/>
                </a:solidFill>
              </a:rPr>
              <a:t>мнемотаблицы</a:t>
            </a:r>
            <a:r>
              <a:rPr lang="ru-RU" sz="2800" dirty="0">
                <a:solidFill>
                  <a:srgbClr val="002060"/>
                </a:solidFill>
              </a:rPr>
              <a:t> </a:t>
            </a:r>
            <a:endParaRPr lang="ru-RU" sz="2800" dirty="0" smtClean="0">
              <a:solidFill>
                <a:srgbClr val="002060"/>
              </a:solidFill>
            </a:endParaRPr>
          </a:p>
          <a:p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>
                <a:solidFill>
                  <a:srgbClr val="002060"/>
                </a:solidFill>
              </a:rPr>
              <a:t>•	воспроизведение таблицы ребенком при показе </a:t>
            </a:r>
          </a:p>
        </p:txBody>
      </p:sp>
    </p:spTree>
    <p:extLst>
      <p:ext uri="{BB962C8B-B14F-4D97-AF65-F5344CB8AC3E}">
        <p14:creationId xmlns:p14="http://schemas.microsoft.com/office/powerpoint/2010/main" val="20744326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2925" y="188640"/>
            <a:ext cx="8229600" cy="34864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+mn-lt"/>
              </a:rPr>
              <a:t>Мнемотаблицы для составления описательных рассказов</a:t>
            </a:r>
            <a:endParaRPr lang="ru-RU" sz="2000" b="1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087128" y="1104"/>
            <a:ext cx="2376264" cy="39034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539678" y="-59369"/>
            <a:ext cx="2448272" cy="409641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2618622" y="3252141"/>
            <a:ext cx="42551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Мнемотаблицы «Времена года»: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77071"/>
            <a:ext cx="3844514" cy="255179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077071"/>
            <a:ext cx="4023999" cy="25517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00206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1403648" y="366055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зима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79943" y="366055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весна</a:t>
            </a: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3492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229600" cy="57606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Мнемотаблицы стихотворений и сказок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9512" y="773023"/>
            <a:ext cx="4549265" cy="286368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30" name="Picture 6" descr="C:\Documents and Settings\User\Рабочий стол\101MSDCF\DSC017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3789040"/>
            <a:ext cx="4487335" cy="28803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sp>
        <p:nvSpPr>
          <p:cNvPr id="5" name="Стрелка влево 4"/>
          <p:cNvSpPr/>
          <p:nvPr/>
        </p:nvSpPr>
        <p:spPr>
          <a:xfrm>
            <a:off x="4860032" y="1628800"/>
            <a:ext cx="4116177" cy="1152128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Стихотворение: «Мы космонавты»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179512" y="4653136"/>
            <a:ext cx="4104456" cy="122413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Сказка: «Маша и медведь»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46178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4924" y="116632"/>
            <a:ext cx="59852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Самостоятельное составление мнемотаблицы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635027"/>
            <a:ext cx="3240360" cy="378339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653136"/>
            <a:ext cx="3888432" cy="20162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2252" y="764704"/>
            <a:ext cx="3127900" cy="368112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567" y="4653136"/>
            <a:ext cx="3888433" cy="20162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20544866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881717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Заключительный мониторинг уровня развития речи детей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261955990"/>
              </p:ext>
            </p:extLst>
          </p:nvPr>
        </p:nvGraphicFramePr>
        <p:xfrm>
          <a:off x="785786" y="1844824"/>
          <a:ext cx="6357982" cy="30843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735201070"/>
              </p:ext>
            </p:extLst>
          </p:nvPr>
        </p:nvGraphicFramePr>
        <p:xfrm>
          <a:off x="4929190" y="4071942"/>
          <a:ext cx="4071966" cy="2357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117234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822033"/>
            <a:ext cx="7639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Результаты экспериментальной деятельности</a:t>
            </a:r>
            <a:endParaRPr lang="ru-RU" sz="2800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357158" y="1571612"/>
          <a:ext cx="4143404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354592674"/>
              </p:ext>
            </p:extLst>
          </p:nvPr>
        </p:nvGraphicFramePr>
        <p:xfrm>
          <a:off x="4929190" y="1571612"/>
          <a:ext cx="4071966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755003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Выводы: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476780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Дети научились связно, последовательно,  грамматически правильно излагать свои мысли;</a:t>
            </a:r>
          </a:p>
          <a:p>
            <a:r>
              <a:rPr lang="ru-RU" dirty="0" smtClean="0"/>
              <a:t>Заметно увеличился </a:t>
            </a:r>
            <a:r>
              <a:rPr lang="ru-RU" dirty="0"/>
              <a:t>объём зрительной и вербальной памяти, улучшились распределение и устойчивость внимания, активизировалась мыслительная </a:t>
            </a:r>
            <a:r>
              <a:rPr lang="ru-RU" dirty="0" smtClean="0"/>
              <a:t>деятельность;</a:t>
            </a:r>
          </a:p>
          <a:p>
            <a:r>
              <a:rPr lang="ru-RU" dirty="0"/>
              <a:t>Дети научились самостоятельно составлять мнемотаблицы к стихам, рассказам, сказкам;</a:t>
            </a:r>
            <a:endParaRPr lang="ru-RU" dirty="0" smtClean="0"/>
          </a:p>
          <a:p>
            <a:r>
              <a:rPr lang="ru-RU" dirty="0" smtClean="0"/>
              <a:t>Повысился </a:t>
            </a:r>
            <a:r>
              <a:rPr lang="ru-RU" dirty="0"/>
              <a:t>интерес детей к логопедическим занятиям, а соответственно повышается их </a:t>
            </a:r>
            <a:r>
              <a:rPr lang="ru-RU" dirty="0" smtClean="0"/>
              <a:t>эффективность, </a:t>
            </a:r>
            <a:r>
              <a:rPr lang="ru-RU" dirty="0"/>
              <a:t>ускоряются сроки автоматизации и дифференциации звуков.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00142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086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Литература: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4839816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/>
              <a:t>Барсукова</a:t>
            </a:r>
            <a:r>
              <a:rPr lang="ru-RU" dirty="0"/>
              <a:t> Е.Л. Автоматизация звуков с использованием </a:t>
            </a:r>
            <a:r>
              <a:rPr lang="ru-RU" dirty="0" err="1"/>
              <a:t>мнемодорожек</a:t>
            </a:r>
            <a:r>
              <a:rPr lang="ru-RU" dirty="0"/>
              <a:t>/ Логопед. 2009. №5. С.26-35. </a:t>
            </a:r>
            <a:endParaRPr lang="ru-RU" dirty="0" smtClean="0"/>
          </a:p>
          <a:p>
            <a:r>
              <a:rPr lang="ru-RU" dirty="0" smtClean="0"/>
              <a:t>Большова</a:t>
            </a:r>
            <a:r>
              <a:rPr lang="ru-RU" dirty="0"/>
              <a:t>, Т.В. Учимся по сказке. Развитие мышления дошкольников с помощью мнемотехники. СПб.,</a:t>
            </a:r>
            <a:r>
              <a:rPr lang="ru-RU" dirty="0" smtClean="0"/>
              <a:t>2005. </a:t>
            </a:r>
            <a:endParaRPr lang="ru-RU" dirty="0"/>
          </a:p>
          <a:p>
            <a:r>
              <a:rPr lang="ru-RU" dirty="0" smtClean="0"/>
              <a:t>Громова</a:t>
            </a:r>
            <a:r>
              <a:rPr lang="ru-RU" dirty="0"/>
              <a:t>, О.Е., Соломатина, Г.Н., Савинова, Н. П. Стихи о временах года и игры. Дидактические материалы по развитию речи детей 5 – 6 лет. Москва, 2005. </a:t>
            </a:r>
          </a:p>
          <a:p>
            <a:r>
              <a:rPr lang="ru-RU" dirty="0" smtClean="0"/>
              <a:t>Омельченко </a:t>
            </a:r>
            <a:r>
              <a:rPr lang="ru-RU" dirty="0"/>
              <a:t>Л.В. Использование приёмов мнемотехники в развитии связной речи / Логопед. 2008. №4. С.102 -115.</a:t>
            </a:r>
          </a:p>
          <a:p>
            <a:r>
              <a:rPr lang="ru-RU" dirty="0" smtClean="0"/>
              <a:t>Ткаченко </a:t>
            </a:r>
            <a:r>
              <a:rPr lang="ru-RU" dirty="0"/>
              <a:t>Т.А. Использование схем в составлении описательных рассказов / Дошкольное воспитание.1990. №10. С.16-21.</a:t>
            </a:r>
          </a:p>
          <a:p>
            <a:r>
              <a:rPr lang="ru-RU" dirty="0" smtClean="0"/>
              <a:t>http</a:t>
            </a:r>
            <a:r>
              <a:rPr lang="ru-RU" dirty="0"/>
              <a:t>://</a:t>
            </a:r>
            <a:r>
              <a:rPr lang="ru-RU" dirty="0" smtClean="0"/>
              <a:t>nsportal.ru/</a:t>
            </a:r>
            <a:endParaRPr lang="ru-RU" dirty="0"/>
          </a:p>
          <a:p>
            <a:r>
              <a:rPr lang="ru-RU" dirty="0" smtClean="0"/>
              <a:t>http</a:t>
            </a:r>
            <a:r>
              <a:rPr lang="ru-RU" dirty="0"/>
              <a:t>://www.logoped-sfera.ru/</a:t>
            </a:r>
          </a:p>
          <a:p>
            <a:r>
              <a:rPr lang="en-US" dirty="0"/>
              <a:t>http://</a:t>
            </a:r>
            <a:r>
              <a:rPr lang="ru-RU" dirty="0" smtClean="0"/>
              <a:t>www.boltun-spb.ru</a:t>
            </a:r>
            <a:r>
              <a:rPr lang="ru-RU" dirty="0"/>
              <a:t>/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935321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35292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Мнемотехника</a:t>
            </a:r>
            <a:r>
              <a:rPr lang="ru-RU" sz="2400" b="1" i="1" dirty="0" smtClean="0"/>
              <a:t> </a:t>
            </a:r>
            <a:r>
              <a:rPr lang="ru-RU" sz="2400" dirty="0" smtClean="0"/>
              <a:t>- в переводе с греческого - «искусство запоминания». Это система методов и приемов, обеспечивающих успешное запоминание, сохранение и воспроизведение информации, знаний об особенностях объектов природы, об окружающем мире, эффективное запоминание структуры рассказа, и, конечно, развитие речи.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80" y="3429000"/>
            <a:ext cx="7488832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82611182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340768"/>
            <a:ext cx="766834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200" dirty="0" smtClean="0"/>
              <a:t>К. Д. Ушинский писал:</a:t>
            </a:r>
          </a:p>
          <a:p>
            <a:endParaRPr lang="ru-RU" sz="3200" dirty="0" smtClean="0"/>
          </a:p>
          <a:p>
            <a:pPr algn="ctr"/>
            <a:r>
              <a:rPr lang="ru-RU" sz="3200" dirty="0" smtClean="0"/>
              <a:t>   «Учите ребёнка каким-нибудь</a:t>
            </a:r>
          </a:p>
          <a:p>
            <a:pPr algn="ctr"/>
            <a:r>
              <a:rPr lang="ru-RU" sz="3200" dirty="0" smtClean="0"/>
              <a:t>   неизвестным ему пяти словам - он  будет долго и напрасно</a:t>
            </a:r>
          </a:p>
          <a:p>
            <a:pPr algn="ctr"/>
            <a:r>
              <a:rPr lang="ru-RU" sz="3200" dirty="0" smtClean="0"/>
              <a:t>   мучиться, но свяжите двадцать         таких слов с картинками, и он усвоит их на лету»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8272310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229600" cy="924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Актуальность темы обусловлена тем, что мнемотехника помогает в развитии: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623792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 smtClean="0"/>
              <a:t>связанной </a:t>
            </a:r>
            <a:r>
              <a:rPr lang="ru-RU" dirty="0"/>
              <a:t>речи;</a:t>
            </a:r>
          </a:p>
          <a:p>
            <a:r>
              <a:rPr lang="ru-RU" dirty="0"/>
              <a:t>ассоциативного мышления;</a:t>
            </a:r>
          </a:p>
          <a:p>
            <a:r>
              <a:rPr lang="ru-RU" dirty="0"/>
              <a:t>зрительной и слуховой памяти;</a:t>
            </a:r>
          </a:p>
          <a:p>
            <a:r>
              <a:rPr lang="ru-RU" dirty="0"/>
              <a:t>зрительного и слухового внимания;</a:t>
            </a:r>
          </a:p>
          <a:p>
            <a:r>
              <a:rPr lang="ru-RU" dirty="0"/>
              <a:t>воображения;</a:t>
            </a:r>
          </a:p>
          <a:p>
            <a:r>
              <a:rPr lang="ru-RU" dirty="0"/>
              <a:t>ускорения процесса автоматизации и дифференциации поставленных звуков.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423342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18816" y="236652"/>
            <a:ext cx="51893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Этапы работы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6" name="Лента лицом вверх 5"/>
          <p:cNvSpPr/>
          <p:nvPr/>
        </p:nvSpPr>
        <p:spPr>
          <a:xfrm>
            <a:off x="766045" y="4694435"/>
            <a:ext cx="1216152" cy="612648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3</a:t>
            </a:r>
            <a:endParaRPr lang="ru-RU" sz="3200" dirty="0"/>
          </a:p>
        </p:txBody>
      </p:sp>
      <p:sp>
        <p:nvSpPr>
          <p:cNvPr id="7" name="Лента лицом вверх 6"/>
          <p:cNvSpPr/>
          <p:nvPr/>
        </p:nvSpPr>
        <p:spPr>
          <a:xfrm>
            <a:off x="762918" y="1544057"/>
            <a:ext cx="1177048" cy="612648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</a:t>
            </a:r>
            <a:endParaRPr lang="ru-RU" sz="3600" dirty="0"/>
          </a:p>
        </p:txBody>
      </p:sp>
      <p:sp>
        <p:nvSpPr>
          <p:cNvPr id="8" name="Лента лицом вверх 7"/>
          <p:cNvSpPr/>
          <p:nvPr/>
        </p:nvSpPr>
        <p:spPr>
          <a:xfrm>
            <a:off x="809560" y="3117664"/>
            <a:ext cx="1216152" cy="612648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2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2727790" y="1373327"/>
            <a:ext cx="517007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Мониторинг уровня развития </a:t>
            </a:r>
          </a:p>
          <a:p>
            <a:r>
              <a:rPr lang="ru-RU" sz="2800" dirty="0" smtClean="0"/>
              <a:t>речи детей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2756337" y="3117664"/>
            <a:ext cx="50738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Педагогический эксперимент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594637" y="4379191"/>
            <a:ext cx="64359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Заключительный мониторинг уровня </a:t>
            </a:r>
          </a:p>
          <a:p>
            <a:r>
              <a:rPr lang="ru-RU" sz="2800" dirty="0" smtClean="0"/>
              <a:t>развития речи детей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808539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51242" y="827420"/>
            <a:ext cx="72931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Мониторинг уровня развития речи детей</a:t>
            </a:r>
            <a:endParaRPr lang="ru-RU" sz="28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945836541"/>
              </p:ext>
            </p:extLst>
          </p:nvPr>
        </p:nvGraphicFramePr>
        <p:xfrm>
          <a:off x="1524000" y="1397000"/>
          <a:ext cx="6096000" cy="3603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4357686" y="4143380"/>
          <a:ext cx="4214842" cy="228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391129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8305800" cy="49266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 речи детей были выявлены следующие проблемы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2995684"/>
            <a:ext cx="1980220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Ребенок с нарушением речи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15616" y="1412776"/>
            <a:ext cx="266429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Несформированность грамматического </a:t>
            </a:r>
          </a:p>
          <a:p>
            <a:pPr algn="ctr"/>
            <a:r>
              <a:rPr lang="ru-RU" dirty="0" smtClean="0"/>
              <a:t>строя речи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2995684"/>
            <a:ext cx="2376264" cy="13694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Отсутствие логического обоснования своих утверждений и выводов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572816" y="4869160"/>
            <a:ext cx="19910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Бедная диалогическая речь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300192" y="1578496"/>
            <a:ext cx="201622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Бедный словарный запас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04248" y="3186556"/>
            <a:ext cx="18002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Неспособность построить монолог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96136" y="4868927"/>
            <a:ext cx="172819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Нарушение звукопроизношения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5904148" y="4291828"/>
            <a:ext cx="396044" cy="5770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3563888" y="4291828"/>
            <a:ext cx="360040" cy="5773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7" idx="1"/>
          </p:cNvCxnSpPr>
          <p:nvPr/>
        </p:nvCxnSpPr>
        <p:spPr>
          <a:xfrm flipH="1">
            <a:off x="3131840" y="3643756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 flipH="1" flipV="1">
            <a:off x="3743908" y="2492896"/>
            <a:ext cx="180020" cy="5027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5904148" y="2492896"/>
            <a:ext cx="396044" cy="5027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7" idx="3"/>
            <a:endCxn id="12" idx="1"/>
          </p:cNvCxnSpPr>
          <p:nvPr/>
        </p:nvCxnSpPr>
        <p:spPr>
          <a:xfrm>
            <a:off x="5904148" y="3643756"/>
            <a:ext cx="9001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55693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0913"/>
            <a:ext cx="799288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Цель: </a:t>
            </a:r>
            <a:endParaRPr lang="ru-RU" sz="24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научить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детей связно, последовательно, грамматически правильно излагать свои мысли, рассказывать о различных событиях из окружающей жизни.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64" y="1539478"/>
            <a:ext cx="4104456" cy="22668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4077072"/>
            <a:ext cx="4248472" cy="230425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chemeClr val="bg2">
                <a:lumMod val="75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Стрелка влево 5"/>
          <p:cNvSpPr/>
          <p:nvPr/>
        </p:nvSpPr>
        <p:spPr>
          <a:xfrm>
            <a:off x="4427984" y="2132856"/>
            <a:ext cx="3168352" cy="1080120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Работа по сказке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971600" y="5064728"/>
            <a:ext cx="3301847" cy="100811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Работа со стихотворением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7160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err="1" smtClean="0"/>
              <a:t>Мнемотаблицы-схемы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- дидактический материал по </a:t>
            </a:r>
            <a:r>
              <a:rPr lang="ru-RU" sz="2800" dirty="0"/>
              <a:t>развитию связной речи детей</a:t>
            </a:r>
          </a:p>
        </p:txBody>
      </p:sp>
      <p:sp>
        <p:nvSpPr>
          <p:cNvPr id="3" name="Табличка 2"/>
          <p:cNvSpPr/>
          <p:nvPr/>
        </p:nvSpPr>
        <p:spPr>
          <a:xfrm>
            <a:off x="3347864" y="1916832"/>
            <a:ext cx="2232248" cy="1662623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Мнемотаблицы-</a:t>
            </a:r>
          </a:p>
          <a:p>
            <a:pPr algn="ctr"/>
            <a:r>
              <a:rPr lang="ru-RU" dirty="0" smtClean="0"/>
              <a:t>схемы</a:t>
            </a:r>
            <a:endParaRPr lang="ru-RU" dirty="0"/>
          </a:p>
        </p:txBody>
      </p:sp>
      <p:sp>
        <p:nvSpPr>
          <p:cNvPr id="4" name="Табличка 3"/>
          <p:cNvSpPr/>
          <p:nvPr/>
        </p:nvSpPr>
        <p:spPr>
          <a:xfrm>
            <a:off x="611560" y="2276872"/>
            <a:ext cx="2016224" cy="1656183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Обогащение</a:t>
            </a:r>
          </a:p>
          <a:p>
            <a:pPr algn="ctr"/>
            <a:r>
              <a:rPr lang="ru-RU" dirty="0" smtClean="0"/>
              <a:t>словарного</a:t>
            </a:r>
          </a:p>
          <a:p>
            <a:pPr algn="ctr"/>
            <a:r>
              <a:rPr lang="ru-RU" dirty="0" smtClean="0"/>
              <a:t>запаса</a:t>
            </a:r>
            <a:endParaRPr lang="ru-RU" dirty="0"/>
          </a:p>
        </p:txBody>
      </p:sp>
      <p:sp>
        <p:nvSpPr>
          <p:cNvPr id="5" name="Табличка 4"/>
          <p:cNvSpPr/>
          <p:nvPr/>
        </p:nvSpPr>
        <p:spPr>
          <a:xfrm>
            <a:off x="6300192" y="2276872"/>
            <a:ext cx="2160240" cy="1656183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Обучение</a:t>
            </a:r>
          </a:p>
          <a:p>
            <a:pPr algn="ctr"/>
            <a:r>
              <a:rPr lang="ru-RU" dirty="0" smtClean="0"/>
              <a:t>составлению</a:t>
            </a:r>
          </a:p>
          <a:p>
            <a:pPr algn="ctr"/>
            <a:r>
              <a:rPr lang="ru-RU" dirty="0" smtClean="0"/>
              <a:t>рассказов</a:t>
            </a:r>
            <a:endParaRPr lang="ru-RU" dirty="0"/>
          </a:p>
        </p:txBody>
      </p:sp>
      <p:sp>
        <p:nvSpPr>
          <p:cNvPr id="6" name="Табличка 5"/>
          <p:cNvSpPr/>
          <p:nvPr/>
        </p:nvSpPr>
        <p:spPr>
          <a:xfrm>
            <a:off x="467544" y="4581128"/>
            <a:ext cx="2448272" cy="1728192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Пересказ</a:t>
            </a:r>
          </a:p>
          <a:p>
            <a:pPr algn="ctr"/>
            <a:r>
              <a:rPr lang="ru-RU" dirty="0" smtClean="0"/>
              <a:t>художественной</a:t>
            </a:r>
          </a:p>
          <a:p>
            <a:pPr algn="ctr"/>
            <a:r>
              <a:rPr lang="ru-RU" dirty="0" smtClean="0"/>
              <a:t>литературы</a:t>
            </a:r>
            <a:endParaRPr lang="ru-RU" dirty="0"/>
          </a:p>
        </p:txBody>
      </p:sp>
      <p:sp>
        <p:nvSpPr>
          <p:cNvPr id="7" name="Табличка 6"/>
          <p:cNvSpPr/>
          <p:nvPr/>
        </p:nvSpPr>
        <p:spPr>
          <a:xfrm>
            <a:off x="3347864" y="4581128"/>
            <a:ext cx="2232248" cy="1728192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Отгадывание и</a:t>
            </a:r>
          </a:p>
          <a:p>
            <a:pPr algn="ctr"/>
            <a:r>
              <a:rPr lang="ru-RU" dirty="0" smtClean="0"/>
              <a:t>загадывание</a:t>
            </a:r>
          </a:p>
          <a:p>
            <a:pPr algn="ctr"/>
            <a:r>
              <a:rPr lang="ru-RU" dirty="0" smtClean="0"/>
              <a:t>загадок</a:t>
            </a:r>
            <a:endParaRPr lang="ru-RU" dirty="0"/>
          </a:p>
        </p:txBody>
      </p:sp>
      <p:sp>
        <p:nvSpPr>
          <p:cNvPr id="8" name="Табличка 7"/>
          <p:cNvSpPr/>
          <p:nvPr/>
        </p:nvSpPr>
        <p:spPr>
          <a:xfrm>
            <a:off x="6012160" y="4581128"/>
            <a:ext cx="2232248" cy="1728192"/>
          </a:xfrm>
          <a:prstGeom prst="plaqu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Заучивание</a:t>
            </a:r>
          </a:p>
          <a:p>
            <a:pPr algn="ctr"/>
            <a:r>
              <a:rPr lang="ru-RU" dirty="0" smtClean="0"/>
              <a:t>стихов</a:t>
            </a:r>
            <a:endParaRPr lang="ru-RU" dirty="0"/>
          </a:p>
        </p:txBody>
      </p:sp>
      <p:cxnSp>
        <p:nvCxnSpPr>
          <p:cNvPr id="10" name="Прямая со стрелкой 9"/>
          <p:cNvCxnSpPr>
            <a:stCxn id="3" idx="1"/>
            <a:endCxn id="4" idx="3"/>
          </p:cNvCxnSpPr>
          <p:nvPr/>
        </p:nvCxnSpPr>
        <p:spPr>
          <a:xfrm flipH="1">
            <a:off x="2627784" y="2748144"/>
            <a:ext cx="720080" cy="3568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3" idx="3"/>
          </p:cNvCxnSpPr>
          <p:nvPr/>
        </p:nvCxnSpPr>
        <p:spPr>
          <a:xfrm>
            <a:off x="5580112" y="2748144"/>
            <a:ext cx="72008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2627784" y="3205344"/>
            <a:ext cx="720080" cy="13757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5580112" y="3284984"/>
            <a:ext cx="720080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3" idx="2"/>
            <a:endCxn id="7" idx="0"/>
          </p:cNvCxnSpPr>
          <p:nvPr/>
        </p:nvCxnSpPr>
        <p:spPr>
          <a:xfrm>
            <a:off x="4463988" y="3579455"/>
            <a:ext cx="0" cy="10016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75095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1217</TotalTime>
  <Words>494</Words>
  <Application>Microsoft Office PowerPoint</Application>
  <PresentationFormat>Экран (4:3)</PresentationFormat>
  <Paragraphs>101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Использование мнемотехники  в коррекционной работе по развитию речи детей</vt:lpstr>
      <vt:lpstr>Презентация PowerPoint</vt:lpstr>
      <vt:lpstr>Презентация PowerPoint</vt:lpstr>
      <vt:lpstr> Актуальность темы обусловлена тем, что мнемотехника помогает в развитии:</vt:lpstr>
      <vt:lpstr>Презентация PowerPoint</vt:lpstr>
      <vt:lpstr>Презентация PowerPoint</vt:lpstr>
      <vt:lpstr>В речи детей были выявлены следующие проблемы</vt:lpstr>
      <vt:lpstr>Презентация PowerPoint</vt:lpstr>
      <vt:lpstr>Мнемотаблицы-схемы  - дидактический материал по развитию связной речи детей</vt:lpstr>
      <vt:lpstr>Презентация PowerPoint</vt:lpstr>
      <vt:lpstr>Мнемотаблицы для составления описательных рассказов</vt:lpstr>
      <vt:lpstr>Мнемотаблицы стихотворений и сказок</vt:lpstr>
      <vt:lpstr>Презентация PowerPoint</vt:lpstr>
      <vt:lpstr>Презентация PowerPoint</vt:lpstr>
      <vt:lpstr>Презентация PowerPoint</vt:lpstr>
      <vt:lpstr>Выводы:</vt:lpstr>
      <vt:lpstr>Литература: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мнемотехники  в коррекционной работе по развитию речи детей</dc:title>
  <dc:creator>User</dc:creator>
  <cp:lastModifiedBy>User</cp:lastModifiedBy>
  <cp:revision>78</cp:revision>
  <dcterms:created xsi:type="dcterms:W3CDTF">2012-04-06T06:09:33Z</dcterms:created>
  <dcterms:modified xsi:type="dcterms:W3CDTF">2012-04-17T05:52:23Z</dcterms:modified>
</cp:coreProperties>
</file>