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4" r:id="rId2"/>
    <p:sldId id="256" r:id="rId3"/>
    <p:sldId id="258" r:id="rId4"/>
    <p:sldId id="260" r:id="rId5"/>
    <p:sldId id="265" r:id="rId6"/>
    <p:sldId id="261" r:id="rId7"/>
    <p:sldId id="262" r:id="rId8"/>
    <p:sldId id="266" r:id="rId9"/>
    <p:sldId id="267" r:id="rId10"/>
    <p:sldId id="268" r:id="rId11"/>
    <p:sldId id="269" r:id="rId12"/>
    <p:sldId id="270" r:id="rId13"/>
    <p:sldId id="271" r:id="rId14"/>
    <p:sldId id="273"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294"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2B2FEB6-82BB-44A4-9890-86D72AA0506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B2FEB6-82BB-44A4-9890-86D72AA0506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B2FEB6-82BB-44A4-9890-86D72AA0506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2B2FEB6-82BB-44A4-9890-86D72AA0506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2B2FEB6-82BB-44A4-9890-86D72AA0506B}"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2B2FEB6-82BB-44A4-9890-86D72AA0506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2B2FEB6-82BB-44A4-9890-86D72AA0506B}"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2B2FEB6-82BB-44A4-9890-86D72AA0506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B2FEB6-82BB-44A4-9890-86D72AA0506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2B2FEB6-82BB-44A4-9890-86D72AA0506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BAA2925-E8A1-4B74-B397-AB603D37ED82}" type="datetimeFigureOut">
              <a:rPr lang="ru-RU" smtClean="0"/>
              <a:pPr/>
              <a:t>02.02.2018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2B2FEB6-82BB-44A4-9890-86D72AA0506B}"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BAA2925-E8A1-4B74-B397-AB603D37ED82}" type="datetimeFigureOut">
              <a:rPr lang="ru-RU" smtClean="0"/>
              <a:pPr/>
              <a:t>02.02.2018</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2B2FEB6-82BB-44A4-9890-86D72AA0506B}"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5" name="Прямоугольник 4"/>
          <p:cNvSpPr/>
          <p:nvPr/>
        </p:nvSpPr>
        <p:spPr>
          <a:xfrm>
            <a:off x="611560" y="563142"/>
            <a:ext cx="7848872" cy="2123658"/>
          </a:xfrm>
          <a:prstGeom prst="rect">
            <a:avLst/>
          </a:prstGeom>
        </p:spPr>
        <p:txBody>
          <a:bodyPr wrap="square">
            <a:spAutoFit/>
          </a:bodyPr>
          <a:lstStyle/>
          <a:p>
            <a:pPr algn="ctr"/>
            <a:r>
              <a:rPr lang="en-US" sz="6600" dirty="0" smtClean="0"/>
              <a:t>MY NATINE VILLAGE OTRADNOE</a:t>
            </a:r>
            <a:endParaRPr lang="ru-RU" sz="6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611560" y="44625"/>
            <a:ext cx="8208912" cy="1656183"/>
          </a:xfrm>
        </p:spPr>
        <p:txBody>
          <a:bodyPr>
            <a:normAutofit fontScale="92500" lnSpcReduction="20000"/>
          </a:bodyPr>
          <a:lstStyle/>
          <a:p>
            <a:pPr>
              <a:buNone/>
            </a:pPr>
            <a:r>
              <a:rPr lang="en-US" dirty="0" smtClean="0"/>
              <a:t> The club  is a place where young people come to discos. Usually concerts are held here, which are performed by singers and dancers from </a:t>
            </a:r>
            <a:r>
              <a:rPr lang="en-US" dirty="0" err="1" smtClean="0"/>
              <a:t>Chamzinka</a:t>
            </a:r>
            <a:r>
              <a:rPr lang="en-US" dirty="0" smtClean="0"/>
              <a:t>.</a:t>
            </a:r>
            <a:endParaRPr lang="ru-RU" dirty="0" smtClean="0"/>
          </a:p>
          <a:p>
            <a:endParaRPr lang="ru-RU" dirty="0"/>
          </a:p>
        </p:txBody>
      </p:sp>
      <p:pic>
        <p:nvPicPr>
          <p:cNvPr id="4" name="Рисунок 3" descr="DSCN023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15616" y="1556792"/>
            <a:ext cx="6480720" cy="4860539"/>
          </a:xfrm>
          <a:prstGeom prst="rect">
            <a:avLst/>
          </a:prstGeom>
        </p:spPr>
      </p:pic>
    </p:spTree>
  </p:cSld>
  <p:clrMapOvr>
    <a:masterClrMapping/>
  </p:clrMapOvr>
  <p:transition>
    <p:push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46237"/>
            <a:ext cx="3328982" cy="3568713"/>
          </a:xfrm>
        </p:spPr>
        <p:txBody>
          <a:bodyPr>
            <a:normAutofit fontScale="92500"/>
          </a:bodyPr>
          <a:lstStyle/>
          <a:p>
            <a:pPr>
              <a:buNone/>
            </a:pPr>
            <a:r>
              <a:rPr lang="en-US" dirty="0" smtClean="0"/>
              <a:t>In front of the club you can see a monument to the soldiers in honor of their heroism during the World War II.</a:t>
            </a:r>
            <a:endParaRPr lang="ru-RU" dirty="0" smtClean="0"/>
          </a:p>
          <a:p>
            <a:pPr>
              <a:buNone/>
            </a:pPr>
            <a:endParaRPr lang="ru-RU" dirty="0"/>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79912" y="1052736"/>
            <a:ext cx="5112568" cy="4978880"/>
          </a:xfrm>
          <a:prstGeom prst="rect">
            <a:avLst/>
          </a:prstGeom>
        </p:spPr>
      </p:pic>
    </p:spTree>
  </p:cSld>
  <p:clrMapOvr>
    <a:masterClrMapping/>
  </p:clrMapOvr>
  <p:transition>
    <p:randomBa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16633"/>
            <a:ext cx="8401080" cy="1728192"/>
          </a:xfrm>
        </p:spPr>
        <p:txBody>
          <a:bodyPr>
            <a:normAutofit fontScale="77500" lnSpcReduction="20000"/>
          </a:bodyPr>
          <a:lstStyle/>
          <a:p>
            <a:pPr>
              <a:buNone/>
            </a:pPr>
            <a:r>
              <a:rPr lang="en-US" dirty="0" smtClean="0"/>
              <a:t>People prefer to go to the private shops which are rather numerous. The choice is really very good there and products are always fresh. The shops abound in food and clothes so people needn’t go to </a:t>
            </a:r>
            <a:r>
              <a:rPr lang="en-US" dirty="0" err="1" smtClean="0"/>
              <a:t>Chamzinka</a:t>
            </a:r>
            <a:r>
              <a:rPr lang="en-US" dirty="0" smtClean="0"/>
              <a:t> to do shopping.</a:t>
            </a:r>
            <a:endParaRPr lang="ru-RU" dirty="0" smtClean="0"/>
          </a:p>
          <a:p>
            <a:endParaRPr lang="ru-RU" dirty="0"/>
          </a:p>
        </p:txBody>
      </p:sp>
      <p:pic>
        <p:nvPicPr>
          <p:cNvPr id="5" name="Рисунок 4" descr="Фото091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504" y="1628800"/>
            <a:ext cx="3997833" cy="2998375"/>
          </a:xfrm>
          <a:prstGeom prst="rect">
            <a:avLst/>
          </a:prstGeom>
        </p:spPr>
      </p:pic>
      <p:pic>
        <p:nvPicPr>
          <p:cNvPr id="4" name="Рисунок 3" descr="DSCF6535.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79712" y="4060110"/>
            <a:ext cx="3714744" cy="2786058"/>
          </a:xfrm>
          <a:prstGeom prst="rect">
            <a:avLst/>
          </a:prstGeom>
        </p:spPr>
      </p:pic>
      <p:pic>
        <p:nvPicPr>
          <p:cNvPr id="6" name="Рисунок 5" descr="DSCN0222.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1483903"/>
            <a:ext cx="4191029" cy="3143272"/>
          </a:xfrm>
          <a:prstGeom prst="rect">
            <a:avLst/>
          </a:prstGeom>
        </p:spPr>
      </p:pic>
    </p:spTree>
  </p:cSld>
  <p:clrMapOvr>
    <a:masterClrMapping/>
  </p:clrMapOvr>
  <p:transition>
    <p:blinds/>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72066" y="253536"/>
            <a:ext cx="3614734" cy="5247166"/>
          </a:xfrm>
        </p:spPr>
        <p:txBody>
          <a:bodyPr/>
          <a:lstStyle/>
          <a:p>
            <a:endParaRPr lang="ru-RU" dirty="0"/>
          </a:p>
        </p:txBody>
      </p:sp>
      <p:sp>
        <p:nvSpPr>
          <p:cNvPr id="3" name="Содержимое 2"/>
          <p:cNvSpPr>
            <a:spLocks noGrp="1"/>
          </p:cNvSpPr>
          <p:nvPr>
            <p:ph idx="1"/>
          </p:nvPr>
        </p:nvSpPr>
        <p:spPr>
          <a:xfrm>
            <a:off x="457200" y="214291"/>
            <a:ext cx="7972452" cy="1714511"/>
          </a:xfrm>
        </p:spPr>
        <p:txBody>
          <a:bodyPr>
            <a:normAutofit fontScale="77500" lnSpcReduction="20000"/>
          </a:bodyPr>
          <a:lstStyle/>
          <a:p>
            <a:r>
              <a:rPr lang="en-US" dirty="0" smtClean="0"/>
              <a:t>As the people of my village are religious there is a church in the centre of </a:t>
            </a:r>
            <a:r>
              <a:rPr lang="en-US" dirty="0" err="1" smtClean="0"/>
              <a:t>Otradnoe</a:t>
            </a:r>
            <a:r>
              <a:rPr lang="en-US" dirty="0" smtClean="0"/>
              <a:t>. Old people gather here every Saturday and Sunday  and pray to the God asking for health, for good life, good luck and well-being of our village.</a:t>
            </a:r>
            <a:endParaRPr lang="ru-RU" dirty="0" smtClean="0"/>
          </a:p>
          <a:p>
            <a:endParaRPr lang="ru-RU" dirty="0"/>
          </a:p>
        </p:txBody>
      </p:sp>
      <p:pic>
        <p:nvPicPr>
          <p:cNvPr id="6" name="Рисунок 5" descr="из телефона 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1538" y="3428976"/>
            <a:ext cx="4076526" cy="3057395"/>
          </a:xfrm>
          <a:prstGeom prst="rect">
            <a:avLst/>
          </a:prstGeom>
        </p:spPr>
      </p:pic>
      <p:pic>
        <p:nvPicPr>
          <p:cNvPr id="4" name="Рисунок 3" descr="из телефона 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1472" y="1714488"/>
            <a:ext cx="3280448" cy="2460336"/>
          </a:xfrm>
          <a:prstGeom prst="rect">
            <a:avLst/>
          </a:prstGeom>
        </p:spPr>
      </p:pic>
      <p:pic>
        <p:nvPicPr>
          <p:cNvPr id="5" name="Рисунок 4" descr="из телефона 4.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99992" y="1556792"/>
            <a:ext cx="3905277" cy="2928958"/>
          </a:xfrm>
          <a:prstGeom prst="rect">
            <a:avLst/>
          </a:prstGeom>
        </p:spPr>
      </p:pic>
    </p:spTree>
  </p:cSld>
  <p:clrMapOvr>
    <a:masterClrMapping/>
  </p:clrMapOvr>
  <p:transition>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304800" y="188640"/>
            <a:ext cx="3691136" cy="5891485"/>
          </a:xfrm>
        </p:spPr>
        <p:txBody>
          <a:bodyPr>
            <a:normAutofit fontScale="92500"/>
          </a:bodyPr>
          <a:lstStyle/>
          <a:p>
            <a:pPr marL="0" indent="0">
              <a:buNone/>
            </a:pPr>
            <a:r>
              <a:rPr lang="en-US" b="1" dirty="0" smtClean="0"/>
              <a:t> My small Motherland</a:t>
            </a:r>
            <a:endParaRPr lang="ru-RU" dirty="0" smtClean="0"/>
          </a:p>
          <a:p>
            <a:pPr marL="0" indent="0">
              <a:buNone/>
            </a:pPr>
            <a:r>
              <a:rPr lang="en-US" dirty="0" smtClean="0"/>
              <a:t>My village is my home!</a:t>
            </a:r>
            <a:endParaRPr lang="ru-RU" dirty="0" smtClean="0"/>
          </a:p>
          <a:p>
            <a:pPr marL="0" indent="0">
              <a:buNone/>
            </a:pPr>
            <a:r>
              <a:rPr lang="en-US" dirty="0" smtClean="0"/>
              <a:t>Everything is mine,</a:t>
            </a:r>
            <a:endParaRPr lang="ru-RU" dirty="0" smtClean="0"/>
          </a:p>
          <a:p>
            <a:pPr marL="0" indent="0">
              <a:buNone/>
            </a:pPr>
            <a:r>
              <a:rPr lang="en-US" dirty="0" smtClean="0"/>
              <a:t>Everything is native.</a:t>
            </a:r>
            <a:endParaRPr lang="ru-RU" dirty="0" smtClean="0"/>
          </a:p>
          <a:p>
            <a:pPr marL="0" indent="0">
              <a:buNone/>
            </a:pPr>
            <a:r>
              <a:rPr lang="en-US" dirty="0" smtClean="0"/>
              <a:t>It is the place, where I was born, where I became elder. </a:t>
            </a:r>
            <a:endParaRPr lang="ru-RU" dirty="0" smtClean="0"/>
          </a:p>
          <a:p>
            <a:pPr marL="0" indent="0">
              <a:buNone/>
            </a:pPr>
            <a:r>
              <a:rPr lang="en-US" dirty="0" smtClean="0"/>
              <a:t>I don’t want to live anywhere else but at my village.</a:t>
            </a:r>
            <a:endParaRPr lang="ru-RU" dirty="0" smtClean="0"/>
          </a:p>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64088" y="164282"/>
            <a:ext cx="3563888" cy="2375925"/>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79912" y="2257280"/>
            <a:ext cx="3024336" cy="2268252"/>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24128" y="4437112"/>
            <a:ext cx="3086112" cy="2314584"/>
          </a:xfrm>
          <a:prstGeom prst="rect">
            <a:avLst/>
          </a:prstGeom>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4291"/>
            <a:ext cx="8243918" cy="1785950"/>
          </a:xfrm>
        </p:spPr>
        <p:txBody>
          <a:bodyPr>
            <a:noAutofit/>
          </a:bodyPr>
          <a:lstStyle/>
          <a:p>
            <a:r>
              <a:rPr lang="en-US" sz="2400" dirty="0" smtClean="0"/>
              <a:t>Welcome (E. </a:t>
            </a:r>
            <a:r>
              <a:rPr lang="en-US" sz="2400" dirty="0" err="1" smtClean="0"/>
              <a:t>Otradnaya</a:t>
            </a:r>
            <a:r>
              <a:rPr lang="en-US" sz="2400" dirty="0" smtClean="0"/>
              <a:t>; pre-1940 — </a:t>
            </a:r>
            <a:r>
              <a:rPr lang="en-US" sz="2400" dirty="0" err="1" smtClean="0"/>
              <a:t>Hlystova</a:t>
            </a:r>
            <a:r>
              <a:rPr lang="en-US" sz="2400" dirty="0" smtClean="0"/>
              <a:t>), village, the center of the village administration </a:t>
            </a:r>
            <a:r>
              <a:rPr lang="en-US" sz="2400" dirty="0" err="1" smtClean="0"/>
              <a:t>Chamzinsky</a:t>
            </a:r>
            <a:r>
              <a:rPr lang="en-US" sz="2400" dirty="0" smtClean="0"/>
              <a:t> area. The population of 501 people (2001) mostly </a:t>
            </a:r>
            <a:r>
              <a:rPr lang="en-US" sz="2400" dirty="0" err="1" smtClean="0"/>
              <a:t>Mordva-Erzya</a:t>
            </a:r>
            <a:r>
              <a:rPr lang="en-US" sz="3200" dirty="0" smtClean="0"/>
              <a:t>.</a:t>
            </a:r>
            <a:endParaRPr lang="ru-RU" sz="3200" dirty="0"/>
          </a:p>
        </p:txBody>
      </p:sp>
      <p:sp>
        <p:nvSpPr>
          <p:cNvPr id="3" name="Подзаголовок 2"/>
          <p:cNvSpPr>
            <a:spLocks noGrp="1"/>
          </p:cNvSpPr>
          <p:nvPr>
            <p:ph type="subTitle" idx="1"/>
          </p:nvPr>
        </p:nvSpPr>
        <p:spPr>
          <a:xfrm>
            <a:off x="5500694" y="428604"/>
            <a:ext cx="3429024" cy="5143536"/>
          </a:xfrm>
        </p:spPr>
        <p:txBody>
          <a:bodyPr/>
          <a:lstStyle/>
          <a:p>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43608" y="1916832"/>
            <a:ext cx="7200800" cy="4824536"/>
          </a:xfrm>
          <a:prstGeom prst="rect">
            <a:avLst/>
          </a:prstGeom>
        </p:spPr>
      </p:pic>
    </p:spTree>
  </p:cSld>
  <p:clrMapOvr>
    <a:masterClrMapping/>
  </p:clrMapOvr>
  <p:transition>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683568" y="188640"/>
            <a:ext cx="8186766" cy="1412346"/>
          </a:xfrm>
        </p:spPr>
        <p:txBody>
          <a:bodyPr>
            <a:normAutofit/>
          </a:bodyPr>
          <a:lstStyle/>
          <a:p>
            <a:pPr algn="ctr"/>
            <a:r>
              <a:rPr lang="en-US" sz="2800" dirty="0" smtClean="0"/>
              <a:t>Located on the rivers Place and Crosslake, 12 km from the district center and the railway station </a:t>
            </a:r>
            <a:r>
              <a:rPr lang="en-US" sz="2800" dirty="0" err="1" smtClean="0"/>
              <a:t>Chamzinka</a:t>
            </a:r>
            <a:r>
              <a:rPr lang="en-US" sz="2800" dirty="0" smtClean="0"/>
              <a:t>.</a:t>
            </a:r>
            <a:endParaRPr lang="ru-RU" sz="2800" dirty="0"/>
          </a:p>
        </p:txBody>
      </p:sp>
      <p:sp>
        <p:nvSpPr>
          <p:cNvPr id="3" name="Содержимое 2"/>
          <p:cNvSpPr>
            <a:spLocks noGrp="1"/>
          </p:cNvSpPr>
          <p:nvPr>
            <p:ph idx="1"/>
          </p:nvPr>
        </p:nvSpPr>
        <p:spPr>
          <a:xfrm>
            <a:off x="-1000164" y="-2643229"/>
            <a:ext cx="4071966" cy="2286015"/>
          </a:xfrm>
        </p:spPr>
        <p:txBody>
          <a:bodyPr/>
          <a:lstStyle/>
          <a:p>
            <a:endParaRPr lang="ru-RU" dirty="0"/>
          </a:p>
        </p:txBody>
      </p:sp>
      <p:pic>
        <p:nvPicPr>
          <p:cNvPr id="2050" name="Picture 2" descr="C:\Users\Настя\Desktop\Новая папка (2)\DSCF644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190640" y="5788254"/>
            <a:ext cx="38606085" cy="2895456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7504" y="404664"/>
            <a:ext cx="4471990" cy="5544616"/>
          </a:xfrm>
        </p:spPr>
        <p:txBody>
          <a:bodyPr>
            <a:normAutofit fontScale="70000" lnSpcReduction="20000"/>
          </a:bodyPr>
          <a:lstStyle/>
          <a:p>
            <a:r>
              <a:rPr lang="en-US" dirty="0" smtClean="0"/>
              <a:t>According to another version, </a:t>
            </a:r>
            <a:r>
              <a:rPr lang="en-US" dirty="0" err="1" smtClean="0"/>
              <a:t>Lastovka</a:t>
            </a:r>
            <a:r>
              <a:rPr lang="en-US" dirty="0" smtClean="0"/>
              <a:t> — caption-term (whip — felled and stripped of branches the tree for the construction of residential and other premises). Based on the 16th — 17th centuries, according to other sources — in 1680 In 1783 the landlord </a:t>
            </a:r>
            <a:r>
              <a:rPr lang="en-US" dirty="0" err="1" smtClean="0"/>
              <a:t>Nikitin</a:t>
            </a:r>
            <a:r>
              <a:rPr lang="en-US" dirty="0" smtClean="0"/>
              <a:t> built a windmill, 2 stone benches, a chapel, a parish school. In the "List of settlements in the province of </a:t>
            </a:r>
            <a:r>
              <a:rPr lang="en-US" dirty="0" err="1" smtClean="0"/>
              <a:t>Simbirsk</a:t>
            </a:r>
            <a:r>
              <a:rPr lang="en-US" dirty="0" smtClean="0"/>
              <a:t>" (1863) welcome (</a:t>
            </a:r>
            <a:r>
              <a:rPr lang="en-US" dirty="0" err="1" smtClean="0"/>
              <a:t>Lestovka</a:t>
            </a:r>
            <a:r>
              <a:rPr lang="en-US" dirty="0" smtClean="0"/>
              <a:t>) is a village specific from 99 yards (1 191 pers.) of </a:t>
            </a:r>
            <a:r>
              <a:rPr lang="en-US" dirty="0" err="1" smtClean="0"/>
              <a:t>Ardatovsky</a:t>
            </a:r>
            <a:r>
              <a:rPr lang="en-US" dirty="0" smtClean="0"/>
              <a:t> district. In 1910, the village had 277 yards (2 065 people); in 1912 — 295 (2 151 persons), Church, school; in 1930 — 272 yard (2 671 people).</a:t>
            </a:r>
            <a:endParaRPr lang="ru-RU"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44008" y="260648"/>
            <a:ext cx="4338806" cy="2808312"/>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24561" y="3284984"/>
            <a:ext cx="4358253" cy="3268690"/>
          </a:xfrm>
          <a:prstGeom prst="rect">
            <a:avLst/>
          </a:prstGeom>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3438" y="253536"/>
            <a:ext cx="4043362" cy="5747232"/>
          </a:xfrm>
        </p:spPr>
        <p:txBody>
          <a:bodyPr/>
          <a:lstStyle/>
          <a:p>
            <a:endParaRPr lang="ru-RU" dirty="0"/>
          </a:p>
        </p:txBody>
      </p:sp>
      <p:sp>
        <p:nvSpPr>
          <p:cNvPr id="3" name="Содержимое 2"/>
          <p:cNvSpPr>
            <a:spLocks noGrp="1"/>
          </p:cNvSpPr>
          <p:nvPr>
            <p:ph idx="1"/>
          </p:nvPr>
        </p:nvSpPr>
        <p:spPr>
          <a:xfrm>
            <a:off x="457200" y="357166"/>
            <a:ext cx="4186238" cy="5815351"/>
          </a:xfrm>
        </p:spPr>
        <p:txBody>
          <a:bodyPr>
            <a:normAutofit fontScale="77500" lnSpcReduction="20000"/>
          </a:bodyPr>
          <a:lstStyle/>
          <a:p>
            <a:pPr marL="0" indent="0">
              <a:buNone/>
            </a:pPr>
            <a:r>
              <a:rPr lang="en-US" dirty="0" err="1" smtClean="0"/>
              <a:t>Otradnoe</a:t>
            </a:r>
            <a:r>
              <a:rPr lang="en-US" dirty="0" smtClean="0"/>
              <a:t> is situated in the </a:t>
            </a:r>
            <a:r>
              <a:rPr lang="en-US" dirty="0" err="1" smtClean="0"/>
              <a:t>Chamzinka</a:t>
            </a:r>
            <a:r>
              <a:rPr lang="en-US" dirty="0" smtClean="0"/>
              <a:t> district on the 12th kilometers far to the north of </a:t>
            </a:r>
            <a:r>
              <a:rPr lang="en-US" dirty="0" err="1" smtClean="0"/>
              <a:t>Chamzinka</a:t>
            </a:r>
            <a:r>
              <a:rPr lang="en-US" dirty="0" smtClean="0"/>
              <a:t>. Our village borders :</a:t>
            </a:r>
            <a:endParaRPr lang="ru-RU" dirty="0" smtClean="0"/>
          </a:p>
          <a:p>
            <a:pPr lvl="0"/>
            <a:r>
              <a:rPr lang="en-US" dirty="0" smtClean="0"/>
              <a:t>  on the village of </a:t>
            </a:r>
            <a:r>
              <a:rPr lang="en-US" dirty="0" err="1" smtClean="0"/>
              <a:t>Kulmino</a:t>
            </a:r>
            <a:r>
              <a:rPr lang="en-US" dirty="0" smtClean="0"/>
              <a:t> in the south,</a:t>
            </a:r>
            <a:endParaRPr lang="ru-RU" dirty="0" smtClean="0"/>
          </a:p>
          <a:p>
            <a:pPr lvl="0"/>
            <a:r>
              <a:rPr lang="en-US" dirty="0" smtClean="0"/>
              <a:t> on the village of </a:t>
            </a:r>
            <a:r>
              <a:rPr lang="en-US" dirty="0" err="1" smtClean="0"/>
              <a:t>Al’za</a:t>
            </a:r>
            <a:r>
              <a:rPr lang="en-US" dirty="0" smtClean="0"/>
              <a:t> in the north, </a:t>
            </a:r>
            <a:endParaRPr lang="ru-RU" dirty="0" smtClean="0"/>
          </a:p>
          <a:p>
            <a:pPr marL="0" indent="0">
              <a:buNone/>
            </a:pPr>
            <a:r>
              <a:rPr lang="en-US" dirty="0" smtClean="0"/>
              <a:t>It’s a quiet place surrounded by fields and woods. Our village is for people who are looking for peace and a lovely rural environment. There are 320 houses in </a:t>
            </a:r>
            <a:r>
              <a:rPr lang="en-US" dirty="0" err="1" smtClean="0"/>
              <a:t>Otradnoe</a:t>
            </a:r>
            <a:r>
              <a:rPr lang="en-US" dirty="0" smtClean="0"/>
              <a:t> and nearly 500 people  live here.</a:t>
            </a:r>
            <a:endParaRPr lang="ru-RU" dirty="0" smtClean="0"/>
          </a:p>
          <a:p>
            <a:endParaRPr lang="ru-RU" dirty="0"/>
          </a:p>
        </p:txBody>
      </p:sp>
      <p:pic>
        <p:nvPicPr>
          <p:cNvPr id="4" name="Рисунок 3" descr="Фото070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286380" y="3571876"/>
            <a:ext cx="2997701" cy="2248276"/>
          </a:xfrm>
          <a:prstGeom prst="rect">
            <a:avLst/>
          </a:prstGeom>
        </p:spPr>
      </p:pic>
      <p:pic>
        <p:nvPicPr>
          <p:cNvPr id="1026" name="Picture 2" descr="C:\Users\Настя\Desktop\ааа.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143504" y="857232"/>
            <a:ext cx="3223547" cy="2071702"/>
          </a:xfrm>
          <a:prstGeom prst="rect">
            <a:avLst/>
          </a:prstGeom>
          <a:noFill/>
        </p:spPr>
      </p:pic>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85728"/>
            <a:ext cx="8043890" cy="1857388"/>
          </a:xfrm>
        </p:spPr>
        <p:txBody>
          <a:bodyPr>
            <a:normAutofit/>
          </a:bodyPr>
          <a:lstStyle/>
          <a:p>
            <a:r>
              <a:rPr lang="en-US" sz="2800" dirty="0" smtClean="0"/>
              <a:t>In 1928 it was  organized the farm "Russia" (the first presidents — D. I. </a:t>
            </a:r>
            <a:r>
              <a:rPr lang="en-US" sz="2800" dirty="0" err="1" smtClean="0"/>
              <a:t>Groshev</a:t>
            </a:r>
            <a:r>
              <a:rPr lang="en-US" sz="2800" dirty="0" smtClean="0"/>
              <a:t>, P. D. </a:t>
            </a:r>
            <a:r>
              <a:rPr lang="en-US" sz="2800" dirty="0" err="1" smtClean="0"/>
              <a:t>Bezyaev</a:t>
            </a:r>
            <a:r>
              <a:rPr lang="en-US" sz="2800" dirty="0" smtClean="0"/>
              <a:t>), specialized in </a:t>
            </a:r>
            <a:r>
              <a:rPr lang="en-US" sz="2800" dirty="0" err="1" smtClean="0"/>
              <a:t>konoplivtsi</a:t>
            </a:r>
            <a:r>
              <a:rPr lang="en-US" sz="2800" dirty="0" smtClean="0"/>
              <a:t>, 1992 — </a:t>
            </a:r>
            <a:r>
              <a:rPr lang="en-US" sz="2800" dirty="0" err="1" smtClean="0"/>
              <a:t>skhpk</a:t>
            </a:r>
            <a:r>
              <a:rPr lang="en-US" sz="2800" dirty="0" smtClean="0"/>
              <a:t>.</a:t>
            </a:r>
            <a:endParaRPr lang="ru-RU" sz="2800" dirty="0"/>
          </a:p>
        </p:txBody>
      </p:sp>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785616" y="3133344"/>
            <a:ext cx="5358384" cy="3724656"/>
          </a:xfrm>
        </p:spPr>
      </p:pic>
      <p:pic>
        <p:nvPicPr>
          <p:cNvPr id="6146" name="Picture 2" descr="C:\Users\Настя\Desktop\отр\кк.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6114" y="2132856"/>
            <a:ext cx="4107854" cy="3085712"/>
          </a:xfrm>
          <a:prstGeom prst="rect">
            <a:avLst/>
          </a:prstGeom>
          <a:noFill/>
        </p:spPr>
      </p:pic>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79512" y="476672"/>
            <a:ext cx="3535232" cy="5688631"/>
          </a:xfrm>
        </p:spPr>
        <p:txBody>
          <a:bodyPr>
            <a:normAutofit/>
          </a:bodyPr>
          <a:lstStyle/>
          <a:p>
            <a:r>
              <a:rPr lang="en-US" dirty="0" smtClean="0"/>
              <a:t>Modern village — secondary school, House of culture, shop, medical center, post office, a comprehensive collection point district plant consumer services.</a:t>
            </a:r>
            <a:endParaRPr lang="ru-RU" dirty="0"/>
          </a:p>
        </p:txBody>
      </p:sp>
      <p:pic>
        <p:nvPicPr>
          <p:cNvPr id="7170" name="Picture 2" descr="C:\Users\Настя\Desktop\отр\image9953739.jpgк.jpg"/>
          <p:cNvPicPr>
            <a:picLocks noChangeAspect="1" noChangeArrowheads="1"/>
          </p:cNvPicPr>
          <p:nvPr/>
        </p:nvPicPr>
        <p:blipFill>
          <a:blip r:embed="rId2"/>
          <a:srcRect/>
          <a:stretch>
            <a:fillRect/>
          </a:stretch>
        </p:blipFill>
        <p:spPr bwMode="auto">
          <a:xfrm>
            <a:off x="3995936" y="184844"/>
            <a:ext cx="4464499" cy="2878427"/>
          </a:xfrm>
          <a:prstGeom prst="rect">
            <a:avLst/>
          </a:prstGeom>
          <a:noFill/>
        </p:spPr>
      </p:pic>
      <p:pic>
        <p:nvPicPr>
          <p:cNvPr id="7171" name="Picture 3" descr="C:\Users\Настя\Desktop\отр\ерн.jpg"/>
          <p:cNvPicPr>
            <a:picLocks noChangeAspect="1" noChangeArrowheads="1"/>
          </p:cNvPicPr>
          <p:nvPr/>
        </p:nvPicPr>
        <p:blipFill>
          <a:blip r:embed="rId3"/>
          <a:srcRect/>
          <a:stretch>
            <a:fillRect/>
          </a:stretch>
        </p:blipFill>
        <p:spPr bwMode="auto">
          <a:xfrm>
            <a:off x="3995936" y="3140968"/>
            <a:ext cx="4320483" cy="3240360"/>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16633"/>
            <a:ext cx="8435280" cy="1872207"/>
          </a:xfrm>
        </p:spPr>
        <p:txBody>
          <a:bodyPr>
            <a:normAutofit lnSpcReduction="10000"/>
          </a:bodyPr>
          <a:lstStyle/>
          <a:p>
            <a:pPr>
              <a:buNone/>
            </a:pPr>
            <a:r>
              <a:rPr lang="en-US" dirty="0" smtClean="0"/>
              <a:t>.</a:t>
            </a:r>
            <a:r>
              <a:rPr lang="fr-FR" dirty="0" smtClean="0"/>
              <a:t>Otradnoe  is a modern village. </a:t>
            </a:r>
            <a:r>
              <a:rPr lang="en-US" dirty="0" smtClean="0"/>
              <a:t>There is gas, water, electricity in the houses. The most of the houses are big, new and nice. House building is well developed</a:t>
            </a:r>
            <a:endParaRPr lang="ru-RU" dirty="0" smtClean="0"/>
          </a:p>
          <a:p>
            <a:endParaRPr lang="ru-RU" dirty="0"/>
          </a:p>
        </p:txBody>
      </p:sp>
      <p:pic>
        <p:nvPicPr>
          <p:cNvPr id="4" name="Рисунок 3" descr="Фото0908.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7664" y="2061592"/>
            <a:ext cx="6192688" cy="4644516"/>
          </a:xfrm>
          <a:prstGeom prst="rect">
            <a:avLst/>
          </a:prstGeom>
        </p:spPr>
      </p:pic>
    </p:spTree>
  </p:cSld>
  <p:clrMapOvr>
    <a:masterClrMapping/>
  </p:clrMapOvr>
  <p:transition>
    <p:spli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79512" y="476673"/>
            <a:ext cx="3384376" cy="5381220"/>
          </a:xfrm>
        </p:spPr>
        <p:txBody>
          <a:bodyPr>
            <a:normAutofit fontScale="92500" lnSpcReduction="20000"/>
          </a:bodyPr>
          <a:lstStyle/>
          <a:p>
            <a:pPr algn="just">
              <a:buNone/>
            </a:pPr>
            <a:r>
              <a:rPr lang="en-US" dirty="0" smtClean="0"/>
              <a:t>There is a school in the centre of the village. The school is two- </a:t>
            </a:r>
            <a:r>
              <a:rPr lang="en-US" dirty="0" err="1" smtClean="0"/>
              <a:t>storeyed</a:t>
            </a:r>
            <a:r>
              <a:rPr lang="en-US" dirty="0" smtClean="0"/>
              <a:t> brick building which has its own patch of land. 26 pupils study at out school and 10 teachers work here. The director of the school is </a:t>
            </a:r>
            <a:r>
              <a:rPr lang="en-US" dirty="0" err="1" smtClean="0"/>
              <a:t>Khudoykina</a:t>
            </a:r>
            <a:r>
              <a:rPr lang="en-US" dirty="0" smtClean="0"/>
              <a:t> M. N.</a:t>
            </a:r>
            <a:endParaRPr lang="ru-RU" dirty="0" smtClean="0"/>
          </a:p>
          <a:p>
            <a:endParaRPr lang="ru-RU" dirty="0"/>
          </a:p>
        </p:txBody>
      </p:sp>
      <p:pic>
        <p:nvPicPr>
          <p:cNvPr id="4" name="Рисунок 3" descr="1 007.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211960" y="332656"/>
            <a:ext cx="4095751" cy="3071813"/>
          </a:xfrm>
          <a:prstGeom prst="rect">
            <a:avLst/>
          </a:prstGeom>
        </p:spPr>
      </p:pic>
      <p:pic>
        <p:nvPicPr>
          <p:cNvPr id="6" name="Рисунок 5" descr="DSCN0237.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72000" y="3501008"/>
            <a:ext cx="4286248" cy="3214686"/>
          </a:xfrm>
          <a:prstGeom prst="rect">
            <a:avLst/>
          </a:prstGeom>
        </p:spPr>
      </p:pic>
    </p:spTree>
  </p:cSld>
  <p:clrMapOvr>
    <a:masterClrMapping/>
  </p:clrMapOvr>
  <p:transition>
    <p:strips dir="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158</TotalTime>
  <Words>604</Words>
  <Application>Microsoft Office PowerPoint</Application>
  <PresentationFormat>Экран (4:3)</PresentationFormat>
  <Paragraphs>22</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Трек</vt:lpstr>
      <vt:lpstr>Презентация PowerPoint</vt:lpstr>
      <vt:lpstr>Welcome (E. Otradnaya; pre-1940 — Hlystova), village, the center of the village administration Chamzinsky area. The population of 501 people (2001) mostly Mordva-Erzya.</vt:lpstr>
      <vt:lpstr>Located on the rivers Place and Crosslake, 12 km from the district center and the railway station Chamzinka.</vt:lpstr>
      <vt:lpstr>Презентация PowerPoint</vt:lpstr>
      <vt:lpstr>Презентация PowerPoint</vt:lpstr>
      <vt:lpstr>In 1928 it was  organized the farm "Russia" (the first presidents — D. I. Groshev, P. D. Bezyaev), specialized in konoplivtsi, 1992 — skhpk.</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(E. Otradnaya; pre-1940 — Hlystova), village, the center of the village administration Chamzinsky area. The population of 501 people (2001) mostly Mordva-Erzya.</dc:title>
  <dc:creator>Настя</dc:creator>
  <cp:lastModifiedBy>User</cp:lastModifiedBy>
  <cp:revision>23</cp:revision>
  <dcterms:created xsi:type="dcterms:W3CDTF">2016-10-06T17:09:20Z</dcterms:created>
  <dcterms:modified xsi:type="dcterms:W3CDTF">2018-02-02T15:20:33Z</dcterms:modified>
</cp:coreProperties>
</file>