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4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>
      <p:cViewPr varScale="1">
        <p:scale>
          <a:sx n="74" d="100"/>
          <a:sy n="74" d="100"/>
        </p:scale>
        <p:origin x="129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../../../&#1054;&#1083;&#1100;&#1075;&#1072;%20(&#1082;&#1091;&#1088;&#1089;&#1099;)/&#1082;&#1083;&#1072;&#1089;&#1089;&#1085;&#1086;&#1084;&#1091;%20&#1088;&#1091;&#1082;&#1086;&#1074;&#1086;&#1076;&#1080;&#1090;&#1077;&#1083;&#1102;/&#1085;&#1072;&#1088;&#1082;&#1086;&#1090;&#1072;%2052.1/posled.htm" TargetMode="External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Мои документы\Мои рисунки\Рисунок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09600" y="-214338"/>
            <a:ext cx="9753600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500" y="214313"/>
            <a:ext cx="7772400" cy="1470025"/>
          </a:xfrm>
        </p:spPr>
        <p:txBody>
          <a:bodyPr/>
          <a:lstStyle/>
          <a:p>
            <a:pPr algn="l"/>
            <a:r>
              <a:rPr lang="ru-RU" sz="5400" b="1" i="1" dirty="0" smtClean="0"/>
              <a:t>Наркомания…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Documents and Settings\Admin\Мои документы\Мои рисунки\Рисунок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214290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Verdana" pitchFamily="34" charset="0"/>
              </a:rPr>
              <a:t>Наркомания в России</a:t>
            </a:r>
            <a:endParaRPr lang="ru-RU" sz="5400" b="1" i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Verdana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2000240"/>
            <a:ext cx="792961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Clr>
                <a:srgbClr val="FF3300"/>
              </a:buClr>
              <a:buSzPct val="180000"/>
              <a:buFont typeface="Wingdings" pitchFamily="2" charset="2"/>
              <a:buChar char="S"/>
              <a:defRPr/>
            </a:pPr>
            <a:r>
              <a:rPr lang="ru-RU" sz="2000" b="1" i="1" dirty="0" smtClean="0">
                <a:latin typeface="Arial" charset="0"/>
              </a:rPr>
              <a:t>Проблема наркомании затрагивает  около </a:t>
            </a:r>
            <a:r>
              <a:rPr lang="ru-RU" sz="2000" b="1" i="1" u="sng" dirty="0" smtClean="0">
                <a:solidFill>
                  <a:srgbClr val="C00000"/>
                </a:solidFill>
                <a:latin typeface="Arial" charset="0"/>
              </a:rPr>
              <a:t>30 млн</a:t>
            </a:r>
            <a:r>
              <a:rPr lang="ru-RU" sz="2000" b="1" i="1" dirty="0" smtClean="0">
                <a:latin typeface="Arial" charset="0"/>
              </a:rPr>
              <a:t>. человек, то </a:t>
            </a:r>
          </a:p>
          <a:p>
            <a:pPr>
              <a:lnSpc>
                <a:spcPct val="120000"/>
              </a:lnSpc>
              <a:buClr>
                <a:srgbClr val="FF3300"/>
              </a:buClr>
              <a:buSzPct val="180000"/>
              <a:defRPr/>
            </a:pPr>
            <a:r>
              <a:rPr lang="ru-RU" sz="2000" b="1" i="1" dirty="0" smtClean="0">
                <a:latin typeface="Arial" charset="0"/>
              </a:rPr>
              <a:t>есть практически  </a:t>
            </a:r>
            <a:r>
              <a:rPr lang="ru-RU" sz="2000" b="1" i="1" u="sng" dirty="0" smtClean="0">
                <a:solidFill>
                  <a:srgbClr val="C00000"/>
                </a:solidFill>
                <a:latin typeface="Arial" charset="0"/>
              </a:rPr>
              <a:t>каждого пятого</a:t>
            </a:r>
            <a:r>
              <a:rPr lang="ru-RU" sz="2000" b="1" i="1" dirty="0" smtClean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ru-RU" sz="2000" b="1" i="1" dirty="0" smtClean="0">
                <a:latin typeface="Arial" charset="0"/>
              </a:rPr>
              <a:t>жителя страны.  </a:t>
            </a:r>
          </a:p>
          <a:p>
            <a:pPr>
              <a:lnSpc>
                <a:spcPct val="80000"/>
              </a:lnSpc>
              <a:buClr>
                <a:srgbClr val="FF3300"/>
              </a:buClr>
              <a:buSzPct val="180000"/>
              <a:buFont typeface="Wingdings" pitchFamily="2" charset="2"/>
              <a:buChar char="S"/>
              <a:defRPr/>
            </a:pPr>
            <a:endParaRPr lang="ru-RU" sz="2000" b="1" i="1" dirty="0" smtClean="0">
              <a:latin typeface="Arial" charset="0"/>
            </a:endParaRPr>
          </a:p>
          <a:p>
            <a:pPr>
              <a:lnSpc>
                <a:spcPct val="120000"/>
              </a:lnSpc>
              <a:buClr>
                <a:srgbClr val="FF3300"/>
              </a:buClr>
              <a:buSzPct val="180000"/>
              <a:buFont typeface="Wingdings" pitchFamily="2" charset="2"/>
              <a:buChar char="S"/>
              <a:defRPr/>
            </a:pPr>
            <a:r>
              <a:rPr lang="ru-RU" sz="2000" b="1" i="1" dirty="0" smtClean="0">
                <a:latin typeface="Arial" charset="0"/>
              </a:rPr>
              <a:t> Сегодня в России не   осталось ни одного  региона,  где не были бы зафиксированы  случаи употребления наркотиков или их  распространения. </a:t>
            </a:r>
          </a:p>
          <a:p>
            <a:pPr>
              <a:lnSpc>
                <a:spcPct val="80000"/>
              </a:lnSpc>
              <a:buClr>
                <a:srgbClr val="FF3300"/>
              </a:buClr>
              <a:buSzPct val="180000"/>
              <a:defRPr/>
            </a:pPr>
            <a:r>
              <a:rPr lang="ru-RU" sz="2000" b="1" i="1" dirty="0" smtClean="0">
                <a:latin typeface="Arial" charset="0"/>
              </a:rPr>
              <a:t> </a:t>
            </a:r>
          </a:p>
          <a:p>
            <a:pPr>
              <a:lnSpc>
                <a:spcPct val="120000"/>
              </a:lnSpc>
              <a:buClr>
                <a:srgbClr val="FF3300"/>
              </a:buClr>
              <a:buSzPct val="180000"/>
              <a:buFont typeface="Wingdings" pitchFamily="2" charset="2"/>
              <a:buChar char="S"/>
              <a:defRPr/>
            </a:pPr>
            <a:r>
              <a:rPr lang="ru-RU" sz="2000" b="1" i="1" dirty="0" smtClean="0">
                <a:latin typeface="Arial" charset="0"/>
              </a:rPr>
              <a:t>По данным международной организации «Врачи без границ», уже сегодня в России </a:t>
            </a:r>
            <a:r>
              <a:rPr lang="ru-RU" sz="2000" b="1" i="1" u="sng" dirty="0" smtClean="0">
                <a:solidFill>
                  <a:srgbClr val="C00000"/>
                </a:solidFill>
                <a:latin typeface="Arial" charset="0"/>
              </a:rPr>
              <a:t>от 3 до 4 млн</a:t>
            </a:r>
            <a:r>
              <a:rPr lang="ru-RU" sz="2000" b="1" i="1" dirty="0" smtClean="0">
                <a:latin typeface="Arial" charset="0"/>
              </a:rPr>
              <a:t>. наркоманов, а некоторыми специалистами их число оценивается даже выше </a:t>
            </a:r>
            <a:r>
              <a:rPr lang="ru-RU" sz="2000" b="1" i="1" u="sng" dirty="0" smtClean="0">
                <a:solidFill>
                  <a:srgbClr val="C00000"/>
                </a:solidFill>
                <a:latin typeface="Arial" charset="0"/>
              </a:rPr>
              <a:t>9 млн</a:t>
            </a:r>
            <a:r>
              <a:rPr lang="ru-RU" sz="2000" b="1" i="1" dirty="0" smtClean="0">
                <a:latin typeface="Arial" charset="0"/>
              </a:rPr>
              <a:t>. чел.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285728"/>
            <a:ext cx="35719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Наркомания в России продолжает "молодеть". По последним данным,  </a:t>
            </a:r>
            <a:r>
              <a:rPr lang="ru-RU" b="1" i="1" dirty="0" smtClean="0">
                <a:solidFill>
                  <a:srgbClr val="66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более </a:t>
            </a:r>
            <a:br>
              <a:rPr lang="ru-RU" b="1" i="1" dirty="0" smtClean="0">
                <a:solidFill>
                  <a:srgbClr val="66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r>
              <a:rPr lang="ru-RU" b="1" i="1" dirty="0" smtClean="0">
                <a:solidFill>
                  <a:srgbClr val="66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60 %</a:t>
            </a:r>
            <a:r>
              <a:rPr lang="ru-RU" b="1" i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наркоманов - люди в  возрасте </a:t>
            </a:r>
            <a:r>
              <a:rPr lang="ru-RU" b="1" i="1" dirty="0" smtClean="0">
                <a:solidFill>
                  <a:srgbClr val="66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18-30 лет</a:t>
            </a:r>
            <a:r>
              <a:rPr lang="ru-RU" b="1" i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и </a:t>
            </a:r>
            <a:r>
              <a:rPr lang="ru-RU" b="1" i="1" u="sng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почти 20 % - школьники</a:t>
            </a:r>
            <a:r>
              <a:rPr lang="ru-RU" b="1" i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.</a:t>
            </a:r>
            <a:endParaRPr lang="ru-RU" i="1" dirty="0"/>
          </a:p>
        </p:txBody>
      </p:sp>
      <p:pic>
        <p:nvPicPr>
          <p:cNvPr id="5" name="Picture 15" descr="Картинка 9 из 5081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4810" y="285728"/>
            <a:ext cx="4496871" cy="3000396"/>
          </a:xfrm>
          <a:prstGeom prst="rect">
            <a:avLst/>
          </a:prstGeom>
          <a:noFill/>
        </p:spPr>
      </p:pic>
      <p:pic>
        <p:nvPicPr>
          <p:cNvPr id="6" name="Picture 17" descr="Картинка 7 из 5080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3214686"/>
            <a:ext cx="4562475" cy="341947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857752" y="3571876"/>
            <a:ext cx="3857652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Средний возраст приобщения к наркотикам в России составляет </a:t>
            </a:r>
            <a:r>
              <a:rPr lang="ru-RU" b="1" i="1" u="sng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15-17 лет</a:t>
            </a:r>
            <a:r>
              <a:rPr lang="ru-RU" b="1" i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 но участились случаи первичного употребления наркотиков детьми </a:t>
            </a:r>
            <a:r>
              <a:rPr lang="ru-RU" b="1" i="1" dirty="0" smtClean="0">
                <a:solidFill>
                  <a:srgbClr val="66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11-13 лет</a:t>
            </a:r>
            <a:r>
              <a:rPr lang="ru-RU" b="1" i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   </a:t>
            </a:r>
            <a:br>
              <a:rPr lang="ru-RU" b="1" i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b="1" i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Отмечены  и  случаи употребления наркотиков детьми </a:t>
            </a:r>
            <a:r>
              <a:rPr lang="ru-RU" b="1" i="1" dirty="0" smtClean="0">
                <a:solidFill>
                  <a:srgbClr val="66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6-7 лет</a:t>
            </a:r>
            <a:r>
              <a:rPr lang="ru-RU" b="1" i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  <a:r>
              <a:rPr lang="ru-RU" sz="2000" i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://go.mail.ru/imgpreview?u=http%3A//www.forpost.tv/img/lenta/6417%5F1299741557.jpg&amp;mb=1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7"/>
            <a:ext cx="9144000" cy="685802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7158" y="714356"/>
            <a:ext cx="828680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Именно школы и места массового развлечения молодежи, в первую очередь дискотеки, являются сегодня основными местами распространения наркотиков. </a:t>
            </a:r>
          </a:p>
          <a:p>
            <a:pPr algn="ctr"/>
            <a:r>
              <a:rPr lang="ru-RU" sz="3200" b="1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За </a:t>
            </a:r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три года  </a:t>
            </a:r>
            <a:r>
              <a:rPr lang="ru-RU" sz="3200" b="1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наркомания среди детей и подростков выросла почти в </a:t>
            </a:r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6 раз</a:t>
            </a:r>
            <a:r>
              <a:rPr lang="ru-RU" sz="3200" b="1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.</a:t>
            </a:r>
            <a:endParaRPr lang="ru-RU" sz="3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C:\Documents and Settings\Admin\Мои документы\Мои рисунки\Рисунок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05956" cy="697946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57224" y="357166"/>
            <a:ext cx="323888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i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Annabelle" pitchFamily="66" charset="0"/>
              </a:rPr>
              <a:t>Почему?</a:t>
            </a:r>
            <a:endParaRPr lang="ru-RU" sz="5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857356" y="1571612"/>
            <a:ext cx="41821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ru-RU" sz="3200" b="1" i="1" dirty="0" smtClean="0">
                <a:solidFill>
                  <a:srgbClr val="00B0F0"/>
                </a:solidFill>
              </a:rPr>
              <a:t>“Из любопытства”</a:t>
            </a:r>
            <a:endParaRPr lang="ru-RU" sz="3200" i="1" dirty="0" smtClean="0">
              <a:solidFill>
                <a:srgbClr val="00B0F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85786" y="2571744"/>
            <a:ext cx="4572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Calibri" pitchFamily="34" charset="0"/>
              </a:rPr>
              <a:t>Некоторые люди считают, что            “в жизни надо все попробовать”, в том числе и наркотики Опасность наркотиков в таких случаях недооценивается, ведь таким экспериментаторам не приходит в голову прыгнуть с десятого этажа или лечь на рельсы.</a:t>
            </a:r>
            <a:endParaRPr lang="ru-RU" sz="2400" i="1" dirty="0">
              <a:solidFill>
                <a:schemeClr val="accent6">
                  <a:lumMod val="40000"/>
                  <a:lumOff val="60000"/>
                </a:schemeClr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C:\Documents and Settings\Admin\Мои документы\Мои рисунки\Рисунок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796"/>
            <a:ext cx="9144000" cy="685800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00298" y="571480"/>
            <a:ext cx="573023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4400" i="1" dirty="0" smtClean="0">
                <a:solidFill>
                  <a:srgbClr val="FFFF00"/>
                </a:solidFill>
              </a:rPr>
              <a:t>Ради удовольствия…</a:t>
            </a:r>
            <a:endParaRPr lang="ru-RU" sz="4400" i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071538" y="2000240"/>
            <a:ext cx="4572000" cy="440120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i="1" dirty="0" smtClean="0">
                <a:solidFill>
                  <a:schemeClr val="tx2">
                    <a:lumMod val="50000"/>
                  </a:schemeClr>
                </a:solidFill>
              </a:rPr>
              <a:t>Стремление к удовлетворению очень характерно для человека Но поиски наслаждения с помощью наркотиков приводят к тому, что ощущение “кайфа” становится все меньше, а тяжелых проблем - все больше.</a:t>
            </a:r>
            <a:endParaRPr lang="ru-RU" sz="2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C:\Documents and Settings\Admin\Мои документы\Мои рисунки\Рисунок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4800" y="0"/>
            <a:ext cx="9448800" cy="70866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85852" y="714356"/>
            <a:ext cx="542927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“Утешение”, “Уход”</a:t>
            </a:r>
            <a:r>
              <a:rPr lang="ru-RU" sz="4000" i="1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/>
            </a:r>
            <a:br>
              <a:rPr lang="ru-RU" sz="4000" i="1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</a:br>
            <a:endParaRPr lang="ru-RU" sz="4000" i="1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1643050"/>
            <a:ext cx="421484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solidFill>
                  <a:srgbClr val="FFFF66"/>
                </a:solidFill>
                <a:latin typeface="Calibri" pitchFamily="34" charset="0"/>
              </a:rPr>
              <a:t>Возможность разобраться в себе</a:t>
            </a:r>
          </a:p>
          <a:p>
            <a:r>
              <a:rPr lang="ru-RU" sz="2400" i="1" dirty="0" smtClean="0">
                <a:solidFill>
                  <a:srgbClr val="FF99CC"/>
                </a:solidFill>
                <a:latin typeface="Calibri" pitchFamily="34" charset="0"/>
              </a:rPr>
              <a:t>Возможность посмотреть на себя со стороны</a:t>
            </a:r>
          </a:p>
          <a:p>
            <a:r>
              <a:rPr lang="ru-RU" sz="2400" i="1" dirty="0" smtClean="0">
                <a:solidFill>
                  <a:srgbClr val="FF0000"/>
                </a:solidFill>
                <a:latin typeface="Calibri" pitchFamily="34" charset="0"/>
              </a:rPr>
              <a:t>Много свободного времени</a:t>
            </a:r>
          </a:p>
          <a:p>
            <a:r>
              <a:rPr lang="ru-RU" sz="2400" i="1" dirty="0" smtClean="0">
                <a:solidFill>
                  <a:srgbClr val="92D050"/>
                </a:solidFill>
                <a:latin typeface="Calibri" pitchFamily="34" charset="0"/>
              </a:rPr>
              <a:t>Возможность для саморазвития</a:t>
            </a:r>
          </a:p>
          <a:p>
            <a:r>
              <a:rPr lang="ru-RU" sz="2400" i="1" dirty="0" smtClean="0">
                <a:solidFill>
                  <a:srgbClr val="00B0F0"/>
                </a:solidFill>
                <a:latin typeface="Calibri" pitchFamily="34" charset="0"/>
              </a:rPr>
              <a:t>Возможность развития своих способностей</a:t>
            </a:r>
          </a:p>
          <a:p>
            <a:r>
              <a:rPr lang="ru-RU" sz="2400" i="1" dirty="0" smtClean="0">
                <a:solidFill>
                  <a:srgbClr val="FFFF00"/>
                </a:solidFill>
                <a:latin typeface="Calibri" pitchFamily="34" charset="0"/>
              </a:rPr>
              <a:t>Возможность проводить время с близкими и родственниками… </a:t>
            </a:r>
            <a:endParaRPr lang="ru-RU" sz="2400" i="1" dirty="0">
              <a:solidFill>
                <a:srgbClr val="FFFF00"/>
              </a:solidFill>
              <a:latin typeface="Calibri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715008" y="3929066"/>
            <a:ext cx="2500314" cy="23146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Глупо использовать наркотики как психотерапию. Это не решит ни одной проблемы, но создаст много новых и очень тяжелых.</a:t>
            </a:r>
            <a:endParaRPr lang="ru-RU" i="1" dirty="0" smtClean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Admin\Мои документы\Мои рисунки\Рисунок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071670" y="500042"/>
            <a:ext cx="67866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i="1" dirty="0" smtClean="0"/>
              <a:t>Отсутствие цели…</a:t>
            </a:r>
            <a:endParaRPr lang="ru-RU" sz="5400" i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714876" y="1643050"/>
            <a:ext cx="350046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Calibri" pitchFamily="34" charset="0"/>
              </a:rPr>
              <a:t>Счастье родных и близких</a:t>
            </a:r>
          </a:p>
          <a:p>
            <a:r>
              <a:rPr lang="ru-RU" sz="2000" i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Calibri" pitchFamily="34" charset="0"/>
              </a:rPr>
              <a:t>Удачное замужество (женитьба)</a:t>
            </a:r>
          </a:p>
          <a:p>
            <a:r>
              <a:rPr lang="ru-RU" sz="2000" i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Calibri" pitchFamily="34" charset="0"/>
              </a:rPr>
              <a:t>Карьера</a:t>
            </a:r>
          </a:p>
          <a:p>
            <a:r>
              <a:rPr lang="ru-RU" sz="2000" i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Calibri" pitchFamily="34" charset="0"/>
              </a:rPr>
              <a:t>Популярность</a:t>
            </a:r>
          </a:p>
          <a:p>
            <a:r>
              <a:rPr lang="ru-RU" sz="2000" i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Calibri" pitchFamily="34" charset="0"/>
              </a:rPr>
              <a:t>Деньги</a:t>
            </a:r>
          </a:p>
          <a:p>
            <a:r>
              <a:rPr lang="ru-RU" sz="2000" i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Calibri" pitchFamily="34" charset="0"/>
              </a:rPr>
              <a:t>Удачный выбор профессии</a:t>
            </a:r>
          </a:p>
          <a:p>
            <a:r>
              <a:rPr lang="ru-RU" sz="2000" i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Calibri" pitchFamily="34" charset="0"/>
              </a:rPr>
              <a:t>Хорошие друзья</a:t>
            </a:r>
          </a:p>
          <a:p>
            <a:r>
              <a:rPr lang="ru-RU" sz="2000" i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Calibri" pitchFamily="34" charset="0"/>
              </a:rPr>
              <a:t>Комфорт</a:t>
            </a:r>
          </a:p>
          <a:p>
            <a:r>
              <a:rPr lang="ru-RU" sz="2000" i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Calibri" pitchFamily="34" charset="0"/>
              </a:rPr>
              <a:t>Творчество</a:t>
            </a:r>
          </a:p>
          <a:p>
            <a:r>
              <a:rPr lang="ru-RU" sz="2000" i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Calibri" pitchFamily="34" charset="0"/>
              </a:rPr>
              <a:t>Путешествия</a:t>
            </a:r>
          </a:p>
          <a:p>
            <a:r>
              <a:rPr lang="ru-RU" sz="2000" i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Calibri" pitchFamily="34" charset="0"/>
              </a:rPr>
              <a:t>Красивая внешность</a:t>
            </a:r>
            <a:endParaRPr lang="ru-RU" sz="2000" i="1" dirty="0">
              <a:solidFill>
                <a:schemeClr val="accent4">
                  <a:lumMod val="40000"/>
                  <a:lumOff val="60000"/>
                </a:schemeClr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2500330"/>
          </a:xfrm>
        </p:spPr>
        <p:txBody>
          <a:bodyPr>
            <a:noAutofit/>
          </a:bodyPr>
          <a:lstStyle/>
          <a:p>
            <a:pPr algn="ctr"/>
            <a:r>
              <a:rPr lang="ru-RU" sz="7200" i="1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FF990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ПОМНИТЕ!</a:t>
            </a:r>
            <a:br>
              <a:rPr lang="ru-RU" sz="7200" i="1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FF990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</a:br>
            <a:endParaRPr lang="ru-RU" sz="7200" i="1" dirty="0"/>
          </a:p>
        </p:txBody>
      </p:sp>
      <p:pic>
        <p:nvPicPr>
          <p:cNvPr id="4" name="Picture 3" descr="урод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571480"/>
            <a:ext cx="2428892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4" descr="misc3006_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6096014" y="833416"/>
            <a:ext cx="3238496" cy="2428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857488" y="1714488"/>
            <a:ext cx="328614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i="1" dirty="0" smtClean="0">
                <a:solidFill>
                  <a:schemeClr val="accent1"/>
                </a:solidFill>
              </a:rPr>
              <a:t>У наркоманов рождаются дети –уроды или нежизнеспособные дети.</a:t>
            </a:r>
            <a:endParaRPr lang="ru-RU" sz="2800" b="1" i="1" dirty="0">
              <a:solidFill>
                <a:schemeClr val="accent1"/>
              </a:solidFill>
            </a:endParaRPr>
          </a:p>
        </p:txBody>
      </p:sp>
      <p:pic>
        <p:nvPicPr>
          <p:cNvPr id="7" name="Picture 15" descr="misc3001_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4143380"/>
            <a:ext cx="3500462" cy="2500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6" descr="55009824_0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2" y="3929066"/>
            <a:ext cx="424815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Картинка 9 из 628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285728"/>
            <a:ext cx="3929058" cy="428625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143504" y="428604"/>
            <a:ext cx="342900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chemeClr val="folHlink"/>
                </a:solidFill>
                <a:latin typeface="Arial" charset="0"/>
              </a:rPr>
              <a:t>Дети, рождённые от наркоманов, умирают очень быстро, доживая максимум до 4 месяцев. </a:t>
            </a:r>
            <a:endParaRPr lang="ru-RU" sz="2800" b="1" i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00034" y="4714884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i="1" dirty="0" smtClean="0">
                <a:solidFill>
                  <a:schemeClr val="folHlink"/>
                </a:solidFill>
              </a:rPr>
              <a:t>Наркотик губит наше будущее поколение, наших детей, а значит, и будущее всей страны.</a:t>
            </a:r>
            <a:endParaRPr lang="ru-RU" sz="2800" b="1" i="1" dirty="0"/>
          </a:p>
        </p:txBody>
      </p:sp>
      <p:pic>
        <p:nvPicPr>
          <p:cNvPr id="9" name="Picture 4" descr="http://f.mypage.ru/76d72c9da8cc5ba839c11ea161eccedd_386e08e2df8f3a4b7b278305a51cda3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352" b="-516"/>
          <a:stretch>
            <a:fillRect/>
          </a:stretch>
        </p:blipFill>
        <p:spPr bwMode="auto">
          <a:xfrm>
            <a:off x="4929190" y="3071810"/>
            <a:ext cx="3929089" cy="3143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857752" y="1214422"/>
            <a:ext cx="3829048" cy="4881578"/>
          </a:xfrm>
        </p:spPr>
        <p:txBody>
          <a:bodyPr/>
          <a:lstStyle/>
          <a:p>
            <a:pPr algn="ctr">
              <a:buClr>
                <a:srgbClr val="FF3300"/>
              </a:buClr>
              <a:buSzPct val="130000"/>
              <a:buNone/>
              <a:defRPr/>
            </a:pPr>
            <a:r>
              <a:rPr lang="ru-RU" sz="3200" b="1" i="1" dirty="0" smtClean="0">
                <a:solidFill>
                  <a:srgbClr val="FF3300"/>
                </a:solidFill>
              </a:rPr>
              <a:t>   ИЗ ЛЮБОЙ САМОЙ ТРУДНОЙ СИТУАЦИИ ЕСТЬ ВЫХОД.</a:t>
            </a:r>
          </a:p>
          <a:p>
            <a:pPr algn="ctr">
              <a:buClr>
                <a:srgbClr val="FF3300"/>
              </a:buClr>
              <a:buSzPct val="130000"/>
              <a:buNone/>
              <a:defRPr/>
            </a:pPr>
            <a:r>
              <a:rPr lang="ru-RU" sz="3200" b="1" i="1" dirty="0" smtClean="0">
                <a:solidFill>
                  <a:srgbClr val="FF3300"/>
                </a:solidFill>
              </a:rPr>
              <a:t>НАДО ТОЛЬКО ПЫТАТЬСЯ ЕГО НАЙТИ!</a:t>
            </a:r>
            <a:endParaRPr lang="ru-RU" sz="3200" i="1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219200"/>
          </a:xfrm>
        </p:spPr>
        <p:txBody>
          <a:bodyPr>
            <a:noAutofit/>
          </a:bodyPr>
          <a:lstStyle/>
          <a:p>
            <a:pPr algn="ctr"/>
            <a:r>
              <a:rPr lang="ru-RU" sz="4400" b="1" i="1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Знайте </a:t>
            </a:r>
            <a:r>
              <a:rPr lang="ru-RU" sz="4400" b="1" i="1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effectLst>
                  <a:outerShdw dist="125724" dir="18900000" algn="ctr" rotWithShape="0">
                    <a:srgbClr val="000099"/>
                  </a:outerShdw>
                </a:effectLst>
                <a:latin typeface="Arial Black" pitchFamily="34" charset="0"/>
              </a:rPr>
              <a:t/>
            </a:r>
            <a:br>
              <a:rPr lang="ru-RU" sz="4400" b="1" i="1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effectLst>
                  <a:outerShdw dist="125724" dir="18900000" algn="ctr" rotWithShape="0">
                    <a:srgbClr val="000099"/>
                  </a:outerShdw>
                </a:effectLst>
                <a:latin typeface="Arial Black" pitchFamily="34" charset="0"/>
              </a:rPr>
            </a:br>
            <a:endParaRPr lang="ru-RU" sz="4400" i="1" dirty="0">
              <a:latin typeface="Arial Black" pitchFamily="34" charset="0"/>
            </a:endParaRPr>
          </a:p>
        </p:txBody>
      </p:sp>
      <p:pic>
        <p:nvPicPr>
          <p:cNvPr id="4" name="Picture 9" descr="30-1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8596" y="1412875"/>
            <a:ext cx="4071966" cy="5087959"/>
          </a:xfrm>
          <a:prstGeom prst="rect">
            <a:avLst/>
          </a:prstGeom>
          <a:noFill/>
        </p:spPr>
      </p:pic>
      <p:sp>
        <p:nvSpPr>
          <p:cNvPr id="5" name="Line 11"/>
          <p:cNvSpPr>
            <a:spLocks noChangeShapeType="1"/>
          </p:cNvSpPr>
          <p:nvPr/>
        </p:nvSpPr>
        <p:spPr bwMode="auto">
          <a:xfrm>
            <a:off x="214282" y="1785926"/>
            <a:ext cx="4573618" cy="3584589"/>
          </a:xfrm>
          <a:prstGeom prst="line">
            <a:avLst/>
          </a:prstGeom>
          <a:noFill/>
          <a:ln w="1270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" name="Line 10"/>
          <p:cNvSpPr>
            <a:spLocks noChangeShapeType="1"/>
          </p:cNvSpPr>
          <p:nvPr/>
        </p:nvSpPr>
        <p:spPr bwMode="auto">
          <a:xfrm flipH="1">
            <a:off x="428596" y="2000240"/>
            <a:ext cx="4105275" cy="3241675"/>
          </a:xfrm>
          <a:prstGeom prst="line">
            <a:avLst/>
          </a:prstGeom>
          <a:noFill/>
          <a:ln w="1270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" presetClass="entr" presetSubtype="3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4" presetClass="entr" presetSubtype="3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\Мои документы\Мои рисунки\Рисунок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1357298"/>
            <a:ext cx="2900354" cy="2714644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1800" i="1" dirty="0" smtClean="0">
                <a:latin typeface="Calibri" pitchFamily="34" charset="0"/>
              </a:rPr>
              <a:t>Знакомство человека с наркотиками  состоялось тысячелетия назад. Люди каменного века знали гашиш, опиум, кокаин и использовали их для поднятия боевого духа перед боевыми действиями или на религиозных обрядах. </a:t>
            </a:r>
          </a:p>
          <a:p>
            <a:endParaRPr lang="ru-RU" sz="1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0"/>
            <a:ext cx="8229600" cy="1219200"/>
          </a:xfrm>
        </p:spPr>
        <p:txBody>
          <a:bodyPr/>
          <a:lstStyle/>
          <a:p>
            <a:pPr algn="l"/>
            <a:r>
              <a:rPr lang="ru-RU" i="1" dirty="0" smtClean="0"/>
              <a:t>Из истории…</a:t>
            </a:r>
            <a:endParaRPr lang="ru-RU" i="1" dirty="0"/>
          </a:p>
        </p:txBody>
      </p:sp>
      <p:pic>
        <p:nvPicPr>
          <p:cNvPr id="4" name="Рисунок 3" descr="49206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5984" y="4286256"/>
            <a:ext cx="218440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Каменный_век_(1)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3" y="1428750"/>
            <a:ext cx="3197225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4786314" y="3571876"/>
            <a:ext cx="271462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 smtClean="0">
                <a:latin typeface="Calibri" pitchFamily="34" charset="0"/>
              </a:rPr>
              <a:t>Шумерская цивилизация оставила на глиняных табличках                                                                                                                                                     (3500 г. до н.э.) самые ранние советы по приготовлению и употреблению опиума.</a:t>
            </a:r>
            <a:r>
              <a:rPr lang="ru-RU" dirty="0" smtClean="0">
                <a:latin typeface="Calibri" pitchFamily="34" charset="0"/>
              </a:rPr>
              <a:t> </a:t>
            </a:r>
            <a:endParaRPr lang="ru-RU" dirty="0">
              <a:latin typeface="Calibri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786314" y="5500703"/>
            <a:ext cx="307183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 smtClean="0">
                <a:latin typeface="Calibri" pitchFamily="34" charset="0"/>
              </a:rPr>
              <a:t>Шумеры называли его "гиль", </a:t>
            </a:r>
          </a:p>
          <a:p>
            <a:pPr algn="ctr"/>
            <a:r>
              <a:rPr lang="ru-RU" i="1" dirty="0" smtClean="0">
                <a:latin typeface="Calibri" pitchFamily="34" charset="0"/>
              </a:rPr>
              <a:t>что означает, "радость".</a:t>
            </a:r>
            <a:endParaRPr lang="ru-RU" i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62022"/>
          </a:xfrm>
        </p:spPr>
        <p:txBody>
          <a:bodyPr/>
          <a:lstStyle/>
          <a:p>
            <a:pPr algn="ctr"/>
            <a:r>
              <a:rPr lang="ru-RU" b="1" i="1" kern="10" dirty="0" smtClean="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solidFill>
                  <a:srgbClr val="FF9999"/>
                </a:solidFill>
                <a:latin typeface="Arial"/>
                <a:cs typeface="Arial"/>
              </a:rPr>
              <a:t>ПОСЛЕДСТВИЯ</a:t>
            </a:r>
            <a:endParaRPr lang="ru-RU" i="1" dirty="0"/>
          </a:p>
        </p:txBody>
      </p:sp>
      <p:pic>
        <p:nvPicPr>
          <p:cNvPr id="4" name="Picture 25" descr="16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6000" contrast="20000"/>
          </a:blip>
          <a:srcRect/>
          <a:stretch>
            <a:fillRect/>
          </a:stretch>
        </p:blipFill>
        <p:spPr bwMode="auto">
          <a:xfrm>
            <a:off x="785786" y="1428736"/>
            <a:ext cx="192405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4" descr="i5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3492500" y="1341438"/>
            <a:ext cx="1800225" cy="1439862"/>
          </a:xfrm>
          <a:prstGeom prst="rect">
            <a:avLst/>
          </a:prstGeom>
        </p:spPr>
      </p:pic>
      <p:pic>
        <p:nvPicPr>
          <p:cNvPr id="6" name="Picture 22" descr="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3563938" y="2997200"/>
            <a:ext cx="1800225" cy="1527175"/>
          </a:xfrm>
          <a:prstGeom prst="rect">
            <a:avLst/>
          </a:prstGeom>
          <a:noFill/>
        </p:spPr>
      </p:pic>
      <p:pic>
        <p:nvPicPr>
          <p:cNvPr id="7" name="Picture 27" descr="1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891213" y="1341438"/>
            <a:ext cx="2171700" cy="324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428596" y="5357826"/>
            <a:ext cx="82868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400" i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В первую очередь наркотики влияют на психику, </a:t>
            </a:r>
            <a:r>
              <a:rPr lang="ru-RU" sz="2400" i="1" dirty="0" smtClean="0">
                <a:solidFill>
                  <a:schemeClr val="folHlink"/>
                </a:solidFill>
                <a:latin typeface="Arial" charset="0"/>
              </a:rPr>
              <a:t>она приводит к духовной деградации и полному физическому истощению организма.</a:t>
            </a:r>
            <a:endParaRPr lang="ru-RU" sz="2400" i="1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ntr" presetSubtype="5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3" presetClass="entr" presetSubtype="5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Картинка 5 из 3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00034" y="1428736"/>
            <a:ext cx="821533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3200" b="1" i="1" dirty="0" smtClean="0">
                <a:solidFill>
                  <a:schemeClr val="bg2"/>
                </a:solidFill>
                <a:latin typeface="Arial" charset="0"/>
              </a:rPr>
              <a:t>При употреблении наркотиков </a:t>
            </a:r>
            <a:r>
              <a:rPr lang="ru-RU" sz="3200" b="1" i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начинает разлагаться печень, изменяют свою работу почки и вслед за ними начинают разрушаться все органы в организме, </a:t>
            </a:r>
            <a:r>
              <a:rPr lang="ru-RU" sz="3200" b="1" i="1" dirty="0" smtClean="0">
                <a:solidFill>
                  <a:schemeClr val="bg2"/>
                </a:solidFill>
                <a:latin typeface="Arial" charset="0"/>
              </a:rPr>
              <a:t>делая употребляющего наркотики инвалидом на всю жизнь.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а 69 из 394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44877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786182" y="1357298"/>
            <a:ext cx="4900618" cy="5143536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80000"/>
              </a:lnSpc>
              <a:buSzTx/>
              <a:buFont typeface="Wingdings" pitchFamily="2" charset="2"/>
              <a:buChar char="F"/>
              <a:defRPr/>
            </a:pPr>
            <a:r>
              <a:rPr lang="ru-RU" sz="30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30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Повернуть больного на живот</a:t>
            </a:r>
          </a:p>
          <a:p>
            <a:pPr>
              <a:lnSpc>
                <a:spcPct val="80000"/>
              </a:lnSpc>
              <a:buSzTx/>
              <a:buFont typeface="Wingdings" pitchFamily="2" charset="2"/>
              <a:buChar char="F"/>
              <a:defRPr/>
            </a:pPr>
            <a:r>
              <a:rPr lang="ru-RU" sz="30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Очистить полость рта от слизи и рвотных масс</a:t>
            </a:r>
          </a:p>
          <a:p>
            <a:pPr>
              <a:lnSpc>
                <a:spcPct val="80000"/>
              </a:lnSpc>
              <a:buSzTx/>
              <a:buFont typeface="Wingdings" pitchFamily="2" charset="2"/>
              <a:buChar char="F"/>
              <a:defRPr/>
            </a:pPr>
            <a:r>
              <a:rPr lang="ru-RU" sz="30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Поднести к носу ватку с нашатырным спиртом</a:t>
            </a:r>
          </a:p>
          <a:p>
            <a:pPr>
              <a:lnSpc>
                <a:spcPct val="80000"/>
              </a:lnSpc>
              <a:buSzTx/>
              <a:buFont typeface="Wingdings" pitchFamily="2" charset="2"/>
              <a:buChar char="F"/>
              <a:defRPr/>
            </a:pPr>
            <a:r>
              <a:rPr lang="ru-RU" sz="30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Вызвать «Скорую помощь»</a:t>
            </a:r>
          </a:p>
          <a:p>
            <a:pPr>
              <a:lnSpc>
                <a:spcPct val="80000"/>
              </a:lnSpc>
              <a:buSzTx/>
              <a:buFont typeface="Wingdings" pitchFamily="2" charset="2"/>
              <a:buChar char="F"/>
              <a:defRPr/>
            </a:pPr>
            <a:r>
              <a:rPr lang="ru-RU" sz="30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Наблюдать за характером дыхания до прибытия врачей</a:t>
            </a:r>
          </a:p>
          <a:p>
            <a:pPr>
              <a:lnSpc>
                <a:spcPct val="80000"/>
              </a:lnSpc>
              <a:buSzTx/>
              <a:buFont typeface="Wingdings" pitchFamily="2" charset="2"/>
              <a:buChar char="F"/>
              <a:defRPr/>
            </a:pPr>
            <a:r>
              <a:rPr lang="ru-RU" sz="30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Приступить к искусственному дыханию «изо рта в рот» при частоте дыхательных движений меньше 8 –10 раз в минуту                                       </a:t>
            </a:r>
          </a:p>
          <a:p>
            <a:endParaRPr lang="ru-RU" sz="2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kern="10" spc="30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/>
              </a:rPr>
              <a:t>Схема ОКАЗАНИЯ ПОМОЩИ</a:t>
            </a:r>
            <a:br>
              <a:rPr lang="ru-RU" sz="3200" b="1" kern="10" spc="30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/>
              </a:rPr>
            </a:br>
            <a:r>
              <a:rPr lang="ru-RU" sz="3200" b="1" kern="10" spc="30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/>
              </a:rPr>
              <a:t>При ПЕРЕДОЗИРОВКЕ НАРКОТИКОВ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Картинка 105 из 394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857224" y="1571612"/>
            <a:ext cx="7829576" cy="4310074"/>
          </a:xfrm>
        </p:spPr>
        <p:txBody>
          <a:bodyPr/>
          <a:lstStyle/>
          <a:p>
            <a:pPr>
              <a:buFont typeface="Wingdings" pitchFamily="2" charset="2"/>
              <a:buChar char="L"/>
              <a:defRPr/>
            </a:pPr>
            <a:r>
              <a:rPr lang="ru-RU" sz="2800" b="1" dirty="0" smtClean="0">
                <a:solidFill>
                  <a:srgbClr val="E1E105"/>
                </a:solidFill>
              </a:rPr>
              <a:t>Оставить человека в состоянии наркотической комы лежать на спине</a:t>
            </a:r>
          </a:p>
          <a:p>
            <a:pPr>
              <a:buFont typeface="Wingdings" pitchFamily="2" charset="2"/>
              <a:buChar char="L"/>
              <a:defRPr/>
            </a:pPr>
            <a:r>
              <a:rPr lang="ru-RU" sz="2800" b="1" dirty="0" smtClean="0">
                <a:solidFill>
                  <a:srgbClr val="E1E105"/>
                </a:solidFill>
              </a:rPr>
              <a:t>Не приступать к искусственному дыханию при признаках остановки дыхания</a:t>
            </a:r>
          </a:p>
          <a:p>
            <a:pPr>
              <a:buFont typeface="Wingdings" pitchFamily="2" charset="2"/>
              <a:buChar char="L"/>
              <a:defRPr/>
            </a:pPr>
            <a:r>
              <a:rPr lang="ru-RU" sz="2800" b="1" dirty="0" smtClean="0">
                <a:solidFill>
                  <a:srgbClr val="E1E105"/>
                </a:solidFill>
              </a:rPr>
              <a:t>Не вызывать врача и скрыть от близких факт наркотического отравления.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633526"/>
          </a:xfrm>
        </p:spPr>
        <p:txBody>
          <a:bodyPr>
            <a:normAutofit fontScale="90000"/>
          </a:bodyPr>
          <a:lstStyle/>
          <a:p>
            <a:pPr algn="ctr"/>
            <a:r>
              <a:rPr lang="ru-RU" kern="10" dirty="0" smtClean="0">
                <a:ln w="9525">
                  <a:solidFill>
                    <a:srgbClr val="FFCC00"/>
                  </a:solidFill>
                  <a:round/>
                  <a:headEnd/>
                  <a:tailEnd/>
                </a:ln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16200000" scaled="0"/>
                </a:gradFill>
                <a:latin typeface="Impact"/>
              </a:rPr>
              <a:t/>
            </a:r>
            <a:br>
              <a:rPr lang="ru-RU" kern="10" dirty="0" smtClean="0">
                <a:ln w="9525">
                  <a:solidFill>
                    <a:srgbClr val="FFCC00"/>
                  </a:solidFill>
                  <a:round/>
                  <a:headEnd/>
                  <a:tailEnd/>
                </a:ln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16200000" scaled="0"/>
                </a:gradFill>
                <a:latin typeface="Impact"/>
              </a:rPr>
            </a:br>
            <a:r>
              <a:rPr lang="ru-RU" kern="10" dirty="0" smtClean="0">
                <a:ln w="9525">
                  <a:solidFill>
                    <a:srgbClr val="FFCC00"/>
                  </a:solidFill>
                  <a:round/>
                  <a:headEnd/>
                  <a:tailEnd/>
                </a:ln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16200000" scaled="0"/>
                </a:gradFill>
                <a:latin typeface="Impact"/>
              </a:rPr>
              <a:t/>
            </a:r>
            <a:br>
              <a:rPr lang="ru-RU" kern="10" dirty="0" smtClean="0">
                <a:ln w="9525">
                  <a:solidFill>
                    <a:srgbClr val="FFCC00"/>
                  </a:solidFill>
                  <a:round/>
                  <a:headEnd/>
                  <a:tailEnd/>
                </a:ln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16200000" scaled="0"/>
                </a:gradFill>
                <a:latin typeface="Impact"/>
              </a:rPr>
            </a:br>
            <a:r>
              <a:rPr lang="ru-RU" kern="10" dirty="0" smtClean="0">
                <a:ln w="9525">
                  <a:solidFill>
                    <a:srgbClr val="FFCC00"/>
                  </a:solidFill>
                  <a:round/>
                  <a:headEnd/>
                  <a:tailEnd/>
                </a:ln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16200000" scaled="0"/>
                </a:gradFill>
                <a:latin typeface="Impact"/>
              </a:rPr>
              <a:t/>
            </a:r>
            <a:br>
              <a:rPr lang="ru-RU" kern="10" dirty="0" smtClean="0">
                <a:ln w="9525">
                  <a:solidFill>
                    <a:srgbClr val="FFCC00"/>
                  </a:solidFill>
                  <a:round/>
                  <a:headEnd/>
                  <a:tailEnd/>
                </a:ln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16200000" scaled="0"/>
                </a:gradFill>
                <a:latin typeface="Impact"/>
              </a:rPr>
            </a:br>
            <a:r>
              <a:rPr lang="ru-RU" kern="10" dirty="0" smtClean="0">
                <a:ln w="9525">
                  <a:solidFill>
                    <a:srgbClr val="FFCC00"/>
                  </a:solidFill>
                  <a:round/>
                  <a:headEnd/>
                  <a:tailEnd/>
                </a:ln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16200000" scaled="0"/>
                </a:gradFill>
                <a:latin typeface="Impact"/>
              </a:rPr>
              <a:t/>
            </a:r>
            <a:br>
              <a:rPr lang="ru-RU" kern="10" dirty="0" smtClean="0">
                <a:ln w="9525">
                  <a:solidFill>
                    <a:srgbClr val="FFCC00"/>
                  </a:solidFill>
                  <a:round/>
                  <a:headEnd/>
                  <a:tailEnd/>
                </a:ln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16200000" scaled="0"/>
                </a:gradFill>
                <a:latin typeface="Impact"/>
              </a:rPr>
            </a:br>
            <a:r>
              <a:rPr lang="ru-RU" kern="10" dirty="0" smtClean="0">
                <a:ln w="9525">
                  <a:solidFill>
                    <a:srgbClr val="FFCC00"/>
                  </a:solidFill>
                  <a:round/>
                  <a:headEnd/>
                  <a:tailEnd/>
                </a:ln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16200000" scaled="0"/>
                </a:gradFill>
                <a:latin typeface="Impact"/>
              </a:rPr>
              <a:t/>
            </a:r>
            <a:br>
              <a:rPr lang="ru-RU" kern="10" dirty="0" smtClean="0">
                <a:ln w="9525">
                  <a:solidFill>
                    <a:srgbClr val="FFCC00"/>
                  </a:solidFill>
                  <a:round/>
                  <a:headEnd/>
                  <a:tailEnd/>
                </a:ln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16200000" scaled="0"/>
                </a:gradFill>
                <a:latin typeface="Impact"/>
              </a:rPr>
            </a:br>
            <a:r>
              <a:rPr lang="ru-RU" kern="10" dirty="0" smtClean="0">
                <a:ln w="9525">
                  <a:solidFill>
                    <a:srgbClr val="FFCC00"/>
                  </a:solidFill>
                  <a:round/>
                  <a:headEnd/>
                  <a:tailEnd/>
                </a:ln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16200000" scaled="0"/>
                </a:gradFill>
                <a:latin typeface="Impact"/>
              </a:rPr>
              <a:t>Недопустимо!</a:t>
            </a:r>
            <a:r>
              <a:rPr lang="ru-RU" kern="10" dirty="0" smtClean="0">
                <a:ln w="9525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Impact"/>
              </a:rPr>
              <a:t/>
            </a:r>
            <a:br>
              <a:rPr lang="ru-RU" kern="10" dirty="0" smtClean="0">
                <a:ln w="9525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Impact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5842" name="Picture 2" descr="Картинка 25 из 5081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4282" y="500042"/>
            <a:ext cx="457203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C00000"/>
                </a:solidFill>
                <a:latin typeface="   "/>
              </a:rPr>
              <a:t>Жизнь свою прожигая до </a:t>
            </a:r>
            <a:r>
              <a:rPr lang="ru-RU" i="1" kern="10" dirty="0" err="1" smtClean="0">
                <a:ln w="9525">
                  <a:noFill/>
                  <a:round/>
                  <a:headEnd/>
                  <a:tailEnd/>
                </a:ln>
                <a:solidFill>
                  <a:srgbClr val="C00000"/>
                </a:solidFill>
                <a:latin typeface="   "/>
              </a:rPr>
              <a:t>тла</a:t>
            </a:r>
            <a:endParaRPr lang="ru-RU" i="1" kern="10" dirty="0" smtClean="0">
              <a:ln w="9525">
                <a:noFill/>
                <a:round/>
                <a:headEnd/>
                <a:tailEnd/>
              </a:ln>
              <a:solidFill>
                <a:srgbClr val="C00000"/>
              </a:solidFill>
              <a:latin typeface="   "/>
            </a:endParaRPr>
          </a:p>
          <a:p>
            <a:r>
              <a:rPr lang="ru-RU" i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C00000"/>
                </a:solidFill>
                <a:latin typeface="   "/>
              </a:rPr>
              <a:t>Мало думаешь о последствиях.</a:t>
            </a:r>
          </a:p>
          <a:p>
            <a:r>
              <a:rPr lang="ru-RU" i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C00000"/>
                </a:solidFill>
                <a:latin typeface="   "/>
              </a:rPr>
              <a:t>Выпив чашу порока сполна, </a:t>
            </a:r>
          </a:p>
          <a:p>
            <a:r>
              <a:rPr lang="ru-RU" i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C00000"/>
                </a:solidFill>
                <a:latin typeface="   "/>
              </a:rPr>
              <a:t>Ты для всех как стихийное бедствие.</a:t>
            </a:r>
          </a:p>
          <a:p>
            <a:r>
              <a:rPr lang="ru-RU" i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C00000"/>
                </a:solidFill>
                <a:latin typeface="   "/>
              </a:rPr>
              <a:t>В голове суета и страх,</a:t>
            </a:r>
          </a:p>
          <a:p>
            <a:r>
              <a:rPr lang="ru-RU" i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C00000"/>
                </a:solidFill>
                <a:latin typeface="   "/>
              </a:rPr>
              <a:t>Мысли  черными вьются тучами.</a:t>
            </a:r>
          </a:p>
          <a:p>
            <a:r>
              <a:rPr lang="ru-RU" i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C00000"/>
                </a:solidFill>
                <a:latin typeface="   "/>
              </a:rPr>
              <a:t>В этой партии шах и мат</a:t>
            </a:r>
          </a:p>
          <a:p>
            <a:r>
              <a:rPr lang="ru-RU" i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C00000"/>
                </a:solidFill>
                <a:latin typeface="   "/>
              </a:rPr>
              <a:t>Добровольно тобою  получены.</a:t>
            </a:r>
          </a:p>
          <a:p>
            <a:r>
              <a:rPr lang="ru-RU" i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C00000"/>
                </a:solidFill>
                <a:latin typeface="   "/>
              </a:rPr>
              <a:t>Злость и ненависть на весь мир</a:t>
            </a:r>
          </a:p>
          <a:p>
            <a:r>
              <a:rPr lang="ru-RU" i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C00000"/>
                </a:solidFill>
                <a:latin typeface="   "/>
              </a:rPr>
              <a:t>Поселились в тебе непрошено.</a:t>
            </a:r>
          </a:p>
          <a:p>
            <a:r>
              <a:rPr lang="ru-RU" i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C00000"/>
                </a:solidFill>
                <a:latin typeface="   "/>
              </a:rPr>
              <a:t>Сам себе и палач и кумир,</a:t>
            </a:r>
          </a:p>
          <a:p>
            <a:r>
              <a:rPr lang="ru-RU" i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C00000"/>
                </a:solidFill>
                <a:latin typeface="   "/>
              </a:rPr>
              <a:t>А в реале - дитя недоношенное.</a:t>
            </a:r>
          </a:p>
          <a:p>
            <a:r>
              <a:rPr lang="ru-RU" i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C00000"/>
                </a:solidFill>
                <a:latin typeface="   "/>
              </a:rPr>
              <a:t>Что ты сделал с жизнью своей?</a:t>
            </a:r>
          </a:p>
          <a:p>
            <a:r>
              <a:rPr lang="ru-RU" i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C00000"/>
                </a:solidFill>
                <a:latin typeface="   "/>
              </a:rPr>
              <a:t>А назвать это жизнью можно ли?!</a:t>
            </a:r>
          </a:p>
          <a:p>
            <a:r>
              <a:rPr lang="ru-RU" i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C00000"/>
                </a:solidFill>
                <a:latin typeface="   "/>
              </a:rPr>
              <a:t>Белым вороном в царстве теней</a:t>
            </a:r>
          </a:p>
          <a:p>
            <a:r>
              <a:rPr lang="ru-RU" i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C00000"/>
                </a:solidFill>
                <a:latin typeface="   "/>
              </a:rPr>
              <a:t>Прозябаешь… А крылья сложены…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Theatre_300dpi_4288x2848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2428868"/>
            <a:ext cx="8229600" cy="1219200"/>
          </a:xfrm>
        </p:spPr>
        <p:txBody>
          <a:bodyPr>
            <a:noAutofit/>
          </a:bodyPr>
          <a:lstStyle/>
          <a:p>
            <a:pPr algn="ctr"/>
            <a:r>
              <a:rPr lang="ru-RU" sz="9600" dirty="0" smtClean="0"/>
              <a:t>КОНЕЦ</a:t>
            </a:r>
            <a:endParaRPr lang="ru-RU" sz="9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Admin\Мои документы\Мои рисунки\Рисунок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71538" y="500042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i="1" dirty="0" smtClean="0">
                <a:latin typeface="Calibri" pitchFamily="34" charset="0"/>
              </a:rPr>
              <a:t>Использование галлюциногенных грибов на религиозных ритуалах засвидетельствовано ранними источниками в Мексике, Скандинавии, Сибири. На стенах погребальных пещер индейцев Центральной Америки встречаются изображения людей, жующих листья коки (300 г. до н. э.). </a:t>
            </a:r>
            <a:endParaRPr lang="ru-RU" i="1" dirty="0">
              <a:latin typeface="Calibri" pitchFamily="34" charset="0"/>
            </a:endParaRPr>
          </a:p>
        </p:txBody>
      </p:sp>
      <p:pic>
        <p:nvPicPr>
          <p:cNvPr id="6" name="Рисунок 5" descr="73072905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0688" y="571500"/>
            <a:ext cx="2433637" cy="265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kitayskiy-chay-chudesa-podnebesnoy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85852" y="3214686"/>
            <a:ext cx="3838575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5214942" y="3214686"/>
            <a:ext cx="285750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latin typeface="Calibri" pitchFamily="34" charset="0"/>
              </a:rPr>
              <a:t>Около 2700 года до н. э. В Китае уже использовали коноплю в виде настоя или чая. Император </a:t>
            </a:r>
            <a:r>
              <a:rPr lang="ru-RU" i="1" dirty="0" err="1" smtClean="0">
                <a:latin typeface="Calibri" pitchFamily="34" charset="0"/>
              </a:rPr>
              <a:t>Шен</a:t>
            </a:r>
            <a:r>
              <a:rPr lang="ru-RU" i="1" dirty="0" smtClean="0">
                <a:latin typeface="Calibri" pitchFamily="34" charset="0"/>
              </a:rPr>
              <a:t> </a:t>
            </a:r>
            <a:r>
              <a:rPr lang="ru-RU" i="1" dirty="0" err="1" smtClean="0">
                <a:latin typeface="Calibri" pitchFamily="34" charset="0"/>
              </a:rPr>
              <a:t>Нунг</a:t>
            </a:r>
            <a:r>
              <a:rPr lang="ru-RU" i="1" dirty="0" smtClean="0">
                <a:latin typeface="Calibri" pitchFamily="34" charset="0"/>
              </a:rPr>
              <a:t> предписывал своим подданным принимать этот чай в качестве лекарства от подагры и рассеянности, а от кашля и поноса предлагал использовать гашиш. </a:t>
            </a:r>
            <a:endParaRPr lang="ru-RU" i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Documents and Settings\Admin\Мои документы\Мои рисунки\Рисунок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71538" y="500042"/>
            <a:ext cx="392909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latin typeface="Calibri" pitchFamily="34" charset="0"/>
              </a:rPr>
              <a:t>Египетский папирус (X</a:t>
            </a:r>
            <a:r>
              <a:rPr lang="en-US" i="1" dirty="0" smtClean="0">
                <a:latin typeface="Calibri" pitchFamily="34" charset="0"/>
              </a:rPr>
              <a:t>YI</a:t>
            </a:r>
            <a:r>
              <a:rPr lang="ru-RU" i="1" dirty="0" smtClean="0">
                <a:latin typeface="Calibri" pitchFamily="34" charset="0"/>
              </a:rPr>
              <a:t> в. до н. э.) рекомендовал в качестве лечебного средства мак. </a:t>
            </a:r>
            <a:endParaRPr lang="en-US" i="1" dirty="0" smtClean="0">
              <a:latin typeface="Calibri" pitchFamily="34" charset="0"/>
            </a:endParaRPr>
          </a:p>
          <a:p>
            <a:endParaRPr lang="ru-RU" i="1" dirty="0" smtClean="0">
              <a:latin typeface="Calibri" pitchFamily="34" charset="0"/>
            </a:endParaRPr>
          </a:p>
          <a:p>
            <a:r>
              <a:rPr lang="ru-RU" i="1" dirty="0" smtClean="0">
                <a:latin typeface="Calibri" pitchFamily="34" charset="0"/>
              </a:rPr>
              <a:t>В Греции в </a:t>
            </a:r>
            <a:r>
              <a:rPr lang="en-US" i="1" dirty="0" smtClean="0">
                <a:latin typeface="Calibri" pitchFamily="34" charset="0"/>
              </a:rPr>
              <a:t>VII</a:t>
            </a:r>
            <a:r>
              <a:rPr lang="ru-RU" i="1" dirty="0" smtClean="0">
                <a:latin typeface="Calibri" pitchFamily="34" charset="0"/>
              </a:rPr>
              <a:t> в. до н. э. применялись настойки, в состав которых включались вино, мед и опиум. Аристотель, Геродот и Гален в своих трудах описывали действие наркотиков.</a:t>
            </a:r>
            <a:endParaRPr lang="ru-RU" i="1" dirty="0">
              <a:latin typeface="Calibri" pitchFamily="34" charset="0"/>
            </a:endParaRPr>
          </a:p>
        </p:txBody>
      </p:sp>
      <p:pic>
        <p:nvPicPr>
          <p:cNvPr id="6" name="Рисунок 5" descr="opium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928670"/>
            <a:ext cx="2844800" cy="306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357290" y="4286256"/>
            <a:ext cx="66437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latin typeface="Calibri" pitchFamily="34" charset="0"/>
              </a:rPr>
              <a:t>Название "опиум" происходит от греческого "</a:t>
            </a:r>
            <a:r>
              <a:rPr lang="ru-RU" i="1" dirty="0" err="1" smtClean="0">
                <a:latin typeface="Calibri" pitchFamily="34" charset="0"/>
              </a:rPr>
              <a:t>opium</a:t>
            </a:r>
            <a:r>
              <a:rPr lang="ru-RU" i="1" dirty="0" smtClean="0">
                <a:latin typeface="Calibri" pitchFamily="34" charset="0"/>
              </a:rPr>
              <a:t>" - сок</a:t>
            </a:r>
            <a:endParaRPr lang="ru-RU" i="1" dirty="0">
              <a:latin typeface="Calibri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43108" y="500063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i="1" dirty="0" smtClean="0">
                <a:latin typeface="Calibri" pitchFamily="34" charset="0"/>
              </a:rPr>
              <a:t>Уже в древнеримские медики выяснили, что опиум может быть </a:t>
            </a:r>
            <a:r>
              <a:rPr lang="ru-RU" b="1" i="1" dirty="0" smtClean="0">
                <a:latin typeface="Calibri" pitchFamily="34" charset="0"/>
              </a:rPr>
              <a:t>смертельным</a:t>
            </a:r>
            <a:r>
              <a:rPr lang="ru-RU" i="1" dirty="0" smtClean="0">
                <a:latin typeface="Calibri" pitchFamily="34" charset="0"/>
              </a:rPr>
              <a:t> ядом. </a:t>
            </a:r>
            <a:endParaRPr lang="ru-RU" i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Admin\Мои документы\Мои рисунки\Рисунок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142976" y="571480"/>
            <a:ext cx="371477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latin typeface="Calibri" pitchFamily="34" charset="0"/>
              </a:rPr>
              <a:t>Головка мака фигурирует также во многих мифах Древней Греции как символ забвения боли, мук, страданий. Древние греки верили, что он цветок мака вырос из слез Венеры, которые она проливала, узнав о смерти своего дорогого Адониса, и считали его необходимым атрибутом бога сна - Гипноса и его родного брата, бога смерти - </a:t>
            </a:r>
            <a:r>
              <a:rPr lang="ru-RU" i="1" dirty="0" err="1" smtClean="0">
                <a:latin typeface="Calibri" pitchFamily="34" charset="0"/>
              </a:rPr>
              <a:t>Танатоса</a:t>
            </a:r>
            <a:r>
              <a:rPr lang="ru-RU" i="1" dirty="0" smtClean="0">
                <a:latin typeface="Calibri" pitchFamily="34" charset="0"/>
              </a:rPr>
              <a:t>. </a:t>
            </a:r>
            <a:endParaRPr lang="ru-RU" i="1" dirty="0">
              <a:latin typeface="Calibri" pitchFamily="34" charset="0"/>
            </a:endParaRPr>
          </a:p>
        </p:txBody>
      </p:sp>
      <p:pic>
        <p:nvPicPr>
          <p:cNvPr id="6" name="Рисунок 5" descr="noch0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571480"/>
            <a:ext cx="2751138" cy="550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ren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43042" y="4286256"/>
            <a:ext cx="2540000" cy="177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Documents and Settings\Admin\Мои документы\Мои рисунки\Рисунок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14414" y="642918"/>
            <a:ext cx="192881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latin typeface="Calibri" pitchFamily="34" charset="0"/>
              </a:rPr>
              <a:t>В конце </a:t>
            </a:r>
            <a:r>
              <a:rPr lang="en-US" i="1" dirty="0" smtClean="0">
                <a:latin typeface="Calibri" pitchFamily="34" charset="0"/>
              </a:rPr>
              <a:t>XIII</a:t>
            </a:r>
            <a:r>
              <a:rPr lang="ru-RU" i="1" dirty="0" smtClean="0">
                <a:latin typeface="Calibri" pitchFamily="34" charset="0"/>
              </a:rPr>
              <a:t> в. крестоносцы привезли с Ближнего Востока в Европу опиум как средство одурманивания. </a:t>
            </a:r>
            <a:endParaRPr lang="en-US" i="1" dirty="0">
              <a:latin typeface="Calibri" pitchFamily="34" charset="0"/>
            </a:endParaRPr>
          </a:p>
        </p:txBody>
      </p:sp>
      <p:pic>
        <p:nvPicPr>
          <p:cNvPr id="6" name="Рисунок 5" descr="03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9628" y="500042"/>
            <a:ext cx="4841823" cy="2643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84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7290" y="3429000"/>
            <a:ext cx="2708297" cy="2821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torquemb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4143380"/>
            <a:ext cx="2925763" cy="216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4071934" y="3143248"/>
            <a:ext cx="39290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latin typeface="Calibri" pitchFamily="34" charset="0"/>
              </a:rPr>
              <a:t>Но благодаря средневековой инквизиции использование опиума </a:t>
            </a:r>
            <a:r>
              <a:rPr lang="ru-RU" i="1" dirty="0" err="1" smtClean="0">
                <a:latin typeface="Calibri" pitchFamily="34" charset="0"/>
              </a:rPr>
              <a:t>притормозилось</a:t>
            </a:r>
            <a:r>
              <a:rPr lang="ru-RU" i="1" dirty="0" smtClean="0">
                <a:latin typeface="Calibri" pitchFamily="34" charset="0"/>
              </a:rPr>
              <a:t> на несколько веков. </a:t>
            </a:r>
            <a:endParaRPr lang="ru-RU" i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Documents and Settings\Admin\Мои документы\Мои рисунки\Рисунок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776"/>
            <a:ext cx="9144000" cy="685877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 rot="21415028">
            <a:off x="1247838" y="1425074"/>
            <a:ext cx="262734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i="1" dirty="0" smtClean="0">
                <a:solidFill>
                  <a:schemeClr val="bg2">
                    <a:lumMod val="25000"/>
                  </a:schemeClr>
                </a:solidFill>
                <a:latin typeface="Franklin Gothic Medium" pitchFamily="34" charset="0"/>
              </a:rPr>
              <a:t>В 1805 году удалось                                                                                                                      выделить </a:t>
            </a: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Franklin Gothic Medium" pitchFamily="34" charset="0"/>
              </a:rPr>
              <a:t>морфин</a:t>
            </a:r>
            <a:r>
              <a:rPr lang="ru-RU" i="1" dirty="0" smtClean="0">
                <a:solidFill>
                  <a:schemeClr val="bg2">
                    <a:lumMod val="25000"/>
                  </a:schemeClr>
                </a:solidFill>
                <a:latin typeface="Franklin Gothic Medium" pitchFamily="34" charset="0"/>
              </a:rPr>
              <a:t>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i="1" dirty="0" smtClean="0">
              <a:solidFill>
                <a:schemeClr val="bg2">
                  <a:lumMod val="25000"/>
                </a:schemeClr>
              </a:solidFill>
              <a:latin typeface="Franklin Gothic Medium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i="1" dirty="0" smtClean="0">
                <a:solidFill>
                  <a:schemeClr val="bg2">
                    <a:lumMod val="25000"/>
                  </a:schemeClr>
                </a:solidFill>
                <a:latin typeface="Franklin Gothic Medium" pitchFamily="34" charset="0"/>
              </a:rPr>
              <a:t> а в </a:t>
            </a: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Franklin Gothic Medium" pitchFamily="34" charset="0"/>
              </a:rPr>
              <a:t>1956</a:t>
            </a:r>
            <a:r>
              <a:rPr lang="ru-RU" i="1" dirty="0" smtClean="0">
                <a:solidFill>
                  <a:schemeClr val="bg2">
                    <a:lumMod val="25000"/>
                  </a:schemeClr>
                </a:solidFill>
                <a:latin typeface="Franklin Gothic Medium" pitchFamily="34" charset="0"/>
              </a:rPr>
              <a:t> году </a:t>
            </a:r>
            <a:r>
              <a:rPr lang="ru-RU" i="1" u="sng" dirty="0" smtClean="0">
                <a:solidFill>
                  <a:schemeClr val="bg2">
                    <a:lumMod val="25000"/>
                  </a:schemeClr>
                </a:solidFill>
                <a:latin typeface="Franklin Gothic Medium" pitchFamily="34" charset="0"/>
              </a:rPr>
              <a:t>появились шприцы и наркомания стала развиваться через уколы</a:t>
            </a:r>
            <a:r>
              <a:rPr lang="ru-RU" i="1" dirty="0" smtClean="0">
                <a:solidFill>
                  <a:schemeClr val="bg2">
                    <a:lumMod val="25000"/>
                  </a:schemeClr>
                </a:solidFill>
                <a:latin typeface="Franklin Gothic Medium" pitchFamily="34" charset="0"/>
              </a:rPr>
              <a:t>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i="1" dirty="0" smtClean="0">
              <a:solidFill>
                <a:schemeClr val="bg2">
                  <a:lumMod val="25000"/>
                </a:schemeClr>
              </a:solidFill>
              <a:latin typeface="Franklin Gothic Medium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i="1" dirty="0" smtClean="0">
                <a:solidFill>
                  <a:schemeClr val="bg2">
                    <a:lumMod val="25000"/>
                  </a:schemeClr>
                </a:solidFill>
                <a:latin typeface="Franklin Gothic Medium" pitchFamily="34" charset="0"/>
              </a:rPr>
              <a:t>В </a:t>
            </a: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Franklin Gothic Medium" pitchFamily="34" charset="0"/>
              </a:rPr>
              <a:t>1860</a:t>
            </a:r>
            <a:r>
              <a:rPr lang="ru-RU" i="1" dirty="0" smtClean="0">
                <a:solidFill>
                  <a:schemeClr val="bg2">
                    <a:lumMod val="25000"/>
                  </a:schemeClr>
                </a:solidFill>
                <a:latin typeface="Franklin Gothic Medium" pitchFamily="34" charset="0"/>
              </a:rPr>
              <a:t> году немецкий химик Альберт </a:t>
            </a:r>
            <a:r>
              <a:rPr lang="ru-RU" i="1" dirty="0" err="1" smtClean="0">
                <a:solidFill>
                  <a:schemeClr val="bg2">
                    <a:lumMod val="25000"/>
                  </a:schemeClr>
                </a:solidFill>
                <a:latin typeface="Franklin Gothic Medium" pitchFamily="34" charset="0"/>
              </a:rPr>
              <a:t>Ниман</a:t>
            </a:r>
            <a:r>
              <a:rPr lang="ru-RU" i="1" dirty="0" smtClean="0">
                <a:solidFill>
                  <a:schemeClr val="bg2">
                    <a:lumMod val="25000"/>
                  </a:schemeClr>
                </a:solidFill>
                <a:latin typeface="Franklin Gothic Medium" pitchFamily="34" charset="0"/>
              </a:rPr>
              <a:t> получил активный алкалоид и назвал его </a:t>
            </a: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Franklin Gothic Medium" pitchFamily="34" charset="0"/>
              </a:rPr>
              <a:t>кокаином.</a:t>
            </a:r>
            <a:r>
              <a:rPr lang="ru-RU" i="1" dirty="0" smtClean="0">
                <a:solidFill>
                  <a:schemeClr val="bg2">
                    <a:lumMod val="25000"/>
                  </a:schemeClr>
                </a:solidFill>
                <a:latin typeface="Franklin Gothic Medium" pitchFamily="34" charset="0"/>
              </a:rPr>
              <a:t> </a:t>
            </a:r>
            <a:endParaRPr lang="ru-RU" i="1" dirty="0">
              <a:solidFill>
                <a:schemeClr val="bg2">
                  <a:lumMod val="25000"/>
                </a:schemeClr>
              </a:solidFill>
              <a:latin typeface="Franklin Gothic Medium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Documents and Settings\Admin\Мои документы\Мои рисунки\Рисунок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5" descr="Картинка 25 из 1959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857233"/>
            <a:ext cx="6636691" cy="485778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428728" y="928670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i="1" dirty="0" smtClean="0">
                <a:solidFill>
                  <a:schemeClr val="tx1">
                    <a:lumMod val="50000"/>
                  </a:schemeClr>
                </a:solidFill>
                <a:latin typeface="Calibri" pitchFamily="34" charset="0"/>
              </a:rPr>
              <a:t>На наших землях издавна выращивались конопля </a:t>
            </a:r>
          </a:p>
          <a:p>
            <a:r>
              <a:rPr lang="ru-RU" i="1" dirty="0" smtClean="0">
                <a:solidFill>
                  <a:schemeClr val="tx1">
                    <a:lumMod val="50000"/>
                  </a:schemeClr>
                </a:solidFill>
                <a:latin typeface="Calibri" pitchFamily="34" charset="0"/>
              </a:rPr>
              <a:t>и мак для производства многих вещей в хозяйстве. </a:t>
            </a:r>
          </a:p>
          <a:p>
            <a:r>
              <a:rPr lang="ru-RU" sz="2000" b="1" i="1" dirty="0" smtClean="0">
                <a:solidFill>
                  <a:schemeClr val="tx1">
                    <a:lumMod val="50000"/>
                  </a:schemeClr>
                </a:solidFill>
                <a:latin typeface="Calibri" pitchFamily="34" charset="0"/>
              </a:rPr>
              <a:t>Распространение наркотиков началось в 60 – е годы</a:t>
            </a:r>
            <a:endParaRPr lang="ru-RU" sz="2000" b="1" i="1" dirty="0">
              <a:solidFill>
                <a:schemeClr val="tx1">
                  <a:lumMod val="50000"/>
                </a:schemeClr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Admin\Мои документы\Мои рисунки\Рисунок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5" name="Овал 4"/>
          <p:cNvSpPr/>
          <p:nvPr/>
        </p:nvSpPr>
        <p:spPr>
          <a:xfrm>
            <a:off x="1571604" y="1928802"/>
            <a:ext cx="214313" cy="214313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785786" y="2857496"/>
            <a:ext cx="214313" cy="214312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2857488" y="1785926"/>
            <a:ext cx="214312" cy="214312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1643042" y="2428868"/>
            <a:ext cx="214313" cy="214313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928794" y="2428868"/>
            <a:ext cx="642937" cy="642938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1214414" y="3429000"/>
            <a:ext cx="214313" cy="214312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2071670" y="3286124"/>
            <a:ext cx="214313" cy="214312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2500298" y="3643314"/>
            <a:ext cx="214313" cy="214312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3071802" y="2285992"/>
            <a:ext cx="214313" cy="214312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2928926" y="2857496"/>
            <a:ext cx="214313" cy="214312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357290" y="142852"/>
            <a:ext cx="60254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i="1" dirty="0" smtClean="0">
                <a:solidFill>
                  <a:srgbClr val="FFFF00"/>
                </a:solidFill>
              </a:rPr>
              <a:t>Воздействие на мозг</a:t>
            </a:r>
            <a:endParaRPr lang="ru-RU" sz="4000" i="1" dirty="0"/>
          </a:p>
        </p:txBody>
      </p:sp>
      <p:sp>
        <p:nvSpPr>
          <p:cNvPr id="16" name="Прямоугольник 15"/>
          <p:cNvSpPr/>
          <p:nvPr/>
        </p:nvSpPr>
        <p:spPr>
          <a:xfrm rot="20688748">
            <a:off x="1045979" y="5528825"/>
            <a:ext cx="413246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Привыкание…</a:t>
            </a:r>
            <a:endParaRPr lang="ru-RU" sz="4000" b="1" i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786446" y="1857364"/>
            <a:ext cx="335755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charset="0"/>
              <a:buNone/>
            </a:pPr>
            <a:r>
              <a:rPr lang="ru-RU" sz="2800" i="1" dirty="0" smtClean="0"/>
              <a:t>Употребление наркотического вещества постепенно  заменяет собой естественное болеутоляющее, вырабатываемое нашим организмом…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000"/>
                            </p:stCondLst>
                            <p:childTnLst>
                              <p:par>
                                <p:cTn id="5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,,Наркомания,,</Template>
  <TotalTime>2</TotalTime>
  <Words>997</Words>
  <Application>Microsoft Office PowerPoint</Application>
  <PresentationFormat>Экран (4:3)</PresentationFormat>
  <Paragraphs>101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7" baseType="lpstr">
      <vt:lpstr>   </vt:lpstr>
      <vt:lpstr>Annabelle</vt:lpstr>
      <vt:lpstr>Arial</vt:lpstr>
      <vt:lpstr>Arial Black</vt:lpstr>
      <vt:lpstr>Calibri</vt:lpstr>
      <vt:lpstr>Constantia</vt:lpstr>
      <vt:lpstr>Franklin Gothic Medium</vt:lpstr>
      <vt:lpstr>Impact</vt:lpstr>
      <vt:lpstr>Verdana</vt:lpstr>
      <vt:lpstr>Wingdings</vt:lpstr>
      <vt:lpstr>Wingdings 2</vt:lpstr>
      <vt:lpstr>Бумажная</vt:lpstr>
      <vt:lpstr>Наркомания…</vt:lpstr>
      <vt:lpstr>Из истории…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ПОМНИТЕ! </vt:lpstr>
      <vt:lpstr>Презентация PowerPoint</vt:lpstr>
      <vt:lpstr>Знайте  </vt:lpstr>
      <vt:lpstr>ПОСЛЕДСТВИЯ</vt:lpstr>
      <vt:lpstr>Презентация PowerPoint</vt:lpstr>
      <vt:lpstr>Схема ОКАЗАНИЯ ПОМОЩИ При ПЕРЕДОЗИРОВКЕ НАРКОТИКОВ</vt:lpstr>
      <vt:lpstr>     Недопустимо! </vt:lpstr>
      <vt:lpstr>Презентация PowerPoint</vt:lpstr>
      <vt:lpstr>КОНЕЦ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Наркомания…</dc:title>
  <dc:creator>Людмила Мочалова</dc:creator>
  <cp:lastModifiedBy>Людмила Мочалова</cp:lastModifiedBy>
  <cp:revision>1</cp:revision>
  <dcterms:created xsi:type="dcterms:W3CDTF">2018-02-02T08:16:04Z</dcterms:created>
  <dcterms:modified xsi:type="dcterms:W3CDTF">2018-02-02T08:18:40Z</dcterms:modified>
</cp:coreProperties>
</file>