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57" r:id="rId3"/>
    <p:sldId id="259" r:id="rId4"/>
    <p:sldId id="272" r:id="rId5"/>
    <p:sldId id="260" r:id="rId6"/>
    <p:sldId id="273" r:id="rId7"/>
    <p:sldId id="274" r:id="rId8"/>
    <p:sldId id="275" r:id="rId9"/>
    <p:sldId id="276" r:id="rId10"/>
    <p:sldId id="277" r:id="rId11"/>
    <p:sldId id="264" r:id="rId12"/>
    <p:sldId id="268" r:id="rId13"/>
    <p:sldId id="266" r:id="rId14"/>
    <p:sldId id="267" r:id="rId15"/>
    <p:sldId id="270" r:id="rId16"/>
    <p:sldId id="278" r:id="rId17"/>
    <p:sldId id="265" r:id="rId18"/>
    <p:sldId id="269" r:id="rId19"/>
    <p:sldId id="27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A85A"/>
    <a:srgbClr val="CAFEE5"/>
    <a:srgbClr val="8CFCC7"/>
    <a:srgbClr val="05D1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879" autoAdjust="0"/>
    <p:restoredTop sz="94660"/>
  </p:normalViewPr>
  <p:slideViewPr>
    <p:cSldViewPr>
      <p:cViewPr varScale="1">
        <p:scale>
          <a:sx n="113" d="100"/>
          <a:sy n="113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5.wmf"/><Relationship Id="rId21" Type="http://schemas.openxmlformats.org/officeDocument/2006/relationships/image" Target="../media/image23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17" Type="http://schemas.openxmlformats.org/officeDocument/2006/relationships/image" Target="../media/image19.wmf"/><Relationship Id="rId2" Type="http://schemas.openxmlformats.org/officeDocument/2006/relationships/image" Target="../media/image4.wmf"/><Relationship Id="rId16" Type="http://schemas.openxmlformats.org/officeDocument/2006/relationships/image" Target="../media/image18.wmf"/><Relationship Id="rId20" Type="http://schemas.openxmlformats.org/officeDocument/2006/relationships/image" Target="../media/image22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24" Type="http://schemas.openxmlformats.org/officeDocument/2006/relationships/image" Target="../media/image26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23" Type="http://schemas.openxmlformats.org/officeDocument/2006/relationships/image" Target="../media/image25.wmf"/><Relationship Id="rId10" Type="http://schemas.openxmlformats.org/officeDocument/2006/relationships/image" Target="../media/image12.wmf"/><Relationship Id="rId19" Type="http://schemas.openxmlformats.org/officeDocument/2006/relationships/image" Target="../media/image21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Relationship Id="rId22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2B1DA-7939-44AB-9817-D2B4679FC3A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ECCAE-82F0-4BAB-A146-37C5E15C8BD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3B960-8227-4A4C-B33C-BCE6C9656AE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E39C3-E644-4769-B655-ADF28C0603A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402BA-80B5-437B-A699-088AF1F07E3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DEB9F-36EC-412F-8DCF-887EFDDCD54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6FF4A-F49D-4960-A09D-9A8795F5648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84BCF-B007-4291-884D-94EB49308DA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68F1C-A214-4FA6-9530-B13C25622FD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D17FC-7F53-44D7-AD98-03C5C8AD33F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AB3BC-E262-4A41-80D6-456F904F570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C5C72-1B32-4909-983D-1D6EF292B93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705AA-BE5B-49BF-B19A-52D558113D8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bg1"/>
          </a:fgClr>
          <a:bgClr>
            <a:schemeClr val="accent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latin typeface="+mn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latin typeface="+mn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latin typeface="+mn-lt"/>
              </a:defRPr>
            </a:lvl1pPr>
          </a:lstStyle>
          <a:p>
            <a:pPr>
              <a:defRPr/>
            </a:pPr>
            <a:fld id="{29FF78BA-049E-4FE7-87A9-A70534C183E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1536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2.bin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1.bin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4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6.bin"/><Relationship Id="rId5" Type="http://schemas.openxmlformats.org/officeDocument/2006/relationships/image" Target="../media/image43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Relationship Id="rId9" Type="http://schemas.openxmlformats.org/officeDocument/2006/relationships/oleObject" Target="../embeddings/oleObject5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image" Target="../media/image43.jpeg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5.bin"/><Relationship Id="rId5" Type="http://schemas.openxmlformats.org/officeDocument/2006/relationships/image" Target="../media/image57.jpeg"/><Relationship Id="rId4" Type="http://schemas.openxmlformats.org/officeDocument/2006/relationships/image" Target="../media/image42.jpeg"/><Relationship Id="rId9" Type="http://schemas.openxmlformats.org/officeDocument/2006/relationships/oleObject" Target="../embeddings/oleObject5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43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26" Type="http://schemas.openxmlformats.org/officeDocument/2006/relationships/oleObject" Target="../embeddings/oleObject24.bin"/><Relationship Id="rId3" Type="http://schemas.openxmlformats.org/officeDocument/2006/relationships/slide" Target="slide2.xml"/><Relationship Id="rId21" Type="http://schemas.openxmlformats.org/officeDocument/2006/relationships/oleObject" Target="../embeddings/oleObject19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5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24" Type="http://schemas.openxmlformats.org/officeDocument/2006/relationships/oleObject" Target="../embeddings/oleObject22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23" Type="http://schemas.openxmlformats.org/officeDocument/2006/relationships/oleObject" Target="../embeddings/oleObject21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20.bin"/><Relationship Id="rId27" Type="http://schemas.openxmlformats.org/officeDocument/2006/relationships/oleObject" Target="../embeddings/oleObject25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8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2000"/>
            <a:ext cx="9144000" cy="1905000"/>
          </a:xfrm>
          <a:effectLst>
            <a:outerShdw dist="53882" dir="2700000" algn="ctr" rotWithShape="0">
              <a:schemeClr val="bg1"/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6600" smtClean="0">
                <a:latin typeface="Century Gothic" pitchFamily="34" charset="0"/>
              </a:rPr>
              <a:t>Первообразная </a:t>
            </a:r>
            <a:br>
              <a:rPr lang="ru-RU" sz="6600" smtClean="0">
                <a:latin typeface="Century Gothic" pitchFamily="34" charset="0"/>
              </a:rPr>
            </a:br>
            <a:r>
              <a:rPr lang="ru-RU" sz="6600" smtClean="0">
                <a:latin typeface="Century Gothic" pitchFamily="34" charset="0"/>
              </a:rPr>
              <a:t>Интеграл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52400"/>
            <a:ext cx="9144000" cy="4572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endParaRPr lang="ru-RU" sz="2000" b="1" i="1" smtClean="0">
              <a:solidFill>
                <a:schemeClr val="tx2"/>
              </a:solidFill>
              <a:latin typeface="Century Gothic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219200" y="5815013"/>
            <a:ext cx="70977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ru-RU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Заголовок 1"/>
          <p:cNvSpPr>
            <a:spLocks noGrp="1"/>
          </p:cNvSpPr>
          <p:nvPr>
            <p:ph type="title"/>
          </p:nvPr>
        </p:nvSpPr>
        <p:spPr>
          <a:xfrm>
            <a:off x="341313" y="368300"/>
            <a:ext cx="7543800" cy="1295400"/>
          </a:xfrm>
        </p:spPr>
        <p:txBody>
          <a:bodyPr/>
          <a:lstStyle/>
          <a:p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smtClean="0">
                <a:latin typeface="Times New Roman" pitchFamily="18" charset="0"/>
                <a:cs typeface="Times New Roman" pitchFamily="18" charset="0"/>
              </a:rPr>
              <a:t>Изобразить криволинейную трапецию,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smtClean="0">
                <a:latin typeface="Times New Roman" pitchFamily="18" charset="0"/>
                <a:cs typeface="Times New Roman" pitchFamily="18" charset="0"/>
              </a:rPr>
              <a:t>ограниченную графиком функции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 = (x-</a:t>
            </a:r>
            <a:r>
              <a:rPr lang="en-US" sz="32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i="1" baseline="300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i="1" baseline="30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smtClean="0">
                <a:latin typeface="Times New Roman" pitchFamily="18" charset="0"/>
                <a:cs typeface="Times New Roman" pitchFamily="18" charset="0"/>
              </a:rPr>
              <a:t>осью </a:t>
            </a:r>
            <a:r>
              <a:rPr lang="en-US" sz="28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Ox</a:t>
            </a:r>
            <a:r>
              <a:rPr lang="en-US" sz="2800" b="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smtClean="0">
                <a:latin typeface="Times New Roman" pitchFamily="18" charset="0"/>
                <a:cs typeface="Times New Roman" pitchFamily="18" charset="0"/>
              </a:rPr>
              <a:t>и прямой </a:t>
            </a:r>
            <a:r>
              <a:rPr lang="en-US" sz="3600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n-US" sz="44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mtClean="0"/>
          </a:p>
        </p:txBody>
      </p:sp>
      <p:sp>
        <p:nvSpPr>
          <p:cNvPr id="513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547813" y="4652963"/>
            <a:ext cx="4608512" cy="15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60" descr="Широкий диагональный 2"/>
          <p:cNvSpPr>
            <a:spLocks/>
          </p:cNvSpPr>
          <p:nvPr/>
        </p:nvSpPr>
        <p:spPr bwMode="auto">
          <a:xfrm>
            <a:off x="3206750" y="4500563"/>
            <a:ext cx="1079500" cy="787400"/>
          </a:xfrm>
          <a:custGeom>
            <a:avLst/>
            <a:gdLst>
              <a:gd name="T0" fmla="*/ 120 w 1168"/>
              <a:gd name="T1" fmla="*/ 856 h 859"/>
              <a:gd name="T2" fmla="*/ 435 w 1168"/>
              <a:gd name="T3" fmla="*/ 759 h 859"/>
              <a:gd name="T4" fmla="*/ 756 w 1168"/>
              <a:gd name="T5" fmla="*/ 552 h 859"/>
              <a:gd name="T6" fmla="*/ 1167 w 1168"/>
              <a:gd name="T7" fmla="*/ 0 h 859"/>
              <a:gd name="T8" fmla="*/ 1160 w 1168"/>
              <a:gd name="T9" fmla="*/ 859 h 859"/>
              <a:gd name="T10" fmla="*/ 120 w 1168"/>
              <a:gd name="T11" fmla="*/ 856 h 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68"/>
              <a:gd name="T19" fmla="*/ 0 h 859"/>
              <a:gd name="T20" fmla="*/ 1168 w 1168"/>
              <a:gd name="T21" fmla="*/ 859 h 85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68" h="859">
                <a:moveTo>
                  <a:pt x="120" y="856"/>
                </a:moveTo>
                <a:cubicBezTo>
                  <a:pt x="0" y="833"/>
                  <a:pt x="329" y="810"/>
                  <a:pt x="435" y="759"/>
                </a:cubicBezTo>
                <a:cubicBezTo>
                  <a:pt x="541" y="708"/>
                  <a:pt x="634" y="678"/>
                  <a:pt x="756" y="552"/>
                </a:cubicBezTo>
                <a:cubicBezTo>
                  <a:pt x="878" y="426"/>
                  <a:pt x="1118" y="75"/>
                  <a:pt x="1167" y="0"/>
                </a:cubicBezTo>
                <a:cubicBezTo>
                  <a:pt x="1167" y="52"/>
                  <a:pt x="1168" y="736"/>
                  <a:pt x="1160" y="859"/>
                </a:cubicBezTo>
                <a:cubicBezTo>
                  <a:pt x="1019" y="859"/>
                  <a:pt x="337" y="857"/>
                  <a:pt x="120" y="856"/>
                </a:cubicBezTo>
                <a:close/>
              </a:path>
            </a:pathLst>
          </a:custGeom>
          <a:pattFill prst="wdUpDiag">
            <a:fgClr>
              <a:srgbClr val="66FF33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3000375" y="5357813"/>
          <a:ext cx="298450" cy="417512"/>
        </p:xfrm>
        <a:graphic>
          <a:graphicData uri="http://schemas.openxmlformats.org/presentationml/2006/ole">
            <p:oleObj spid="_x0000_s5122" name="Формула" r:id="rId3" imgW="126720" imgH="177480" progId="Equation.3">
              <p:embed/>
            </p:oleObj>
          </a:graphicData>
        </a:graphic>
      </p:graphicFrame>
      <p:graphicFrame>
        <p:nvGraphicFramePr>
          <p:cNvPr id="5123" name="Object 12"/>
          <p:cNvGraphicFramePr>
            <a:graphicFrameLocks noChangeAspect="1"/>
          </p:cNvGraphicFramePr>
          <p:nvPr/>
        </p:nvGraphicFramePr>
        <p:xfrm>
          <a:off x="7162800" y="5562600"/>
          <a:ext cx="417513" cy="457200"/>
        </p:xfrm>
        <a:graphic>
          <a:graphicData uri="http://schemas.openxmlformats.org/presentationml/2006/ole">
            <p:oleObj spid="_x0000_s5123" name="Формула" r:id="rId4" imgW="126720" imgH="139680" progId="Equation.3">
              <p:embed/>
            </p:oleObj>
          </a:graphicData>
        </a:graphic>
      </p:graphicFrame>
      <p:sp>
        <p:nvSpPr>
          <p:cNvPr id="31" name="Freeform 37"/>
          <p:cNvSpPr>
            <a:spLocks/>
          </p:cNvSpPr>
          <p:nvPr/>
        </p:nvSpPr>
        <p:spPr bwMode="auto">
          <a:xfrm>
            <a:off x="3348038" y="2133600"/>
            <a:ext cx="9525" cy="4119563"/>
          </a:xfrm>
          <a:custGeom>
            <a:avLst/>
            <a:gdLst>
              <a:gd name="T0" fmla="*/ 6 w 6"/>
              <a:gd name="T1" fmla="*/ 2595 h 2595"/>
              <a:gd name="T2" fmla="*/ 0 w 6"/>
              <a:gd name="T3" fmla="*/ 0 h 2595"/>
              <a:gd name="T4" fmla="*/ 0 60000 65536"/>
              <a:gd name="T5" fmla="*/ 0 60000 65536"/>
              <a:gd name="T6" fmla="*/ 0 w 6"/>
              <a:gd name="T7" fmla="*/ 0 h 2595"/>
              <a:gd name="T8" fmla="*/ 6 w 6"/>
              <a:gd name="T9" fmla="*/ 2595 h 259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" h="2595">
                <a:moveTo>
                  <a:pt x="6" y="2595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2" name="Freeform 38"/>
          <p:cNvSpPr>
            <a:spLocks/>
          </p:cNvSpPr>
          <p:nvPr/>
        </p:nvSpPr>
        <p:spPr bwMode="auto">
          <a:xfrm>
            <a:off x="4286250" y="2143125"/>
            <a:ext cx="4763" cy="4119563"/>
          </a:xfrm>
          <a:custGeom>
            <a:avLst/>
            <a:gdLst>
              <a:gd name="T0" fmla="*/ 3 w 3"/>
              <a:gd name="T1" fmla="*/ 0 h 2595"/>
              <a:gd name="T2" fmla="*/ 0 w 3"/>
              <a:gd name="T3" fmla="*/ 2595 h 2595"/>
              <a:gd name="T4" fmla="*/ 0 60000 65536"/>
              <a:gd name="T5" fmla="*/ 0 60000 65536"/>
              <a:gd name="T6" fmla="*/ 0 w 3"/>
              <a:gd name="T7" fmla="*/ 0 h 2595"/>
              <a:gd name="T8" fmla="*/ 3 w 3"/>
              <a:gd name="T9" fmla="*/ 2595 h 259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2595">
                <a:moveTo>
                  <a:pt x="3" y="0"/>
                </a:moveTo>
                <a:lnTo>
                  <a:pt x="0" y="2595"/>
                </a:lnTo>
              </a:path>
            </a:pathLst>
          </a:custGeom>
          <a:noFill/>
          <a:ln w="57150" cmpd="sng">
            <a:solidFill>
              <a:srgbClr val="FF0000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124" name="Object 13"/>
          <p:cNvGraphicFramePr>
            <a:graphicFrameLocks noChangeAspect="1"/>
          </p:cNvGraphicFramePr>
          <p:nvPr/>
        </p:nvGraphicFramePr>
        <p:xfrm>
          <a:off x="1857375" y="1857375"/>
          <a:ext cx="450850" cy="533400"/>
        </p:xfrm>
        <a:graphic>
          <a:graphicData uri="http://schemas.openxmlformats.org/presentationml/2006/ole">
            <p:oleObj spid="_x0000_s5124" name="Формула" r:id="rId5" imgW="139680" imgH="164880" progId="Equation.3">
              <p:embed/>
            </p:oleObj>
          </a:graphicData>
        </a:graphic>
      </p:graphicFrame>
      <p:graphicFrame>
        <p:nvGraphicFramePr>
          <p:cNvPr id="5125" name="Object 14"/>
          <p:cNvGraphicFramePr>
            <a:graphicFrameLocks noChangeAspect="1"/>
          </p:cNvGraphicFramePr>
          <p:nvPr/>
        </p:nvGraphicFramePr>
        <p:xfrm>
          <a:off x="4857750" y="1500188"/>
          <a:ext cx="2020888" cy="712787"/>
        </p:xfrm>
        <a:graphic>
          <a:graphicData uri="http://schemas.openxmlformats.org/presentationml/2006/ole">
            <p:oleObj spid="_x0000_s5125" name="Формула" r:id="rId6" imgW="685800" imgH="241200" progId="Equation.3">
              <p:embed/>
            </p:oleObj>
          </a:graphicData>
        </a:graphic>
      </p:graphicFrame>
      <p:sp>
        <p:nvSpPr>
          <p:cNvPr id="35" name="Text Box 56"/>
          <p:cNvSpPr txBox="1">
            <a:spLocks noChangeArrowheads="1"/>
          </p:cNvSpPr>
          <p:nvPr/>
        </p:nvSpPr>
        <p:spPr bwMode="auto">
          <a:xfrm rot="-5400000">
            <a:off x="4147344" y="4425157"/>
            <a:ext cx="1000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latin typeface="Times New Roman" pitchFamily="18" charset="0"/>
              </a:rPr>
              <a:t>x </a:t>
            </a:r>
            <a:r>
              <a:rPr lang="en-US" sz="3200">
                <a:latin typeface="Times New Roman" pitchFamily="18" charset="0"/>
              </a:rPr>
              <a:t>= 2</a:t>
            </a:r>
            <a:endParaRPr lang="ru-RU" sz="3200">
              <a:latin typeface="Times New Roman" pitchFamily="18" charset="0"/>
            </a:endParaRPr>
          </a:p>
        </p:txBody>
      </p:sp>
      <p:graphicFrame>
        <p:nvGraphicFramePr>
          <p:cNvPr id="36" name="Object 15"/>
          <p:cNvGraphicFramePr>
            <a:graphicFrameLocks noChangeAspect="1"/>
          </p:cNvGraphicFramePr>
          <p:nvPr/>
        </p:nvGraphicFramePr>
        <p:xfrm>
          <a:off x="4286250" y="5286375"/>
          <a:ext cx="327025" cy="422275"/>
        </p:xfrm>
        <a:graphic>
          <a:graphicData uri="http://schemas.openxmlformats.org/presentationml/2006/ole">
            <p:oleObj spid="_x0000_s5126" name="Формула" r:id="rId7" imgW="126720" imgH="164880" progId="Equation.3">
              <p:embed/>
            </p:oleObj>
          </a:graphicData>
        </a:graphic>
      </p:graphicFrame>
      <p:graphicFrame>
        <p:nvGraphicFramePr>
          <p:cNvPr id="37" name="Object 16"/>
          <p:cNvGraphicFramePr>
            <a:graphicFrameLocks noChangeAspect="1"/>
          </p:cNvGraphicFramePr>
          <p:nvPr/>
        </p:nvGraphicFramePr>
        <p:xfrm>
          <a:off x="4071938" y="5286375"/>
          <a:ext cx="228600" cy="422275"/>
        </p:xfrm>
        <a:graphic>
          <a:graphicData uri="http://schemas.openxmlformats.org/presentationml/2006/ole">
            <p:oleObj spid="_x0000_s5127" name="Формула" r:id="rId8" imgW="88560" imgH="164880" progId="Equation.3">
              <p:embed/>
            </p:oleObj>
          </a:graphicData>
        </a:graphic>
      </p:graphicFrame>
      <p:graphicFrame>
        <p:nvGraphicFramePr>
          <p:cNvPr id="38" name="Object 17"/>
          <p:cNvGraphicFramePr>
            <a:graphicFrameLocks noChangeAspect="1"/>
          </p:cNvGraphicFramePr>
          <p:nvPr/>
        </p:nvGraphicFramePr>
        <p:xfrm>
          <a:off x="3357563" y="4357688"/>
          <a:ext cx="228600" cy="422275"/>
        </p:xfrm>
        <a:graphic>
          <a:graphicData uri="http://schemas.openxmlformats.org/presentationml/2006/ole">
            <p:oleObj spid="_x0000_s5128" name="Формула" r:id="rId9" imgW="88560" imgH="164880" progId="Equation.3">
              <p:embed/>
            </p:oleObj>
          </a:graphicData>
        </a:graphic>
      </p:graphicFrame>
      <p:cxnSp>
        <p:nvCxnSpPr>
          <p:cNvPr id="39" name="Прямая соединительная линия 38"/>
          <p:cNvCxnSpPr/>
          <p:nvPr/>
        </p:nvCxnSpPr>
        <p:spPr>
          <a:xfrm rot="10800000">
            <a:off x="3851275" y="4652963"/>
            <a:ext cx="720725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5"/>
          <p:cNvSpPr>
            <a:spLocks/>
          </p:cNvSpPr>
          <p:nvPr/>
        </p:nvSpPr>
        <p:spPr bwMode="auto">
          <a:xfrm>
            <a:off x="1428750" y="1928813"/>
            <a:ext cx="3887788" cy="3336925"/>
          </a:xfrm>
          <a:custGeom>
            <a:avLst/>
            <a:gdLst>
              <a:gd name="T0" fmla="*/ 0 w 3143"/>
              <a:gd name="T1" fmla="*/ 0 h 1952"/>
              <a:gd name="T2" fmla="*/ 524 w 3143"/>
              <a:gd name="T3" fmla="*/ 1105 h 1952"/>
              <a:gd name="T4" fmla="*/ 987 w 3143"/>
              <a:gd name="T5" fmla="*/ 1729 h 1952"/>
              <a:gd name="T6" fmla="*/ 1574 w 3143"/>
              <a:gd name="T7" fmla="*/ 1945 h 1952"/>
              <a:gd name="T8" fmla="*/ 2169 w 3143"/>
              <a:gd name="T9" fmla="*/ 1687 h 1952"/>
              <a:gd name="T10" fmla="*/ 2612 w 3143"/>
              <a:gd name="T11" fmla="*/ 1105 h 1952"/>
              <a:gd name="T12" fmla="*/ 3143 w 3143"/>
              <a:gd name="T13" fmla="*/ 7 h 1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43"/>
              <a:gd name="T22" fmla="*/ 0 h 1952"/>
              <a:gd name="T23" fmla="*/ 3143 w 3143"/>
              <a:gd name="T24" fmla="*/ 1952 h 195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43" h="1952">
                <a:moveTo>
                  <a:pt x="0" y="0"/>
                </a:moveTo>
                <a:cubicBezTo>
                  <a:pt x="71" y="205"/>
                  <a:pt x="360" y="817"/>
                  <a:pt x="524" y="1105"/>
                </a:cubicBezTo>
                <a:cubicBezTo>
                  <a:pt x="688" y="1393"/>
                  <a:pt x="812" y="1589"/>
                  <a:pt x="987" y="1729"/>
                </a:cubicBezTo>
                <a:cubicBezTo>
                  <a:pt x="1162" y="1869"/>
                  <a:pt x="1377" y="1952"/>
                  <a:pt x="1574" y="1945"/>
                </a:cubicBezTo>
                <a:cubicBezTo>
                  <a:pt x="1771" y="1938"/>
                  <a:pt x="1996" y="1827"/>
                  <a:pt x="2169" y="1687"/>
                </a:cubicBezTo>
                <a:cubicBezTo>
                  <a:pt x="2342" y="1547"/>
                  <a:pt x="2450" y="1385"/>
                  <a:pt x="2612" y="1105"/>
                </a:cubicBezTo>
                <a:cubicBezTo>
                  <a:pt x="2774" y="825"/>
                  <a:pt x="3033" y="237"/>
                  <a:pt x="3143" y="7"/>
                </a:cubicBezTo>
              </a:path>
            </a:pathLst>
          </a:custGeom>
          <a:noFill/>
          <a:ln w="57150" cap="flat" cmpd="sng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357438" y="4572000"/>
            <a:ext cx="144462" cy="144463"/>
          </a:xfrm>
          <a:prstGeom prst="ellipse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4211638" y="4581525"/>
            <a:ext cx="144462" cy="142875"/>
          </a:xfrm>
          <a:prstGeom prst="ellipse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284538" y="5214938"/>
            <a:ext cx="144462" cy="144462"/>
          </a:xfrm>
          <a:prstGeom prst="ellipse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547813" y="3789363"/>
            <a:ext cx="4608512" cy="15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 flipH="1" flipV="1">
            <a:off x="3163888" y="4194175"/>
            <a:ext cx="41021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1547813" y="2924175"/>
            <a:ext cx="4608512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547813" y="2060575"/>
            <a:ext cx="4608512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Object 18"/>
          <p:cNvGraphicFramePr>
            <a:graphicFrameLocks noChangeAspect="1"/>
          </p:cNvGraphicFramePr>
          <p:nvPr/>
        </p:nvGraphicFramePr>
        <p:xfrm>
          <a:off x="2214563" y="5357813"/>
          <a:ext cx="298450" cy="417512"/>
        </p:xfrm>
        <a:graphic>
          <a:graphicData uri="http://schemas.openxmlformats.org/presentationml/2006/ole">
            <p:oleObj spid="_x0000_s5129" name="Формула" r:id="rId10" imgW="126720" imgH="177480" progId="Equation.3">
              <p:embed/>
            </p:oleObj>
          </a:graphicData>
        </a:graphic>
      </p:graphicFrame>
      <p:graphicFrame>
        <p:nvGraphicFramePr>
          <p:cNvPr id="49" name="Object 19"/>
          <p:cNvGraphicFramePr>
            <a:graphicFrameLocks noChangeAspect="1"/>
          </p:cNvGraphicFramePr>
          <p:nvPr/>
        </p:nvGraphicFramePr>
        <p:xfrm>
          <a:off x="3357563" y="5357813"/>
          <a:ext cx="228600" cy="422275"/>
        </p:xfrm>
        <a:graphic>
          <a:graphicData uri="http://schemas.openxmlformats.org/presentationml/2006/ole">
            <p:oleObj spid="_x0000_s5130" name="Формула" r:id="rId11" imgW="88560" imgH="164880" progId="Equation.3">
              <p:embed/>
            </p:oleObj>
          </a:graphicData>
        </a:graphic>
      </p:graphicFrame>
      <p:graphicFrame>
        <p:nvGraphicFramePr>
          <p:cNvPr id="50" name="Object 20"/>
          <p:cNvGraphicFramePr>
            <a:graphicFrameLocks noChangeAspect="1"/>
          </p:cNvGraphicFramePr>
          <p:nvPr/>
        </p:nvGraphicFramePr>
        <p:xfrm>
          <a:off x="2500313" y="4429125"/>
          <a:ext cx="228600" cy="422275"/>
        </p:xfrm>
        <a:graphic>
          <a:graphicData uri="http://schemas.openxmlformats.org/presentationml/2006/ole">
            <p:oleObj spid="_x0000_s5131" name="Формула" r:id="rId12" imgW="88560" imgH="164880" progId="Equation.3">
              <p:embed/>
            </p:oleObj>
          </a:graphicData>
        </a:graphic>
      </p:graphicFrame>
      <p:sp>
        <p:nvSpPr>
          <p:cNvPr id="5148" name="Freeform 36"/>
          <p:cNvSpPr>
            <a:spLocks/>
          </p:cNvSpPr>
          <p:nvPr/>
        </p:nvSpPr>
        <p:spPr bwMode="auto">
          <a:xfrm>
            <a:off x="857250" y="5286375"/>
            <a:ext cx="6662738" cy="1588"/>
          </a:xfrm>
          <a:custGeom>
            <a:avLst/>
            <a:gdLst>
              <a:gd name="T0" fmla="*/ 0 w 4197"/>
              <a:gd name="T1" fmla="*/ 1 h 1"/>
              <a:gd name="T2" fmla="*/ 4197 w 4197"/>
              <a:gd name="T3" fmla="*/ 0 h 1"/>
              <a:gd name="T4" fmla="*/ 0 60000 65536"/>
              <a:gd name="T5" fmla="*/ 0 60000 65536"/>
              <a:gd name="T6" fmla="*/ 0 w 4197"/>
              <a:gd name="T7" fmla="*/ 0 h 1"/>
              <a:gd name="T8" fmla="*/ 4197 w 4197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197" h="1">
                <a:moveTo>
                  <a:pt x="0" y="1"/>
                </a:moveTo>
                <a:lnTo>
                  <a:pt x="4197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259E-6 L -0.10295 0.004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 animBg="1"/>
      <p:bldP spid="32" grpId="0" animBg="1"/>
      <p:bldP spid="35" grpId="0"/>
      <p:bldP spid="40" grpId="0" animBg="1"/>
      <p:bldP spid="41" grpId="0" animBg="1"/>
      <p:bldP spid="42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92" name="Freeform 16" descr="Широкий диагональный 2"/>
          <p:cNvSpPr>
            <a:spLocks/>
          </p:cNvSpPr>
          <p:nvPr/>
        </p:nvSpPr>
        <p:spPr bwMode="auto">
          <a:xfrm>
            <a:off x="2514600" y="2667000"/>
            <a:ext cx="2743200" cy="2819400"/>
          </a:xfrm>
          <a:custGeom>
            <a:avLst/>
            <a:gdLst>
              <a:gd name="T0" fmla="*/ 0 w 1728"/>
              <a:gd name="T1" fmla="*/ 2147483647 h 1776"/>
              <a:gd name="T2" fmla="*/ 2147483647 w 1728"/>
              <a:gd name="T3" fmla="*/ 2147483647 h 1776"/>
              <a:gd name="T4" fmla="*/ 2147483647 w 1728"/>
              <a:gd name="T5" fmla="*/ 0 h 1776"/>
              <a:gd name="T6" fmla="*/ 2147483647 w 1728"/>
              <a:gd name="T7" fmla="*/ 0 h 1776"/>
              <a:gd name="T8" fmla="*/ 2147483647 w 1728"/>
              <a:gd name="T9" fmla="*/ 0 h 1776"/>
              <a:gd name="T10" fmla="*/ 2147483647 w 1728"/>
              <a:gd name="T11" fmla="*/ 2147483647 h 1776"/>
              <a:gd name="T12" fmla="*/ 2147483647 w 1728"/>
              <a:gd name="T13" fmla="*/ 2147483647 h 1776"/>
              <a:gd name="T14" fmla="*/ 2147483647 w 1728"/>
              <a:gd name="T15" fmla="*/ 2147483647 h 1776"/>
              <a:gd name="T16" fmla="*/ 2147483647 w 1728"/>
              <a:gd name="T17" fmla="*/ 2147483647 h 1776"/>
              <a:gd name="T18" fmla="*/ 2147483647 w 1728"/>
              <a:gd name="T19" fmla="*/ 2147483647 h 1776"/>
              <a:gd name="T20" fmla="*/ 2147483647 w 1728"/>
              <a:gd name="T21" fmla="*/ 2147483647 h 1776"/>
              <a:gd name="T22" fmla="*/ 0 w 1728"/>
              <a:gd name="T23" fmla="*/ 2147483647 h 1776"/>
              <a:gd name="T24" fmla="*/ 0 w 1728"/>
              <a:gd name="T25" fmla="*/ 2147483647 h 177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28"/>
              <a:gd name="T40" fmla="*/ 0 h 1776"/>
              <a:gd name="T41" fmla="*/ 1728 w 1728"/>
              <a:gd name="T42" fmla="*/ 1776 h 177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28" h="1776">
                <a:moveTo>
                  <a:pt x="0" y="144"/>
                </a:moveTo>
                <a:lnTo>
                  <a:pt x="192" y="48"/>
                </a:lnTo>
                <a:lnTo>
                  <a:pt x="384" y="0"/>
                </a:lnTo>
                <a:lnTo>
                  <a:pt x="528" y="0"/>
                </a:lnTo>
                <a:lnTo>
                  <a:pt x="720" y="0"/>
                </a:lnTo>
                <a:lnTo>
                  <a:pt x="960" y="96"/>
                </a:lnTo>
                <a:lnTo>
                  <a:pt x="1200" y="192"/>
                </a:lnTo>
                <a:lnTo>
                  <a:pt x="1392" y="240"/>
                </a:lnTo>
                <a:lnTo>
                  <a:pt x="1584" y="288"/>
                </a:lnTo>
                <a:lnTo>
                  <a:pt x="1728" y="288"/>
                </a:lnTo>
                <a:lnTo>
                  <a:pt x="1728" y="1776"/>
                </a:lnTo>
                <a:lnTo>
                  <a:pt x="0" y="1776"/>
                </a:lnTo>
                <a:lnTo>
                  <a:pt x="0" y="144"/>
                </a:lnTo>
                <a:close/>
              </a:path>
            </a:pathLst>
          </a:custGeom>
          <a:pattFill prst="wdUpDiag">
            <a:fgClr>
              <a:srgbClr val="05D170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04A85A"/>
                </a:solidFill>
                <a:latin typeface="Century Gothic" pitchFamily="34" charset="0"/>
              </a:rPr>
              <a:t>Площадь криволинейной трапеции</a:t>
            </a:r>
          </a:p>
        </p:txBody>
      </p:sp>
      <p:sp>
        <p:nvSpPr>
          <p:cNvPr id="6149" name="Line 4"/>
          <p:cNvSpPr>
            <a:spLocks noChangeShapeType="1"/>
          </p:cNvSpPr>
          <p:nvPr/>
        </p:nvSpPr>
        <p:spPr bwMode="auto">
          <a:xfrm>
            <a:off x="304800" y="5486400"/>
            <a:ext cx="845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6150" name="Line 5"/>
          <p:cNvSpPr>
            <a:spLocks noChangeShapeType="1"/>
          </p:cNvSpPr>
          <p:nvPr/>
        </p:nvSpPr>
        <p:spPr bwMode="auto">
          <a:xfrm rot="-5400000">
            <a:off x="-1638300" y="3924300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50183" name="Freeform 7"/>
          <p:cNvSpPr>
            <a:spLocks/>
          </p:cNvSpPr>
          <p:nvPr/>
        </p:nvSpPr>
        <p:spPr bwMode="auto">
          <a:xfrm>
            <a:off x="609600" y="1600200"/>
            <a:ext cx="6781800" cy="2514600"/>
          </a:xfrm>
          <a:custGeom>
            <a:avLst/>
            <a:gdLst>
              <a:gd name="T0" fmla="*/ 0 w 4272"/>
              <a:gd name="T1" fmla="*/ 2147483647 h 1584"/>
              <a:gd name="T2" fmla="*/ 2147483647 w 4272"/>
              <a:gd name="T3" fmla="*/ 2147483647 h 1584"/>
              <a:gd name="T4" fmla="*/ 2147483647 w 4272"/>
              <a:gd name="T5" fmla="*/ 2147483647 h 1584"/>
              <a:gd name="T6" fmla="*/ 2147483647 w 4272"/>
              <a:gd name="T7" fmla="*/ 0 h 1584"/>
              <a:gd name="T8" fmla="*/ 0 60000 65536"/>
              <a:gd name="T9" fmla="*/ 0 60000 65536"/>
              <a:gd name="T10" fmla="*/ 0 60000 65536"/>
              <a:gd name="T11" fmla="*/ 0 60000 65536"/>
              <a:gd name="T12" fmla="*/ 0 w 4272"/>
              <a:gd name="T13" fmla="*/ 0 h 1584"/>
              <a:gd name="T14" fmla="*/ 4272 w 4272"/>
              <a:gd name="T15" fmla="*/ 1584 h 15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72" h="1584">
                <a:moveTo>
                  <a:pt x="0" y="1584"/>
                </a:moveTo>
                <a:cubicBezTo>
                  <a:pt x="540" y="1180"/>
                  <a:pt x="1080" y="776"/>
                  <a:pt x="1584" y="672"/>
                </a:cubicBezTo>
                <a:cubicBezTo>
                  <a:pt x="2088" y="568"/>
                  <a:pt x="2576" y="1072"/>
                  <a:pt x="3024" y="960"/>
                </a:cubicBezTo>
                <a:cubicBezTo>
                  <a:pt x="3472" y="848"/>
                  <a:pt x="3872" y="424"/>
                  <a:pt x="4272" y="0"/>
                </a:cubicBezTo>
              </a:path>
            </a:pathLst>
          </a:custGeom>
          <a:noFill/>
          <a:ln w="57150">
            <a:solidFill>
              <a:srgbClr val="04A85A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2514600" y="2057400"/>
            <a:ext cx="0" cy="4648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5257800" y="2047875"/>
            <a:ext cx="0" cy="46577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2438400" y="54102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i="1">
                <a:solidFill>
                  <a:schemeClr val="tx2"/>
                </a:solidFill>
              </a:rPr>
              <a:t> </a:t>
            </a:r>
            <a:r>
              <a:rPr lang="en-US" sz="3200" i="1">
                <a:solidFill>
                  <a:schemeClr val="tx2"/>
                </a:solidFill>
              </a:rPr>
              <a:t>a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4876800" y="5410200"/>
            <a:ext cx="452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b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8458200" y="5386388"/>
            <a:ext cx="4111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x</a:t>
            </a:r>
            <a:endParaRPr lang="ru-RU" sz="3200" i="1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85800" y="1119188"/>
            <a:ext cx="420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y</a:t>
            </a:r>
            <a:endParaRPr lang="ru-RU" sz="3200" i="1"/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 rot="627714">
            <a:off x="3028950" y="2133600"/>
            <a:ext cx="1543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>
                <a:solidFill>
                  <a:srgbClr val="04A85A"/>
                </a:solidFill>
              </a:rPr>
              <a:t>y = f(x)</a:t>
            </a:r>
            <a:endParaRPr lang="ru-RU" sz="3200" i="1">
              <a:solidFill>
                <a:srgbClr val="04A85A"/>
              </a:solidFill>
            </a:endParaRPr>
          </a:p>
        </p:txBody>
      </p:sp>
      <p:sp>
        <p:nvSpPr>
          <p:cNvPr id="6159" name="Text Box 17"/>
          <p:cNvSpPr txBox="1">
            <a:spLocks noChangeArrowheads="1"/>
          </p:cNvSpPr>
          <p:nvPr/>
        </p:nvSpPr>
        <p:spPr bwMode="auto">
          <a:xfrm>
            <a:off x="762000" y="54102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0</a:t>
            </a:r>
            <a:endParaRPr lang="ru-RU" sz="3200" i="1"/>
          </a:p>
        </p:txBody>
      </p:sp>
      <p:graphicFrame>
        <p:nvGraphicFramePr>
          <p:cNvPr id="50198" name="Object 22"/>
          <p:cNvGraphicFramePr>
            <a:graphicFrameLocks noChangeAspect="1"/>
          </p:cNvGraphicFramePr>
          <p:nvPr>
            <p:ph idx="1"/>
          </p:nvPr>
        </p:nvGraphicFramePr>
        <p:xfrm>
          <a:off x="5943600" y="3487738"/>
          <a:ext cx="2894013" cy="1592262"/>
        </p:xfrm>
        <a:graphic>
          <a:graphicData uri="http://schemas.openxmlformats.org/presentationml/2006/ole">
            <p:oleObj spid="_x0000_s6146" name="Формула" r:id="rId3" imgW="1270000" imgH="698500" progId="Equation.3">
              <p:embed/>
            </p:oleObj>
          </a:graphicData>
        </a:graphic>
      </p:graphicFrame>
      <p:sp>
        <p:nvSpPr>
          <p:cNvPr id="50199" name="Text Box 23"/>
          <p:cNvSpPr txBox="1">
            <a:spLocks noChangeArrowheads="1"/>
          </p:cNvSpPr>
          <p:nvPr/>
        </p:nvSpPr>
        <p:spPr bwMode="auto">
          <a:xfrm>
            <a:off x="2057400" y="4953000"/>
            <a:ext cx="484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A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0200" name="Text Box 24"/>
          <p:cNvSpPr txBox="1">
            <a:spLocks noChangeArrowheads="1"/>
          </p:cNvSpPr>
          <p:nvPr/>
        </p:nvSpPr>
        <p:spPr bwMode="auto">
          <a:xfrm>
            <a:off x="5257800" y="4953000"/>
            <a:ext cx="420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B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0201" name="Text Box 25"/>
          <p:cNvSpPr txBox="1">
            <a:spLocks noChangeArrowheads="1"/>
          </p:cNvSpPr>
          <p:nvPr/>
        </p:nvSpPr>
        <p:spPr bwMode="auto">
          <a:xfrm>
            <a:off x="5257800" y="3048000"/>
            <a:ext cx="501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C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0202" name="Text Box 26"/>
          <p:cNvSpPr txBox="1">
            <a:spLocks noChangeArrowheads="1"/>
          </p:cNvSpPr>
          <p:nvPr/>
        </p:nvSpPr>
        <p:spPr bwMode="auto">
          <a:xfrm>
            <a:off x="2057400" y="2438400"/>
            <a:ext cx="468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D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0203" name="Text Box 27"/>
          <p:cNvSpPr txBox="1">
            <a:spLocks noChangeArrowheads="1"/>
          </p:cNvSpPr>
          <p:nvPr/>
        </p:nvSpPr>
        <p:spPr bwMode="auto">
          <a:xfrm rot="-5400000">
            <a:off x="1830387" y="5942013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/>
              <a:t>x = a</a:t>
            </a:r>
            <a:endParaRPr lang="ru-RU" sz="2400" i="1"/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 rot="-5400000">
            <a:off x="4954587" y="5942013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/>
              <a:t>x = b</a:t>
            </a:r>
            <a:endParaRPr lang="ru-RU" sz="2400" i="1"/>
          </a:p>
        </p:txBody>
      </p:sp>
      <p:sp>
        <p:nvSpPr>
          <p:cNvPr id="50205" name="Text Box 29"/>
          <p:cNvSpPr txBox="1">
            <a:spLocks noChangeArrowheads="1"/>
          </p:cNvSpPr>
          <p:nvPr/>
        </p:nvSpPr>
        <p:spPr bwMode="auto">
          <a:xfrm>
            <a:off x="6553200" y="5486400"/>
            <a:ext cx="885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/>
              <a:t>y = 0</a:t>
            </a:r>
            <a:endParaRPr lang="ru-RU" sz="24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0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0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5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2" grpId="0" animBg="1"/>
      <p:bldP spid="50183" grpId="0" animBg="1"/>
      <p:bldP spid="50184" grpId="0" animBg="1"/>
      <p:bldP spid="50185" grpId="0" animBg="1"/>
      <p:bldP spid="50186" grpId="0"/>
      <p:bldP spid="50187" grpId="0"/>
      <p:bldP spid="50190" grpId="0"/>
      <p:bldP spid="50199" grpId="0"/>
      <p:bldP spid="50200" grpId="0"/>
      <p:bldP spid="50201" grpId="0"/>
      <p:bldP spid="50202" grpId="0"/>
      <p:bldP spid="50203" grpId="0"/>
      <p:bldP spid="50204" grpId="0"/>
      <p:bldP spid="5020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reeform 2" descr="Широкий диагональный 2"/>
          <p:cNvSpPr>
            <a:spLocks/>
          </p:cNvSpPr>
          <p:nvPr/>
        </p:nvSpPr>
        <p:spPr bwMode="auto">
          <a:xfrm flipV="1">
            <a:off x="2514600" y="2438400"/>
            <a:ext cx="2743200" cy="2819400"/>
          </a:xfrm>
          <a:custGeom>
            <a:avLst/>
            <a:gdLst>
              <a:gd name="T0" fmla="*/ 0 w 1728"/>
              <a:gd name="T1" fmla="*/ 2147483647 h 1776"/>
              <a:gd name="T2" fmla="*/ 2147483647 w 1728"/>
              <a:gd name="T3" fmla="*/ 2147483647 h 1776"/>
              <a:gd name="T4" fmla="*/ 2147483647 w 1728"/>
              <a:gd name="T5" fmla="*/ 0 h 1776"/>
              <a:gd name="T6" fmla="*/ 2147483647 w 1728"/>
              <a:gd name="T7" fmla="*/ 0 h 1776"/>
              <a:gd name="T8" fmla="*/ 2147483647 w 1728"/>
              <a:gd name="T9" fmla="*/ 0 h 1776"/>
              <a:gd name="T10" fmla="*/ 2147483647 w 1728"/>
              <a:gd name="T11" fmla="*/ 2147483647 h 1776"/>
              <a:gd name="T12" fmla="*/ 2147483647 w 1728"/>
              <a:gd name="T13" fmla="*/ 2147483647 h 1776"/>
              <a:gd name="T14" fmla="*/ 2147483647 w 1728"/>
              <a:gd name="T15" fmla="*/ 2147483647 h 1776"/>
              <a:gd name="T16" fmla="*/ 2147483647 w 1728"/>
              <a:gd name="T17" fmla="*/ 2147483647 h 1776"/>
              <a:gd name="T18" fmla="*/ 2147483647 w 1728"/>
              <a:gd name="T19" fmla="*/ 2147483647 h 1776"/>
              <a:gd name="T20" fmla="*/ 2147483647 w 1728"/>
              <a:gd name="T21" fmla="*/ 2147483647 h 1776"/>
              <a:gd name="T22" fmla="*/ 0 w 1728"/>
              <a:gd name="T23" fmla="*/ 2147483647 h 1776"/>
              <a:gd name="T24" fmla="*/ 0 w 1728"/>
              <a:gd name="T25" fmla="*/ 2147483647 h 177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28"/>
              <a:gd name="T40" fmla="*/ 0 h 1776"/>
              <a:gd name="T41" fmla="*/ 1728 w 1728"/>
              <a:gd name="T42" fmla="*/ 1776 h 177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28" h="1776">
                <a:moveTo>
                  <a:pt x="0" y="144"/>
                </a:moveTo>
                <a:lnTo>
                  <a:pt x="192" y="48"/>
                </a:lnTo>
                <a:lnTo>
                  <a:pt x="384" y="0"/>
                </a:lnTo>
                <a:lnTo>
                  <a:pt x="528" y="0"/>
                </a:lnTo>
                <a:lnTo>
                  <a:pt x="720" y="0"/>
                </a:lnTo>
                <a:lnTo>
                  <a:pt x="960" y="96"/>
                </a:lnTo>
                <a:lnTo>
                  <a:pt x="1200" y="192"/>
                </a:lnTo>
                <a:lnTo>
                  <a:pt x="1392" y="240"/>
                </a:lnTo>
                <a:lnTo>
                  <a:pt x="1584" y="288"/>
                </a:lnTo>
                <a:lnTo>
                  <a:pt x="1728" y="288"/>
                </a:lnTo>
                <a:lnTo>
                  <a:pt x="1728" y="1776"/>
                </a:lnTo>
                <a:lnTo>
                  <a:pt x="0" y="1776"/>
                </a:lnTo>
                <a:lnTo>
                  <a:pt x="0" y="144"/>
                </a:lnTo>
                <a:close/>
              </a:path>
            </a:pathLst>
          </a:custGeom>
          <a:pattFill prst="wdUpDiag">
            <a:fgClr>
              <a:srgbClr val="05D170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04A85A"/>
                </a:solidFill>
                <a:latin typeface="Century Gothic" pitchFamily="34" charset="0"/>
              </a:rPr>
              <a:t>Площадь криволинейной трапеции</a:t>
            </a:r>
            <a:r>
              <a:rPr lang="en-US" sz="4000" smtClean="0">
                <a:solidFill>
                  <a:srgbClr val="04A85A"/>
                </a:solidFill>
                <a:latin typeface="Century Gothic" pitchFamily="34" charset="0"/>
              </a:rPr>
              <a:t> (1)</a:t>
            </a:r>
            <a:endParaRPr lang="ru-RU" sz="4000" smtClean="0">
              <a:solidFill>
                <a:srgbClr val="04A85A"/>
              </a:solidFill>
              <a:latin typeface="Century Gothic" pitchFamily="34" charset="0"/>
            </a:endParaRPr>
          </a:p>
        </p:txBody>
      </p:sp>
      <p:sp>
        <p:nvSpPr>
          <p:cNvPr id="7174" name="Line 4"/>
          <p:cNvSpPr>
            <a:spLocks noChangeShapeType="1"/>
          </p:cNvSpPr>
          <p:nvPr/>
        </p:nvSpPr>
        <p:spPr bwMode="auto">
          <a:xfrm>
            <a:off x="152400" y="2438400"/>
            <a:ext cx="845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7175" name="Line 5"/>
          <p:cNvSpPr>
            <a:spLocks noChangeShapeType="1"/>
          </p:cNvSpPr>
          <p:nvPr/>
        </p:nvSpPr>
        <p:spPr bwMode="auto">
          <a:xfrm rot="-5400000">
            <a:off x="-1638300" y="3848100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57350" name="Freeform 6"/>
          <p:cNvSpPr>
            <a:spLocks/>
          </p:cNvSpPr>
          <p:nvPr/>
        </p:nvSpPr>
        <p:spPr bwMode="auto">
          <a:xfrm flipV="1">
            <a:off x="609600" y="3810000"/>
            <a:ext cx="6781800" cy="2514600"/>
          </a:xfrm>
          <a:custGeom>
            <a:avLst/>
            <a:gdLst>
              <a:gd name="T0" fmla="*/ 0 w 4272"/>
              <a:gd name="T1" fmla="*/ 2147483647 h 1584"/>
              <a:gd name="T2" fmla="*/ 2147483647 w 4272"/>
              <a:gd name="T3" fmla="*/ 2147483647 h 1584"/>
              <a:gd name="T4" fmla="*/ 2147483647 w 4272"/>
              <a:gd name="T5" fmla="*/ 2147483647 h 1584"/>
              <a:gd name="T6" fmla="*/ 2147483647 w 4272"/>
              <a:gd name="T7" fmla="*/ 0 h 1584"/>
              <a:gd name="T8" fmla="*/ 0 60000 65536"/>
              <a:gd name="T9" fmla="*/ 0 60000 65536"/>
              <a:gd name="T10" fmla="*/ 0 60000 65536"/>
              <a:gd name="T11" fmla="*/ 0 60000 65536"/>
              <a:gd name="T12" fmla="*/ 0 w 4272"/>
              <a:gd name="T13" fmla="*/ 0 h 1584"/>
              <a:gd name="T14" fmla="*/ 4272 w 4272"/>
              <a:gd name="T15" fmla="*/ 1584 h 15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72" h="1584">
                <a:moveTo>
                  <a:pt x="0" y="1584"/>
                </a:moveTo>
                <a:cubicBezTo>
                  <a:pt x="540" y="1180"/>
                  <a:pt x="1080" y="776"/>
                  <a:pt x="1584" y="672"/>
                </a:cubicBezTo>
                <a:cubicBezTo>
                  <a:pt x="2088" y="568"/>
                  <a:pt x="2576" y="1072"/>
                  <a:pt x="3024" y="960"/>
                </a:cubicBezTo>
                <a:cubicBezTo>
                  <a:pt x="3472" y="848"/>
                  <a:pt x="3872" y="424"/>
                  <a:pt x="4272" y="0"/>
                </a:cubicBezTo>
              </a:path>
            </a:pathLst>
          </a:custGeom>
          <a:noFill/>
          <a:ln w="57150">
            <a:solidFill>
              <a:srgbClr val="04A85A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2514600" y="1752600"/>
            <a:ext cx="0" cy="4648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5257800" y="1752600"/>
            <a:ext cx="0" cy="46577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2057400" y="23622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i="1">
                <a:solidFill>
                  <a:schemeClr val="tx2"/>
                </a:solidFill>
              </a:rPr>
              <a:t> </a:t>
            </a:r>
            <a:r>
              <a:rPr lang="en-US" sz="3200" i="1">
                <a:solidFill>
                  <a:schemeClr val="tx2"/>
                </a:solidFill>
              </a:rPr>
              <a:t>a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5257800" y="2362200"/>
            <a:ext cx="452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b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7181" name="Text Box 11"/>
          <p:cNvSpPr txBox="1">
            <a:spLocks noChangeArrowheads="1"/>
          </p:cNvSpPr>
          <p:nvPr/>
        </p:nvSpPr>
        <p:spPr bwMode="auto">
          <a:xfrm>
            <a:off x="8305800" y="23622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x</a:t>
            </a:r>
            <a:endParaRPr lang="ru-RU" sz="3200" i="1"/>
          </a:p>
        </p:txBody>
      </p:sp>
      <p:sp>
        <p:nvSpPr>
          <p:cNvPr id="7182" name="Text Box 12"/>
          <p:cNvSpPr txBox="1">
            <a:spLocks noChangeArrowheads="1"/>
          </p:cNvSpPr>
          <p:nvPr/>
        </p:nvSpPr>
        <p:spPr bwMode="auto">
          <a:xfrm>
            <a:off x="701675" y="954088"/>
            <a:ext cx="420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y</a:t>
            </a:r>
            <a:endParaRPr lang="ru-RU" sz="3200" i="1"/>
          </a:p>
        </p:txBody>
      </p:sp>
      <p:sp>
        <p:nvSpPr>
          <p:cNvPr id="57357" name="Text Box 13"/>
          <p:cNvSpPr txBox="1">
            <a:spLocks noChangeArrowheads="1"/>
          </p:cNvSpPr>
          <p:nvPr/>
        </p:nvSpPr>
        <p:spPr bwMode="auto">
          <a:xfrm rot="-638577">
            <a:off x="3200400" y="5105400"/>
            <a:ext cx="1543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>
                <a:solidFill>
                  <a:srgbClr val="04A85A"/>
                </a:solidFill>
              </a:rPr>
              <a:t>y = f(x)</a:t>
            </a:r>
            <a:endParaRPr lang="ru-RU" sz="3200" i="1">
              <a:solidFill>
                <a:srgbClr val="04A85A"/>
              </a:solidFill>
            </a:endParaRPr>
          </a:p>
        </p:txBody>
      </p:sp>
      <p:sp>
        <p:nvSpPr>
          <p:cNvPr id="7184" name="Text Box 14"/>
          <p:cNvSpPr txBox="1">
            <a:spLocks noChangeArrowheads="1"/>
          </p:cNvSpPr>
          <p:nvPr/>
        </p:nvSpPr>
        <p:spPr bwMode="auto">
          <a:xfrm>
            <a:off x="746125" y="239395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0</a:t>
            </a:r>
            <a:endParaRPr lang="ru-RU" sz="3200" i="1"/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2057400" y="1828800"/>
            <a:ext cx="484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A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7361" name="Text Box 17"/>
          <p:cNvSpPr txBox="1">
            <a:spLocks noChangeArrowheads="1"/>
          </p:cNvSpPr>
          <p:nvPr/>
        </p:nvSpPr>
        <p:spPr bwMode="auto">
          <a:xfrm>
            <a:off x="5257800" y="1828800"/>
            <a:ext cx="420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B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7362" name="Text Box 18"/>
          <p:cNvSpPr txBox="1">
            <a:spLocks noChangeArrowheads="1"/>
          </p:cNvSpPr>
          <p:nvPr/>
        </p:nvSpPr>
        <p:spPr bwMode="auto">
          <a:xfrm>
            <a:off x="5257800" y="4800600"/>
            <a:ext cx="501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C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7363" name="Text Box 19"/>
          <p:cNvSpPr txBox="1">
            <a:spLocks noChangeArrowheads="1"/>
          </p:cNvSpPr>
          <p:nvPr/>
        </p:nvSpPr>
        <p:spPr bwMode="auto">
          <a:xfrm>
            <a:off x="2057400" y="4953000"/>
            <a:ext cx="468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D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7364" name="Text Box 20"/>
          <p:cNvSpPr txBox="1">
            <a:spLocks noChangeArrowheads="1"/>
          </p:cNvSpPr>
          <p:nvPr/>
        </p:nvSpPr>
        <p:spPr bwMode="auto">
          <a:xfrm rot="-5400000">
            <a:off x="1830387" y="5865813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chemeClr val="tx2"/>
                </a:solidFill>
              </a:rPr>
              <a:t>x = a</a:t>
            </a:r>
            <a:endParaRPr lang="ru-RU" sz="2400" i="1">
              <a:solidFill>
                <a:schemeClr val="tx2"/>
              </a:solidFill>
            </a:endParaRPr>
          </a:p>
        </p:txBody>
      </p:sp>
      <p:sp>
        <p:nvSpPr>
          <p:cNvPr id="57365" name="Text Box 21"/>
          <p:cNvSpPr txBox="1">
            <a:spLocks noChangeArrowheads="1"/>
          </p:cNvSpPr>
          <p:nvPr/>
        </p:nvSpPr>
        <p:spPr bwMode="auto">
          <a:xfrm rot="-5400000">
            <a:off x="4954587" y="5789613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chemeClr val="tx2"/>
                </a:solidFill>
              </a:rPr>
              <a:t>x = b</a:t>
            </a:r>
            <a:endParaRPr lang="ru-RU" sz="2400" i="1">
              <a:solidFill>
                <a:schemeClr val="tx2"/>
              </a:solidFill>
            </a:endParaRPr>
          </a:p>
        </p:txBody>
      </p:sp>
      <p:sp>
        <p:nvSpPr>
          <p:cNvPr id="57366" name="Text Box 22"/>
          <p:cNvSpPr txBox="1">
            <a:spLocks noChangeArrowheads="1"/>
          </p:cNvSpPr>
          <p:nvPr/>
        </p:nvSpPr>
        <p:spPr bwMode="auto">
          <a:xfrm>
            <a:off x="6477000" y="1981200"/>
            <a:ext cx="885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/>
              <a:t>y = 0</a:t>
            </a:r>
            <a:endParaRPr lang="ru-RU" sz="2400" i="1"/>
          </a:p>
        </p:txBody>
      </p:sp>
      <p:graphicFrame>
        <p:nvGraphicFramePr>
          <p:cNvPr id="57367" name="Object 23"/>
          <p:cNvGraphicFramePr>
            <a:graphicFrameLocks noChangeAspect="1"/>
          </p:cNvGraphicFramePr>
          <p:nvPr>
            <p:ph sz="half" idx="2"/>
          </p:nvPr>
        </p:nvGraphicFramePr>
        <p:xfrm>
          <a:off x="5486400" y="3124200"/>
          <a:ext cx="3505200" cy="1201738"/>
        </p:xfrm>
        <a:graphic>
          <a:graphicData uri="http://schemas.openxmlformats.org/presentationml/2006/ole">
            <p:oleObj spid="_x0000_s7170" name="Формула" r:id="rId3" imgW="1371600" imgH="469900" progId="Equation.3">
              <p:embed/>
            </p:oleObj>
          </a:graphicData>
        </a:graphic>
      </p:graphicFrame>
      <p:graphicFrame>
        <p:nvGraphicFramePr>
          <p:cNvPr id="57359" name="Object 15"/>
          <p:cNvGraphicFramePr>
            <a:graphicFrameLocks noChangeAspect="1"/>
          </p:cNvGraphicFramePr>
          <p:nvPr>
            <p:ph sz="half" idx="1"/>
          </p:nvPr>
        </p:nvGraphicFramePr>
        <p:xfrm>
          <a:off x="6172200" y="4648200"/>
          <a:ext cx="2819400" cy="601663"/>
        </p:xfrm>
        <a:graphic>
          <a:graphicData uri="http://schemas.openxmlformats.org/presentationml/2006/ole">
            <p:oleObj spid="_x0000_s7171" name="Формула" r:id="rId4" imgW="952087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7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57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57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  <p:bldP spid="57350" grpId="0" animBg="1"/>
      <p:bldP spid="57351" grpId="0" animBg="1"/>
      <p:bldP spid="57352" grpId="0" animBg="1"/>
      <p:bldP spid="57353" grpId="0"/>
      <p:bldP spid="57354" grpId="0"/>
      <p:bldP spid="57357" grpId="0"/>
      <p:bldP spid="57360" grpId="0"/>
      <p:bldP spid="57361" grpId="0"/>
      <p:bldP spid="57362" grpId="0"/>
      <p:bldP spid="57363" grpId="0"/>
      <p:bldP spid="57364" grpId="0"/>
      <p:bldP spid="57365" grpId="0"/>
      <p:bldP spid="573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42" name="Freeform 18" descr="Почтовая бумага"/>
          <p:cNvSpPr>
            <a:spLocks/>
          </p:cNvSpPr>
          <p:nvPr/>
        </p:nvSpPr>
        <p:spPr bwMode="auto">
          <a:xfrm>
            <a:off x="1981200" y="2286000"/>
            <a:ext cx="2743200" cy="2819400"/>
          </a:xfrm>
          <a:custGeom>
            <a:avLst/>
            <a:gdLst>
              <a:gd name="T0" fmla="*/ 0 w 1728"/>
              <a:gd name="T1" fmla="*/ 2147483647 h 1776"/>
              <a:gd name="T2" fmla="*/ 2147483647 w 1728"/>
              <a:gd name="T3" fmla="*/ 2147483647 h 1776"/>
              <a:gd name="T4" fmla="*/ 2147483647 w 1728"/>
              <a:gd name="T5" fmla="*/ 0 h 1776"/>
              <a:gd name="T6" fmla="*/ 2147483647 w 1728"/>
              <a:gd name="T7" fmla="*/ 0 h 1776"/>
              <a:gd name="T8" fmla="*/ 2147483647 w 1728"/>
              <a:gd name="T9" fmla="*/ 0 h 1776"/>
              <a:gd name="T10" fmla="*/ 2147483647 w 1728"/>
              <a:gd name="T11" fmla="*/ 2147483647 h 1776"/>
              <a:gd name="T12" fmla="*/ 2147483647 w 1728"/>
              <a:gd name="T13" fmla="*/ 2147483647 h 1776"/>
              <a:gd name="T14" fmla="*/ 2147483647 w 1728"/>
              <a:gd name="T15" fmla="*/ 2147483647 h 1776"/>
              <a:gd name="T16" fmla="*/ 2147483647 w 1728"/>
              <a:gd name="T17" fmla="*/ 2147483647 h 1776"/>
              <a:gd name="T18" fmla="*/ 2147483647 w 1728"/>
              <a:gd name="T19" fmla="*/ 2147483647 h 1776"/>
              <a:gd name="T20" fmla="*/ 2147483647 w 1728"/>
              <a:gd name="T21" fmla="*/ 2147483647 h 1776"/>
              <a:gd name="T22" fmla="*/ 0 w 1728"/>
              <a:gd name="T23" fmla="*/ 2147483647 h 1776"/>
              <a:gd name="T24" fmla="*/ 0 w 1728"/>
              <a:gd name="T25" fmla="*/ 2147483647 h 177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28"/>
              <a:gd name="T40" fmla="*/ 0 h 1776"/>
              <a:gd name="T41" fmla="*/ 1728 w 1728"/>
              <a:gd name="T42" fmla="*/ 1776 h 177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28" h="1776">
                <a:moveTo>
                  <a:pt x="0" y="144"/>
                </a:moveTo>
                <a:lnTo>
                  <a:pt x="192" y="48"/>
                </a:lnTo>
                <a:lnTo>
                  <a:pt x="384" y="0"/>
                </a:lnTo>
                <a:lnTo>
                  <a:pt x="528" y="0"/>
                </a:lnTo>
                <a:lnTo>
                  <a:pt x="720" y="0"/>
                </a:lnTo>
                <a:lnTo>
                  <a:pt x="960" y="96"/>
                </a:lnTo>
                <a:lnTo>
                  <a:pt x="1200" y="192"/>
                </a:lnTo>
                <a:lnTo>
                  <a:pt x="1392" y="240"/>
                </a:lnTo>
                <a:lnTo>
                  <a:pt x="1584" y="288"/>
                </a:lnTo>
                <a:lnTo>
                  <a:pt x="1728" y="288"/>
                </a:lnTo>
                <a:lnTo>
                  <a:pt x="1728" y="1776"/>
                </a:lnTo>
                <a:lnTo>
                  <a:pt x="0" y="1776"/>
                </a:lnTo>
                <a:lnTo>
                  <a:pt x="0" y="144"/>
                </a:lnTo>
                <a:close/>
              </a:path>
            </a:pathLst>
          </a:cu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43" name="Freeform 19" descr="Розовая тисненая бумага"/>
          <p:cNvSpPr>
            <a:spLocks/>
          </p:cNvSpPr>
          <p:nvPr/>
        </p:nvSpPr>
        <p:spPr bwMode="auto">
          <a:xfrm>
            <a:off x="1981200" y="4038600"/>
            <a:ext cx="2743200" cy="1066800"/>
          </a:xfrm>
          <a:custGeom>
            <a:avLst/>
            <a:gdLst>
              <a:gd name="T0" fmla="*/ 0 w 1728"/>
              <a:gd name="T1" fmla="*/ 2147483647 h 672"/>
              <a:gd name="T2" fmla="*/ 0 w 1728"/>
              <a:gd name="T3" fmla="*/ 2147483647 h 672"/>
              <a:gd name="T4" fmla="*/ 2147483647 w 1728"/>
              <a:gd name="T5" fmla="*/ 2147483647 h 672"/>
              <a:gd name="T6" fmla="*/ 2147483647 w 1728"/>
              <a:gd name="T7" fmla="*/ 2147483647 h 672"/>
              <a:gd name="T8" fmla="*/ 2147483647 w 1728"/>
              <a:gd name="T9" fmla="*/ 2147483647 h 672"/>
              <a:gd name="T10" fmla="*/ 2147483647 w 1728"/>
              <a:gd name="T11" fmla="*/ 0 h 672"/>
              <a:gd name="T12" fmla="*/ 2147483647 w 1728"/>
              <a:gd name="T13" fmla="*/ 0 h 672"/>
              <a:gd name="T14" fmla="*/ 2147483647 w 1728"/>
              <a:gd name="T15" fmla="*/ 2147483647 h 672"/>
              <a:gd name="T16" fmla="*/ 2147483647 w 1728"/>
              <a:gd name="T17" fmla="*/ 2147483647 h 672"/>
              <a:gd name="T18" fmla="*/ 2147483647 w 1728"/>
              <a:gd name="T19" fmla="*/ 2147483647 h 672"/>
              <a:gd name="T20" fmla="*/ 2147483647 w 1728"/>
              <a:gd name="T21" fmla="*/ 2147483647 h 672"/>
              <a:gd name="T22" fmla="*/ 2147483647 w 1728"/>
              <a:gd name="T23" fmla="*/ 2147483647 h 672"/>
              <a:gd name="T24" fmla="*/ 2147483647 w 1728"/>
              <a:gd name="T25" fmla="*/ 2147483647 h 672"/>
              <a:gd name="T26" fmla="*/ 2147483647 w 1728"/>
              <a:gd name="T27" fmla="*/ 2147483647 h 672"/>
              <a:gd name="T28" fmla="*/ 0 w 1728"/>
              <a:gd name="T29" fmla="*/ 2147483647 h 6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28"/>
              <a:gd name="T46" fmla="*/ 0 h 672"/>
              <a:gd name="T47" fmla="*/ 1728 w 1728"/>
              <a:gd name="T48" fmla="*/ 672 h 67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28" h="672">
                <a:moveTo>
                  <a:pt x="0" y="672"/>
                </a:moveTo>
                <a:lnTo>
                  <a:pt x="0" y="288"/>
                </a:lnTo>
                <a:lnTo>
                  <a:pt x="192" y="240"/>
                </a:lnTo>
                <a:lnTo>
                  <a:pt x="384" y="144"/>
                </a:lnTo>
                <a:lnTo>
                  <a:pt x="576" y="48"/>
                </a:lnTo>
                <a:lnTo>
                  <a:pt x="768" y="0"/>
                </a:lnTo>
                <a:lnTo>
                  <a:pt x="912" y="0"/>
                </a:lnTo>
                <a:lnTo>
                  <a:pt x="1056" y="96"/>
                </a:lnTo>
                <a:lnTo>
                  <a:pt x="1200" y="192"/>
                </a:lnTo>
                <a:lnTo>
                  <a:pt x="1344" y="336"/>
                </a:lnTo>
                <a:lnTo>
                  <a:pt x="1488" y="336"/>
                </a:lnTo>
                <a:lnTo>
                  <a:pt x="1680" y="336"/>
                </a:lnTo>
                <a:lnTo>
                  <a:pt x="1728" y="336"/>
                </a:lnTo>
                <a:lnTo>
                  <a:pt x="1728" y="672"/>
                </a:lnTo>
                <a:lnTo>
                  <a:pt x="0" y="672"/>
                </a:lnTo>
                <a:close/>
              </a:path>
            </a:pathLst>
          </a:cu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41" name="Freeform 17" descr="Голубая тисненая бумага"/>
          <p:cNvSpPr>
            <a:spLocks/>
          </p:cNvSpPr>
          <p:nvPr/>
        </p:nvSpPr>
        <p:spPr bwMode="auto">
          <a:xfrm>
            <a:off x="1981200" y="2286000"/>
            <a:ext cx="2743200" cy="2286000"/>
          </a:xfrm>
          <a:custGeom>
            <a:avLst/>
            <a:gdLst>
              <a:gd name="T0" fmla="*/ 0 w 1728"/>
              <a:gd name="T1" fmla="*/ 2147483647 h 1440"/>
              <a:gd name="T2" fmla="*/ 2147483647 w 1728"/>
              <a:gd name="T3" fmla="*/ 2147483647 h 1440"/>
              <a:gd name="T4" fmla="*/ 2147483647 w 1728"/>
              <a:gd name="T5" fmla="*/ 0 h 1440"/>
              <a:gd name="T6" fmla="*/ 2147483647 w 1728"/>
              <a:gd name="T7" fmla="*/ 0 h 1440"/>
              <a:gd name="T8" fmla="*/ 2147483647 w 1728"/>
              <a:gd name="T9" fmla="*/ 2147483647 h 1440"/>
              <a:gd name="T10" fmla="*/ 2147483647 w 1728"/>
              <a:gd name="T11" fmla="*/ 2147483647 h 1440"/>
              <a:gd name="T12" fmla="*/ 2147483647 w 1728"/>
              <a:gd name="T13" fmla="*/ 2147483647 h 1440"/>
              <a:gd name="T14" fmla="*/ 2147483647 w 1728"/>
              <a:gd name="T15" fmla="*/ 2147483647 h 1440"/>
              <a:gd name="T16" fmla="*/ 2147483647 w 1728"/>
              <a:gd name="T17" fmla="*/ 2147483647 h 1440"/>
              <a:gd name="T18" fmla="*/ 2147483647 w 1728"/>
              <a:gd name="T19" fmla="*/ 2147483647 h 1440"/>
              <a:gd name="T20" fmla="*/ 2147483647 w 1728"/>
              <a:gd name="T21" fmla="*/ 2147483647 h 1440"/>
              <a:gd name="T22" fmla="*/ 2147483647 w 1728"/>
              <a:gd name="T23" fmla="*/ 2147483647 h 1440"/>
              <a:gd name="T24" fmla="*/ 2147483647 w 1728"/>
              <a:gd name="T25" fmla="*/ 2147483647 h 1440"/>
              <a:gd name="T26" fmla="*/ 2147483647 w 1728"/>
              <a:gd name="T27" fmla="*/ 2147483647 h 1440"/>
              <a:gd name="T28" fmla="*/ 2147483647 w 1728"/>
              <a:gd name="T29" fmla="*/ 2147483647 h 1440"/>
              <a:gd name="T30" fmla="*/ 2147483647 w 1728"/>
              <a:gd name="T31" fmla="*/ 2147483647 h 1440"/>
              <a:gd name="T32" fmla="*/ 2147483647 w 1728"/>
              <a:gd name="T33" fmla="*/ 2147483647 h 1440"/>
              <a:gd name="T34" fmla="*/ 2147483647 w 1728"/>
              <a:gd name="T35" fmla="*/ 2147483647 h 1440"/>
              <a:gd name="T36" fmla="*/ 0 w 1728"/>
              <a:gd name="T37" fmla="*/ 2147483647 h 1440"/>
              <a:gd name="T38" fmla="*/ 0 w 1728"/>
              <a:gd name="T39" fmla="*/ 2147483647 h 144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728"/>
              <a:gd name="T61" fmla="*/ 0 h 1440"/>
              <a:gd name="T62" fmla="*/ 1728 w 1728"/>
              <a:gd name="T63" fmla="*/ 1440 h 144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728" h="1440">
                <a:moveTo>
                  <a:pt x="0" y="144"/>
                </a:moveTo>
                <a:lnTo>
                  <a:pt x="240" y="48"/>
                </a:lnTo>
                <a:lnTo>
                  <a:pt x="432" y="0"/>
                </a:lnTo>
                <a:lnTo>
                  <a:pt x="624" y="0"/>
                </a:lnTo>
                <a:lnTo>
                  <a:pt x="912" y="48"/>
                </a:lnTo>
                <a:lnTo>
                  <a:pt x="1248" y="192"/>
                </a:lnTo>
                <a:lnTo>
                  <a:pt x="1536" y="288"/>
                </a:lnTo>
                <a:lnTo>
                  <a:pt x="1728" y="288"/>
                </a:lnTo>
                <a:lnTo>
                  <a:pt x="1728" y="1392"/>
                </a:lnTo>
                <a:lnTo>
                  <a:pt x="1584" y="1440"/>
                </a:lnTo>
                <a:lnTo>
                  <a:pt x="1344" y="1440"/>
                </a:lnTo>
                <a:lnTo>
                  <a:pt x="1200" y="1344"/>
                </a:lnTo>
                <a:lnTo>
                  <a:pt x="1056" y="1200"/>
                </a:lnTo>
                <a:lnTo>
                  <a:pt x="864" y="1104"/>
                </a:lnTo>
                <a:lnTo>
                  <a:pt x="720" y="1104"/>
                </a:lnTo>
                <a:lnTo>
                  <a:pt x="528" y="1152"/>
                </a:lnTo>
                <a:lnTo>
                  <a:pt x="288" y="1296"/>
                </a:lnTo>
                <a:lnTo>
                  <a:pt x="48" y="1392"/>
                </a:lnTo>
                <a:lnTo>
                  <a:pt x="0" y="1392"/>
                </a:lnTo>
                <a:lnTo>
                  <a:pt x="0" y="144"/>
                </a:lnTo>
                <a:close/>
              </a:path>
            </a:pathLst>
          </a:custGeom>
          <a:blipFill dpi="0" rotWithShape="0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4"/>
          <p:cNvSpPr>
            <a:spLocks noChangeShapeType="1"/>
          </p:cNvSpPr>
          <p:nvPr/>
        </p:nvSpPr>
        <p:spPr bwMode="auto">
          <a:xfrm>
            <a:off x="0" y="5105400"/>
            <a:ext cx="845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5"/>
          <p:cNvSpPr>
            <a:spLocks noChangeShapeType="1"/>
          </p:cNvSpPr>
          <p:nvPr/>
        </p:nvSpPr>
        <p:spPr bwMode="auto">
          <a:xfrm rot="-5400000">
            <a:off x="-2171700" y="3848100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52230" name="Freeform 6"/>
          <p:cNvSpPr>
            <a:spLocks/>
          </p:cNvSpPr>
          <p:nvPr/>
        </p:nvSpPr>
        <p:spPr bwMode="auto">
          <a:xfrm>
            <a:off x="76200" y="1219200"/>
            <a:ext cx="6781800" cy="2514600"/>
          </a:xfrm>
          <a:custGeom>
            <a:avLst/>
            <a:gdLst>
              <a:gd name="T0" fmla="*/ 0 w 4272"/>
              <a:gd name="T1" fmla="*/ 2147483647 h 1584"/>
              <a:gd name="T2" fmla="*/ 2147483647 w 4272"/>
              <a:gd name="T3" fmla="*/ 2147483647 h 1584"/>
              <a:gd name="T4" fmla="*/ 2147483647 w 4272"/>
              <a:gd name="T5" fmla="*/ 2147483647 h 1584"/>
              <a:gd name="T6" fmla="*/ 2147483647 w 4272"/>
              <a:gd name="T7" fmla="*/ 0 h 1584"/>
              <a:gd name="T8" fmla="*/ 0 60000 65536"/>
              <a:gd name="T9" fmla="*/ 0 60000 65536"/>
              <a:gd name="T10" fmla="*/ 0 60000 65536"/>
              <a:gd name="T11" fmla="*/ 0 60000 65536"/>
              <a:gd name="T12" fmla="*/ 0 w 4272"/>
              <a:gd name="T13" fmla="*/ 0 h 1584"/>
              <a:gd name="T14" fmla="*/ 4272 w 4272"/>
              <a:gd name="T15" fmla="*/ 1584 h 15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72" h="1584">
                <a:moveTo>
                  <a:pt x="0" y="1584"/>
                </a:moveTo>
                <a:cubicBezTo>
                  <a:pt x="540" y="1180"/>
                  <a:pt x="1080" y="776"/>
                  <a:pt x="1584" y="672"/>
                </a:cubicBezTo>
                <a:cubicBezTo>
                  <a:pt x="2088" y="568"/>
                  <a:pt x="2576" y="1072"/>
                  <a:pt x="3024" y="960"/>
                </a:cubicBezTo>
                <a:cubicBezTo>
                  <a:pt x="3472" y="848"/>
                  <a:pt x="3872" y="424"/>
                  <a:pt x="4272" y="0"/>
                </a:cubicBezTo>
              </a:path>
            </a:pathLst>
          </a:custGeom>
          <a:noFill/>
          <a:ln w="57150">
            <a:solidFill>
              <a:srgbClr val="04A85A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>
            <a:off x="1981200" y="1676400"/>
            <a:ext cx="0" cy="4267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4724400" y="1666875"/>
            <a:ext cx="0" cy="4267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1981200" y="50292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>
                <a:solidFill>
                  <a:schemeClr val="bg2"/>
                </a:solidFill>
              </a:rPr>
              <a:t>a</a:t>
            </a:r>
            <a:endParaRPr lang="ru-RU" sz="3200" i="1">
              <a:solidFill>
                <a:schemeClr val="bg2"/>
              </a:solidFill>
            </a:endParaRP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4267200" y="5029200"/>
            <a:ext cx="452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>
                <a:solidFill>
                  <a:schemeClr val="bg2"/>
                </a:solidFill>
              </a:rPr>
              <a:t>b</a:t>
            </a:r>
            <a:endParaRPr lang="ru-RU" sz="3200" i="1">
              <a:solidFill>
                <a:schemeClr val="bg2"/>
              </a:solidFill>
            </a:endParaRPr>
          </a:p>
        </p:txBody>
      </p:sp>
      <p:sp>
        <p:nvSpPr>
          <p:cNvPr id="8206" name="Text Box 11"/>
          <p:cNvSpPr txBox="1">
            <a:spLocks noChangeArrowheads="1"/>
          </p:cNvSpPr>
          <p:nvPr/>
        </p:nvSpPr>
        <p:spPr bwMode="auto">
          <a:xfrm>
            <a:off x="8001000" y="50292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x</a:t>
            </a:r>
            <a:endParaRPr lang="ru-RU" sz="3200" i="1"/>
          </a:p>
        </p:txBody>
      </p:sp>
      <p:sp>
        <p:nvSpPr>
          <p:cNvPr id="8207" name="Text Box 12"/>
          <p:cNvSpPr txBox="1">
            <a:spLocks noChangeArrowheads="1"/>
          </p:cNvSpPr>
          <p:nvPr/>
        </p:nvSpPr>
        <p:spPr bwMode="auto">
          <a:xfrm>
            <a:off x="152400" y="738188"/>
            <a:ext cx="420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y</a:t>
            </a:r>
            <a:endParaRPr lang="ru-RU" sz="3200" i="1"/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 rot="468586">
            <a:off x="2590800" y="1828800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solidFill>
                  <a:srgbClr val="04A85A"/>
                </a:solidFill>
              </a:rPr>
              <a:t>y = f(x)</a:t>
            </a:r>
            <a:endParaRPr lang="ru-RU" i="1">
              <a:solidFill>
                <a:srgbClr val="04A85A"/>
              </a:solidFill>
            </a:endParaRPr>
          </a:p>
        </p:txBody>
      </p:sp>
      <p:sp>
        <p:nvSpPr>
          <p:cNvPr id="8209" name="Text Box 14"/>
          <p:cNvSpPr txBox="1">
            <a:spLocks noChangeArrowheads="1"/>
          </p:cNvSpPr>
          <p:nvPr/>
        </p:nvSpPr>
        <p:spPr bwMode="auto">
          <a:xfrm>
            <a:off x="228600" y="50292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0</a:t>
            </a:r>
            <a:endParaRPr lang="ru-RU" sz="3200" i="1"/>
          </a:p>
        </p:txBody>
      </p:sp>
      <p:sp>
        <p:nvSpPr>
          <p:cNvPr id="52239" name="Freeform 15"/>
          <p:cNvSpPr>
            <a:spLocks/>
          </p:cNvSpPr>
          <p:nvPr/>
        </p:nvSpPr>
        <p:spPr bwMode="auto">
          <a:xfrm>
            <a:off x="0" y="3352800"/>
            <a:ext cx="7391400" cy="1295400"/>
          </a:xfrm>
          <a:custGeom>
            <a:avLst/>
            <a:gdLst>
              <a:gd name="T0" fmla="*/ 0 w 4656"/>
              <a:gd name="T1" fmla="*/ 0 h 816"/>
              <a:gd name="T2" fmla="*/ 2147483647 w 4656"/>
              <a:gd name="T3" fmla="*/ 2147483647 h 816"/>
              <a:gd name="T4" fmla="*/ 2147483647 w 4656"/>
              <a:gd name="T5" fmla="*/ 2147483647 h 816"/>
              <a:gd name="T6" fmla="*/ 2147483647 w 4656"/>
              <a:gd name="T7" fmla="*/ 2147483647 h 816"/>
              <a:gd name="T8" fmla="*/ 2147483647 w 4656"/>
              <a:gd name="T9" fmla="*/ 2147483647 h 8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56"/>
              <a:gd name="T16" fmla="*/ 0 h 816"/>
              <a:gd name="T17" fmla="*/ 4656 w 4656"/>
              <a:gd name="T18" fmla="*/ 816 h 8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56" h="816">
                <a:moveTo>
                  <a:pt x="0" y="0"/>
                </a:moveTo>
                <a:cubicBezTo>
                  <a:pt x="356" y="324"/>
                  <a:pt x="712" y="648"/>
                  <a:pt x="1056" y="720"/>
                </a:cubicBezTo>
                <a:cubicBezTo>
                  <a:pt x="1400" y="792"/>
                  <a:pt x="1768" y="424"/>
                  <a:pt x="2064" y="432"/>
                </a:cubicBezTo>
                <a:cubicBezTo>
                  <a:pt x="2360" y="440"/>
                  <a:pt x="2400" y="816"/>
                  <a:pt x="2832" y="768"/>
                </a:cubicBezTo>
                <a:cubicBezTo>
                  <a:pt x="3264" y="720"/>
                  <a:pt x="3960" y="432"/>
                  <a:pt x="4656" y="144"/>
                </a:cubicBezTo>
              </a:path>
            </a:pathLst>
          </a:custGeom>
          <a:noFill/>
          <a:ln w="5715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40" name="Text Box 16"/>
          <p:cNvSpPr txBox="1">
            <a:spLocks noChangeArrowheads="1"/>
          </p:cNvSpPr>
          <p:nvPr/>
        </p:nvSpPr>
        <p:spPr bwMode="auto">
          <a:xfrm rot="335911">
            <a:off x="2743200" y="3581400"/>
            <a:ext cx="1506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tx2"/>
                </a:solidFill>
              </a:rPr>
              <a:t>y = g(x)</a:t>
            </a:r>
            <a:endParaRPr lang="ru-RU" i="1">
              <a:solidFill>
                <a:schemeClr val="tx2"/>
              </a:solidFill>
            </a:endParaRPr>
          </a:p>
        </p:txBody>
      </p:sp>
      <p:sp>
        <p:nvSpPr>
          <p:cNvPr id="52246" name="Text Box 22"/>
          <p:cNvSpPr txBox="1">
            <a:spLocks noChangeArrowheads="1"/>
          </p:cNvSpPr>
          <p:nvPr/>
        </p:nvSpPr>
        <p:spPr bwMode="auto">
          <a:xfrm>
            <a:off x="1524000" y="5029200"/>
            <a:ext cx="484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A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2247" name="Text Box 23"/>
          <p:cNvSpPr txBox="1">
            <a:spLocks noChangeArrowheads="1"/>
          </p:cNvSpPr>
          <p:nvPr/>
        </p:nvSpPr>
        <p:spPr bwMode="auto">
          <a:xfrm>
            <a:off x="4724400" y="5029200"/>
            <a:ext cx="420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B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2248" name="Text Box 24"/>
          <p:cNvSpPr txBox="1">
            <a:spLocks noChangeArrowheads="1"/>
          </p:cNvSpPr>
          <p:nvPr/>
        </p:nvSpPr>
        <p:spPr bwMode="auto">
          <a:xfrm>
            <a:off x="4724400" y="2133600"/>
            <a:ext cx="501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C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2249" name="Text Box 25"/>
          <p:cNvSpPr txBox="1">
            <a:spLocks noChangeArrowheads="1"/>
          </p:cNvSpPr>
          <p:nvPr/>
        </p:nvSpPr>
        <p:spPr bwMode="auto">
          <a:xfrm>
            <a:off x="1524000" y="2057400"/>
            <a:ext cx="468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D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2250" name="Text Box 26"/>
          <p:cNvSpPr txBox="1">
            <a:spLocks noChangeArrowheads="1"/>
          </p:cNvSpPr>
          <p:nvPr/>
        </p:nvSpPr>
        <p:spPr bwMode="auto">
          <a:xfrm>
            <a:off x="4724400" y="3962400"/>
            <a:ext cx="5492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i="1">
                <a:solidFill>
                  <a:schemeClr val="tx2"/>
                </a:solidFill>
              </a:rPr>
              <a:t>M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2251" name="Text Box 27"/>
          <p:cNvSpPr txBox="1">
            <a:spLocks noChangeArrowheads="1"/>
          </p:cNvSpPr>
          <p:nvPr/>
        </p:nvSpPr>
        <p:spPr bwMode="auto">
          <a:xfrm>
            <a:off x="1600200" y="39624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P</a:t>
            </a:r>
            <a:endParaRPr lang="ru-RU" sz="3200" i="1">
              <a:solidFill>
                <a:schemeClr val="tx2"/>
              </a:solidFill>
            </a:endParaRPr>
          </a:p>
        </p:txBody>
      </p:sp>
      <p:graphicFrame>
        <p:nvGraphicFramePr>
          <p:cNvPr id="52252" name="Object 28"/>
          <p:cNvGraphicFramePr>
            <a:graphicFrameLocks noChangeAspect="1"/>
          </p:cNvGraphicFramePr>
          <p:nvPr>
            <p:ph sz="half" idx="2"/>
          </p:nvPr>
        </p:nvGraphicFramePr>
        <p:xfrm>
          <a:off x="4572000" y="2971800"/>
          <a:ext cx="4400550" cy="642938"/>
        </p:xfrm>
        <a:graphic>
          <a:graphicData uri="http://schemas.openxmlformats.org/presentationml/2006/ole">
            <p:oleObj spid="_x0000_s8194" name="Формула" r:id="rId6" imgW="1562100" imgH="228600" progId="Equation.3">
              <p:embed/>
            </p:oleObj>
          </a:graphicData>
        </a:graphic>
      </p:graphicFrame>
      <p:graphicFrame>
        <p:nvGraphicFramePr>
          <p:cNvPr id="52244" name="Object 20"/>
          <p:cNvGraphicFramePr>
            <a:graphicFrameLocks noChangeAspect="1"/>
          </p:cNvGraphicFramePr>
          <p:nvPr>
            <p:ph sz="half" idx="1"/>
          </p:nvPr>
        </p:nvGraphicFramePr>
        <p:xfrm>
          <a:off x="5638800" y="3962400"/>
          <a:ext cx="3352800" cy="2071688"/>
        </p:xfrm>
        <a:graphic>
          <a:graphicData uri="http://schemas.openxmlformats.org/presentationml/2006/ole">
            <p:oleObj spid="_x0000_s8195" name="Формула" r:id="rId7" imgW="1562100" imgH="965200" progId="Equation.3">
              <p:embed/>
            </p:oleObj>
          </a:graphicData>
        </a:graphic>
      </p:graphicFrame>
      <p:sp>
        <p:nvSpPr>
          <p:cNvPr id="16410" name="Rectangle 30"/>
          <p:cNvSpPr>
            <a:spLocks noChangeArrowheads="1"/>
          </p:cNvSpPr>
          <p:nvPr/>
        </p:nvSpPr>
        <p:spPr bwMode="auto">
          <a:xfrm>
            <a:off x="609600" y="76200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ru-RU" sz="4000">
                <a:solidFill>
                  <a:srgbClr val="04A85A"/>
                </a:solidFill>
              </a:rPr>
              <a:t>Площадь криволинейной трапеции</a:t>
            </a:r>
            <a:r>
              <a:rPr lang="en-US" sz="4000">
                <a:solidFill>
                  <a:srgbClr val="04A85A"/>
                </a:solidFill>
              </a:rPr>
              <a:t> (2)</a:t>
            </a:r>
            <a:endParaRPr lang="ru-RU" sz="4000">
              <a:solidFill>
                <a:srgbClr val="04A85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2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2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5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2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3" dur="1000"/>
                                        <p:tgtEl>
                                          <p:spTgt spid="52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42" grpId="0" animBg="1"/>
      <p:bldP spid="52242" grpId="1" animBg="1"/>
      <p:bldP spid="52243" grpId="0" animBg="1"/>
      <p:bldP spid="52243" grpId="1" animBg="1"/>
      <p:bldP spid="52241" grpId="0" animBg="1"/>
      <p:bldP spid="52241" grpId="1" animBg="1"/>
      <p:bldP spid="52241" grpId="2" animBg="1"/>
      <p:bldP spid="52230" grpId="0" animBg="1"/>
      <p:bldP spid="52231" grpId="0" animBg="1"/>
      <p:bldP spid="52232" grpId="0" animBg="1"/>
      <p:bldP spid="52233" grpId="0"/>
      <p:bldP spid="52234" grpId="0"/>
      <p:bldP spid="52237" grpId="0"/>
      <p:bldP spid="52239" grpId="0" animBg="1"/>
      <p:bldP spid="52240" grpId="0"/>
      <p:bldP spid="52250" grpId="0"/>
      <p:bldP spid="522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2209800" y="2286000"/>
            <a:ext cx="2743200" cy="3352800"/>
            <a:chOff x="3408" y="1200"/>
            <a:chExt cx="1728" cy="2112"/>
          </a:xfrm>
        </p:grpSpPr>
        <p:sp>
          <p:nvSpPr>
            <p:cNvPr id="9243" name="Freeform 38" descr="Почтовая бумага"/>
            <p:cNvSpPr>
              <a:spLocks/>
            </p:cNvSpPr>
            <p:nvPr/>
          </p:nvSpPr>
          <p:spPr bwMode="auto">
            <a:xfrm>
              <a:off x="3408" y="1200"/>
              <a:ext cx="1728" cy="960"/>
            </a:xfrm>
            <a:custGeom>
              <a:avLst/>
              <a:gdLst>
                <a:gd name="T0" fmla="*/ 0 w 1728"/>
                <a:gd name="T1" fmla="*/ 960 h 960"/>
                <a:gd name="T2" fmla="*/ 1728 w 1728"/>
                <a:gd name="T3" fmla="*/ 960 h 960"/>
                <a:gd name="T4" fmla="*/ 1728 w 1728"/>
                <a:gd name="T5" fmla="*/ 96 h 960"/>
                <a:gd name="T6" fmla="*/ 1344 w 1728"/>
                <a:gd name="T7" fmla="*/ 0 h 960"/>
                <a:gd name="T8" fmla="*/ 1008 w 1728"/>
                <a:gd name="T9" fmla="*/ 0 h 960"/>
                <a:gd name="T10" fmla="*/ 672 w 1728"/>
                <a:gd name="T11" fmla="*/ 96 h 960"/>
                <a:gd name="T12" fmla="*/ 384 w 1728"/>
                <a:gd name="T13" fmla="*/ 288 h 960"/>
                <a:gd name="T14" fmla="*/ 144 w 1728"/>
                <a:gd name="T15" fmla="*/ 432 h 960"/>
                <a:gd name="T16" fmla="*/ 0 w 1728"/>
                <a:gd name="T17" fmla="*/ 432 h 960"/>
                <a:gd name="T18" fmla="*/ 0 w 1728"/>
                <a:gd name="T19" fmla="*/ 960 h 9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28"/>
                <a:gd name="T31" fmla="*/ 0 h 960"/>
                <a:gd name="T32" fmla="*/ 1728 w 1728"/>
                <a:gd name="T33" fmla="*/ 960 h 96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28" h="960">
                  <a:moveTo>
                    <a:pt x="0" y="960"/>
                  </a:moveTo>
                  <a:lnTo>
                    <a:pt x="1728" y="960"/>
                  </a:lnTo>
                  <a:lnTo>
                    <a:pt x="1728" y="96"/>
                  </a:lnTo>
                  <a:lnTo>
                    <a:pt x="1344" y="0"/>
                  </a:lnTo>
                  <a:lnTo>
                    <a:pt x="1008" y="0"/>
                  </a:lnTo>
                  <a:lnTo>
                    <a:pt x="672" y="96"/>
                  </a:lnTo>
                  <a:lnTo>
                    <a:pt x="384" y="288"/>
                  </a:lnTo>
                  <a:lnTo>
                    <a:pt x="144" y="432"/>
                  </a:lnTo>
                  <a:lnTo>
                    <a:pt x="0" y="432"/>
                  </a:lnTo>
                  <a:lnTo>
                    <a:pt x="0" y="960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Freeform 39" descr="Почтовая бумага"/>
            <p:cNvSpPr>
              <a:spLocks/>
            </p:cNvSpPr>
            <p:nvPr/>
          </p:nvSpPr>
          <p:spPr bwMode="auto">
            <a:xfrm>
              <a:off x="3408" y="2160"/>
              <a:ext cx="1728" cy="1152"/>
            </a:xfrm>
            <a:custGeom>
              <a:avLst/>
              <a:gdLst>
                <a:gd name="T0" fmla="*/ 0 w 1728"/>
                <a:gd name="T1" fmla="*/ 864 h 1152"/>
                <a:gd name="T2" fmla="*/ 0 w 1728"/>
                <a:gd name="T3" fmla="*/ 0 h 1152"/>
                <a:gd name="T4" fmla="*/ 1728 w 1728"/>
                <a:gd name="T5" fmla="*/ 0 h 1152"/>
                <a:gd name="T6" fmla="*/ 1728 w 1728"/>
                <a:gd name="T7" fmla="*/ 816 h 1152"/>
                <a:gd name="T8" fmla="*/ 1536 w 1728"/>
                <a:gd name="T9" fmla="*/ 816 h 1152"/>
                <a:gd name="T10" fmla="*/ 1344 w 1728"/>
                <a:gd name="T11" fmla="*/ 816 h 1152"/>
                <a:gd name="T12" fmla="*/ 1152 w 1728"/>
                <a:gd name="T13" fmla="*/ 960 h 1152"/>
                <a:gd name="T14" fmla="*/ 960 w 1728"/>
                <a:gd name="T15" fmla="*/ 1104 h 1152"/>
                <a:gd name="T16" fmla="*/ 816 w 1728"/>
                <a:gd name="T17" fmla="*/ 1152 h 1152"/>
                <a:gd name="T18" fmla="*/ 720 w 1728"/>
                <a:gd name="T19" fmla="*/ 1152 h 1152"/>
                <a:gd name="T20" fmla="*/ 384 w 1728"/>
                <a:gd name="T21" fmla="*/ 1008 h 1152"/>
                <a:gd name="T22" fmla="*/ 144 w 1728"/>
                <a:gd name="T23" fmla="*/ 912 h 1152"/>
                <a:gd name="T24" fmla="*/ 0 w 1728"/>
                <a:gd name="T25" fmla="*/ 864 h 1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1152"/>
                <a:gd name="T41" fmla="*/ 1728 w 1728"/>
                <a:gd name="T42" fmla="*/ 1152 h 115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1152">
                  <a:moveTo>
                    <a:pt x="0" y="864"/>
                  </a:moveTo>
                  <a:lnTo>
                    <a:pt x="0" y="0"/>
                  </a:lnTo>
                  <a:lnTo>
                    <a:pt x="1728" y="0"/>
                  </a:lnTo>
                  <a:lnTo>
                    <a:pt x="1728" y="816"/>
                  </a:lnTo>
                  <a:lnTo>
                    <a:pt x="1536" y="816"/>
                  </a:lnTo>
                  <a:lnTo>
                    <a:pt x="1344" y="816"/>
                  </a:lnTo>
                  <a:lnTo>
                    <a:pt x="1152" y="960"/>
                  </a:lnTo>
                  <a:lnTo>
                    <a:pt x="960" y="1104"/>
                  </a:lnTo>
                  <a:lnTo>
                    <a:pt x="816" y="1152"/>
                  </a:lnTo>
                  <a:lnTo>
                    <a:pt x="720" y="1152"/>
                  </a:lnTo>
                  <a:lnTo>
                    <a:pt x="384" y="1008"/>
                  </a:lnTo>
                  <a:lnTo>
                    <a:pt x="144" y="912"/>
                  </a:lnTo>
                  <a:lnTo>
                    <a:pt x="0" y="864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6352" name="Freeform 32" descr="Розовая тисненая бумага"/>
          <p:cNvSpPr>
            <a:spLocks/>
          </p:cNvSpPr>
          <p:nvPr/>
        </p:nvSpPr>
        <p:spPr bwMode="auto">
          <a:xfrm>
            <a:off x="2209800" y="2286000"/>
            <a:ext cx="2743200" cy="1524000"/>
          </a:xfrm>
          <a:custGeom>
            <a:avLst/>
            <a:gdLst>
              <a:gd name="T0" fmla="*/ 0 w 1728"/>
              <a:gd name="T1" fmla="*/ 2147483647 h 960"/>
              <a:gd name="T2" fmla="*/ 2147483647 w 1728"/>
              <a:gd name="T3" fmla="*/ 2147483647 h 960"/>
              <a:gd name="T4" fmla="*/ 2147483647 w 1728"/>
              <a:gd name="T5" fmla="*/ 2147483647 h 960"/>
              <a:gd name="T6" fmla="*/ 2147483647 w 1728"/>
              <a:gd name="T7" fmla="*/ 0 h 960"/>
              <a:gd name="T8" fmla="*/ 2147483647 w 1728"/>
              <a:gd name="T9" fmla="*/ 0 h 960"/>
              <a:gd name="T10" fmla="*/ 2147483647 w 1728"/>
              <a:gd name="T11" fmla="*/ 2147483647 h 960"/>
              <a:gd name="T12" fmla="*/ 2147483647 w 1728"/>
              <a:gd name="T13" fmla="*/ 2147483647 h 960"/>
              <a:gd name="T14" fmla="*/ 2147483647 w 1728"/>
              <a:gd name="T15" fmla="*/ 2147483647 h 960"/>
              <a:gd name="T16" fmla="*/ 0 w 1728"/>
              <a:gd name="T17" fmla="*/ 2147483647 h 960"/>
              <a:gd name="T18" fmla="*/ 0 w 1728"/>
              <a:gd name="T19" fmla="*/ 2147483647 h 96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28"/>
              <a:gd name="T31" fmla="*/ 0 h 960"/>
              <a:gd name="T32" fmla="*/ 1728 w 1728"/>
              <a:gd name="T33" fmla="*/ 960 h 96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28" h="960">
                <a:moveTo>
                  <a:pt x="0" y="960"/>
                </a:moveTo>
                <a:lnTo>
                  <a:pt x="1728" y="960"/>
                </a:lnTo>
                <a:lnTo>
                  <a:pt x="1728" y="96"/>
                </a:lnTo>
                <a:lnTo>
                  <a:pt x="1344" y="0"/>
                </a:lnTo>
                <a:lnTo>
                  <a:pt x="1008" y="0"/>
                </a:lnTo>
                <a:lnTo>
                  <a:pt x="672" y="96"/>
                </a:lnTo>
                <a:lnTo>
                  <a:pt x="384" y="288"/>
                </a:lnTo>
                <a:lnTo>
                  <a:pt x="144" y="432"/>
                </a:lnTo>
                <a:lnTo>
                  <a:pt x="0" y="432"/>
                </a:lnTo>
                <a:lnTo>
                  <a:pt x="0" y="96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51" name="Freeform 31" descr="Голубая тисненая бумага"/>
          <p:cNvSpPr>
            <a:spLocks/>
          </p:cNvSpPr>
          <p:nvPr/>
        </p:nvSpPr>
        <p:spPr bwMode="auto">
          <a:xfrm>
            <a:off x="2209800" y="3810000"/>
            <a:ext cx="2743200" cy="1828800"/>
          </a:xfrm>
          <a:custGeom>
            <a:avLst/>
            <a:gdLst>
              <a:gd name="T0" fmla="*/ 0 w 1728"/>
              <a:gd name="T1" fmla="*/ 2147483647 h 1152"/>
              <a:gd name="T2" fmla="*/ 0 w 1728"/>
              <a:gd name="T3" fmla="*/ 0 h 1152"/>
              <a:gd name="T4" fmla="*/ 2147483647 w 1728"/>
              <a:gd name="T5" fmla="*/ 0 h 1152"/>
              <a:gd name="T6" fmla="*/ 2147483647 w 1728"/>
              <a:gd name="T7" fmla="*/ 2147483647 h 1152"/>
              <a:gd name="T8" fmla="*/ 2147483647 w 1728"/>
              <a:gd name="T9" fmla="*/ 2147483647 h 1152"/>
              <a:gd name="T10" fmla="*/ 2147483647 w 1728"/>
              <a:gd name="T11" fmla="*/ 2147483647 h 1152"/>
              <a:gd name="T12" fmla="*/ 2147483647 w 1728"/>
              <a:gd name="T13" fmla="*/ 2147483647 h 1152"/>
              <a:gd name="T14" fmla="*/ 2147483647 w 1728"/>
              <a:gd name="T15" fmla="*/ 2147483647 h 1152"/>
              <a:gd name="T16" fmla="*/ 2147483647 w 1728"/>
              <a:gd name="T17" fmla="*/ 2147483647 h 1152"/>
              <a:gd name="T18" fmla="*/ 2147483647 w 1728"/>
              <a:gd name="T19" fmla="*/ 2147483647 h 1152"/>
              <a:gd name="T20" fmla="*/ 2147483647 w 1728"/>
              <a:gd name="T21" fmla="*/ 2147483647 h 1152"/>
              <a:gd name="T22" fmla="*/ 2147483647 w 1728"/>
              <a:gd name="T23" fmla="*/ 2147483647 h 1152"/>
              <a:gd name="T24" fmla="*/ 0 w 1728"/>
              <a:gd name="T25" fmla="*/ 2147483647 h 115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28"/>
              <a:gd name="T40" fmla="*/ 0 h 1152"/>
              <a:gd name="T41" fmla="*/ 1728 w 1728"/>
              <a:gd name="T42" fmla="*/ 1152 h 115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28" h="1152">
                <a:moveTo>
                  <a:pt x="0" y="864"/>
                </a:moveTo>
                <a:lnTo>
                  <a:pt x="0" y="0"/>
                </a:lnTo>
                <a:lnTo>
                  <a:pt x="1728" y="0"/>
                </a:lnTo>
                <a:lnTo>
                  <a:pt x="1728" y="816"/>
                </a:lnTo>
                <a:lnTo>
                  <a:pt x="1536" y="816"/>
                </a:lnTo>
                <a:lnTo>
                  <a:pt x="1344" y="816"/>
                </a:lnTo>
                <a:lnTo>
                  <a:pt x="1152" y="960"/>
                </a:lnTo>
                <a:lnTo>
                  <a:pt x="960" y="1104"/>
                </a:lnTo>
                <a:lnTo>
                  <a:pt x="816" y="1152"/>
                </a:lnTo>
                <a:lnTo>
                  <a:pt x="720" y="1152"/>
                </a:lnTo>
                <a:lnTo>
                  <a:pt x="384" y="1008"/>
                </a:lnTo>
                <a:lnTo>
                  <a:pt x="144" y="912"/>
                </a:lnTo>
                <a:lnTo>
                  <a:pt x="0" y="864"/>
                </a:lnTo>
                <a:close/>
              </a:path>
            </a:pathLst>
          </a:cu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>
            <a:off x="228600" y="3810000"/>
            <a:ext cx="800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7"/>
          <p:cNvSpPr>
            <a:spLocks noChangeShapeType="1"/>
          </p:cNvSpPr>
          <p:nvPr/>
        </p:nvSpPr>
        <p:spPr bwMode="auto">
          <a:xfrm rot="-5400000">
            <a:off x="-1943100" y="4076700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>
            <a:off x="2209800" y="2057400"/>
            <a:ext cx="0" cy="4267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>
            <a:off x="4953000" y="2047875"/>
            <a:ext cx="0" cy="4267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1752600" y="37338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>
                <a:solidFill>
                  <a:schemeClr val="bg2"/>
                </a:solidFill>
              </a:rPr>
              <a:t>a</a:t>
            </a:r>
            <a:endParaRPr lang="ru-RU" sz="3200" i="1">
              <a:solidFill>
                <a:schemeClr val="bg2"/>
              </a:solidFill>
            </a:endParaRP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4953000" y="3733800"/>
            <a:ext cx="452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>
                <a:solidFill>
                  <a:schemeClr val="bg2"/>
                </a:solidFill>
              </a:rPr>
              <a:t>b</a:t>
            </a:r>
            <a:endParaRPr lang="ru-RU" sz="3200" i="1">
              <a:solidFill>
                <a:schemeClr val="bg2"/>
              </a:solidFill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7848600" y="37338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x</a:t>
            </a:r>
            <a:endParaRPr lang="ru-RU" sz="3200" i="1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81000" y="1219200"/>
            <a:ext cx="420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/>
              <a:t>y</a:t>
            </a:r>
            <a:endParaRPr lang="ru-RU" sz="3200" i="1"/>
          </a:p>
        </p:txBody>
      </p:sp>
      <p:sp>
        <p:nvSpPr>
          <p:cNvPr id="56335" name="Text Box 15"/>
          <p:cNvSpPr txBox="1">
            <a:spLocks noChangeArrowheads="1"/>
          </p:cNvSpPr>
          <p:nvPr/>
        </p:nvSpPr>
        <p:spPr bwMode="auto">
          <a:xfrm rot="-723272">
            <a:off x="2895600" y="1828800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solidFill>
                  <a:srgbClr val="04A85A"/>
                </a:solidFill>
              </a:rPr>
              <a:t>y = f(x)</a:t>
            </a:r>
            <a:endParaRPr lang="ru-RU" i="1">
              <a:solidFill>
                <a:srgbClr val="04A85A"/>
              </a:solidFill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457200" y="37338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0</a:t>
            </a:r>
            <a:endParaRPr lang="ru-RU" sz="3200" i="1"/>
          </a:p>
        </p:txBody>
      </p:sp>
      <p:sp>
        <p:nvSpPr>
          <p:cNvPr id="56337" name="Freeform 17"/>
          <p:cNvSpPr>
            <a:spLocks/>
          </p:cNvSpPr>
          <p:nvPr/>
        </p:nvSpPr>
        <p:spPr bwMode="auto">
          <a:xfrm flipV="1">
            <a:off x="228600" y="5029200"/>
            <a:ext cx="7391400" cy="1295400"/>
          </a:xfrm>
          <a:custGeom>
            <a:avLst/>
            <a:gdLst>
              <a:gd name="T0" fmla="*/ 0 w 4656"/>
              <a:gd name="T1" fmla="*/ 0 h 816"/>
              <a:gd name="T2" fmla="*/ 2147483647 w 4656"/>
              <a:gd name="T3" fmla="*/ 2147483647 h 816"/>
              <a:gd name="T4" fmla="*/ 2147483647 w 4656"/>
              <a:gd name="T5" fmla="*/ 2147483647 h 816"/>
              <a:gd name="T6" fmla="*/ 2147483647 w 4656"/>
              <a:gd name="T7" fmla="*/ 2147483647 h 816"/>
              <a:gd name="T8" fmla="*/ 2147483647 w 4656"/>
              <a:gd name="T9" fmla="*/ 2147483647 h 8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56"/>
              <a:gd name="T16" fmla="*/ 0 h 816"/>
              <a:gd name="T17" fmla="*/ 4656 w 4656"/>
              <a:gd name="T18" fmla="*/ 816 h 8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56" h="816">
                <a:moveTo>
                  <a:pt x="0" y="0"/>
                </a:moveTo>
                <a:cubicBezTo>
                  <a:pt x="356" y="324"/>
                  <a:pt x="712" y="648"/>
                  <a:pt x="1056" y="720"/>
                </a:cubicBezTo>
                <a:cubicBezTo>
                  <a:pt x="1400" y="792"/>
                  <a:pt x="1768" y="424"/>
                  <a:pt x="2064" y="432"/>
                </a:cubicBezTo>
                <a:cubicBezTo>
                  <a:pt x="2360" y="440"/>
                  <a:pt x="2400" y="816"/>
                  <a:pt x="2832" y="768"/>
                </a:cubicBezTo>
                <a:cubicBezTo>
                  <a:pt x="3264" y="720"/>
                  <a:pt x="3960" y="432"/>
                  <a:pt x="4656" y="144"/>
                </a:cubicBezTo>
              </a:path>
            </a:pathLst>
          </a:custGeom>
          <a:noFill/>
          <a:ln w="5715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 rot="-317617">
            <a:off x="2895600" y="5486400"/>
            <a:ext cx="1506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tx2"/>
                </a:solidFill>
              </a:rPr>
              <a:t>y = g(x)</a:t>
            </a:r>
            <a:endParaRPr lang="ru-RU" i="1">
              <a:solidFill>
                <a:schemeClr val="tx2"/>
              </a:solidFill>
            </a:endParaRPr>
          </a:p>
        </p:txBody>
      </p:sp>
      <p:sp>
        <p:nvSpPr>
          <p:cNvPr id="56339" name="Text Box 19"/>
          <p:cNvSpPr txBox="1">
            <a:spLocks noChangeArrowheads="1"/>
          </p:cNvSpPr>
          <p:nvPr/>
        </p:nvSpPr>
        <p:spPr bwMode="auto">
          <a:xfrm>
            <a:off x="1752600" y="3276600"/>
            <a:ext cx="484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A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4953000" y="3276600"/>
            <a:ext cx="420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B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6341" name="Text Box 21"/>
          <p:cNvSpPr txBox="1">
            <a:spLocks noChangeArrowheads="1"/>
          </p:cNvSpPr>
          <p:nvPr/>
        </p:nvSpPr>
        <p:spPr bwMode="auto">
          <a:xfrm>
            <a:off x="4953000" y="1905000"/>
            <a:ext cx="501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C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6342" name="Text Box 22"/>
          <p:cNvSpPr txBox="1">
            <a:spLocks noChangeArrowheads="1"/>
          </p:cNvSpPr>
          <p:nvPr/>
        </p:nvSpPr>
        <p:spPr bwMode="auto">
          <a:xfrm>
            <a:off x="1752600" y="2362200"/>
            <a:ext cx="468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D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6343" name="Text Box 23"/>
          <p:cNvSpPr txBox="1">
            <a:spLocks noChangeArrowheads="1"/>
          </p:cNvSpPr>
          <p:nvPr/>
        </p:nvSpPr>
        <p:spPr bwMode="auto">
          <a:xfrm>
            <a:off x="4953000" y="5257800"/>
            <a:ext cx="5492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i="1">
                <a:solidFill>
                  <a:schemeClr val="tx2"/>
                </a:solidFill>
              </a:rPr>
              <a:t>M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6344" name="Text Box 24"/>
          <p:cNvSpPr txBox="1">
            <a:spLocks noChangeArrowheads="1"/>
          </p:cNvSpPr>
          <p:nvPr/>
        </p:nvSpPr>
        <p:spPr bwMode="auto">
          <a:xfrm>
            <a:off x="1828800" y="51816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P</a:t>
            </a:r>
            <a:endParaRPr lang="ru-RU" sz="3200" i="1">
              <a:solidFill>
                <a:schemeClr val="tx2"/>
              </a:solidFill>
            </a:endParaRPr>
          </a:p>
        </p:txBody>
      </p:sp>
      <p:graphicFrame>
        <p:nvGraphicFramePr>
          <p:cNvPr id="56346" name="Object 26"/>
          <p:cNvGraphicFramePr>
            <a:graphicFrameLocks noChangeAspect="1"/>
          </p:cNvGraphicFramePr>
          <p:nvPr>
            <p:ph sz="half" idx="1"/>
          </p:nvPr>
        </p:nvGraphicFramePr>
        <p:xfrm>
          <a:off x="5638800" y="4038600"/>
          <a:ext cx="3352800" cy="2071688"/>
        </p:xfrm>
        <a:graphic>
          <a:graphicData uri="http://schemas.openxmlformats.org/presentationml/2006/ole">
            <p:oleObj spid="_x0000_s9218" name="Формула" r:id="rId6" imgW="1562100" imgH="965200" progId="Equation.3">
              <p:embed/>
            </p:oleObj>
          </a:graphicData>
        </a:graphic>
      </p:graphicFrame>
      <p:sp>
        <p:nvSpPr>
          <p:cNvPr id="56349" name="Freeform 29"/>
          <p:cNvSpPr>
            <a:spLocks/>
          </p:cNvSpPr>
          <p:nvPr/>
        </p:nvSpPr>
        <p:spPr bwMode="auto">
          <a:xfrm>
            <a:off x="609600" y="2209800"/>
            <a:ext cx="6019800" cy="774700"/>
          </a:xfrm>
          <a:custGeom>
            <a:avLst/>
            <a:gdLst>
              <a:gd name="T0" fmla="*/ 0 w 3792"/>
              <a:gd name="T1" fmla="*/ 0 h 488"/>
              <a:gd name="T2" fmla="*/ 2147483647 w 3792"/>
              <a:gd name="T3" fmla="*/ 2147483647 h 488"/>
              <a:gd name="T4" fmla="*/ 2147483647 w 3792"/>
              <a:gd name="T5" fmla="*/ 2147483647 h 488"/>
              <a:gd name="T6" fmla="*/ 2147483647 w 3792"/>
              <a:gd name="T7" fmla="*/ 2147483647 h 488"/>
              <a:gd name="T8" fmla="*/ 0 60000 65536"/>
              <a:gd name="T9" fmla="*/ 0 60000 65536"/>
              <a:gd name="T10" fmla="*/ 0 60000 65536"/>
              <a:gd name="T11" fmla="*/ 0 60000 65536"/>
              <a:gd name="T12" fmla="*/ 0 w 3792"/>
              <a:gd name="T13" fmla="*/ 0 h 488"/>
              <a:gd name="T14" fmla="*/ 3792 w 3792"/>
              <a:gd name="T15" fmla="*/ 488 h 4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92" h="488">
                <a:moveTo>
                  <a:pt x="0" y="0"/>
                </a:moveTo>
                <a:cubicBezTo>
                  <a:pt x="332" y="236"/>
                  <a:pt x="664" y="472"/>
                  <a:pt x="1008" y="480"/>
                </a:cubicBezTo>
                <a:cubicBezTo>
                  <a:pt x="1352" y="488"/>
                  <a:pt x="1600" y="56"/>
                  <a:pt x="2064" y="48"/>
                </a:cubicBezTo>
                <a:cubicBezTo>
                  <a:pt x="2528" y="40"/>
                  <a:pt x="3160" y="236"/>
                  <a:pt x="3792" y="432"/>
                </a:cubicBezTo>
              </a:path>
            </a:pathLst>
          </a:custGeom>
          <a:noFill/>
          <a:ln w="57150">
            <a:solidFill>
              <a:srgbClr val="04A85A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6345" name="Object 25"/>
          <p:cNvGraphicFramePr>
            <a:graphicFrameLocks noChangeAspect="1"/>
          </p:cNvGraphicFramePr>
          <p:nvPr>
            <p:ph sz="half" idx="2"/>
          </p:nvPr>
        </p:nvGraphicFramePr>
        <p:xfrm>
          <a:off x="4572000" y="2667000"/>
          <a:ext cx="4400550" cy="642938"/>
        </p:xfrm>
        <a:graphic>
          <a:graphicData uri="http://schemas.openxmlformats.org/presentationml/2006/ole">
            <p:oleObj spid="_x0000_s9219" name="Формула" r:id="rId7" imgW="1562100" imgH="228600" progId="Equation.3">
              <p:embed/>
            </p:oleObj>
          </a:graphicData>
        </a:graphic>
      </p:graphicFrame>
      <p:sp>
        <p:nvSpPr>
          <p:cNvPr id="17434" name="Rectangle 43"/>
          <p:cNvSpPr>
            <a:spLocks noChangeArrowheads="1"/>
          </p:cNvSpPr>
          <p:nvPr/>
        </p:nvSpPr>
        <p:spPr bwMode="auto">
          <a:xfrm>
            <a:off x="609600" y="76200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ru-RU" sz="4000">
                <a:solidFill>
                  <a:srgbClr val="04A85A"/>
                </a:solidFill>
              </a:rPr>
              <a:t>Площадь криволинейной трапеции</a:t>
            </a:r>
            <a:r>
              <a:rPr lang="en-US" sz="4000">
                <a:solidFill>
                  <a:srgbClr val="04A85A"/>
                </a:solidFill>
              </a:rPr>
              <a:t> (3)</a:t>
            </a:r>
            <a:endParaRPr lang="ru-RU" sz="4000">
              <a:solidFill>
                <a:srgbClr val="04A85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6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6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6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6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6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6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6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56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6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6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56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52" grpId="0" animBg="1"/>
      <p:bldP spid="56351" grpId="0" animBg="1"/>
      <p:bldP spid="56329" grpId="0" animBg="1"/>
      <p:bldP spid="56330" grpId="0" animBg="1"/>
      <p:bldP spid="56331" grpId="0"/>
      <p:bldP spid="56332" grpId="0"/>
      <p:bldP spid="56335" grpId="0"/>
      <p:bldP spid="56337" grpId="0" animBg="1"/>
      <p:bldP spid="56338" grpId="0"/>
      <p:bldP spid="56343" grpId="0"/>
      <p:bldP spid="56344" grpId="0"/>
      <p:bldP spid="563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80">
          <a:fgClr>
            <a:schemeClr val="bg1"/>
          </a:fgClr>
          <a:bgClr>
            <a:schemeClr val="accent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1981200" y="3200400"/>
            <a:ext cx="3581400" cy="1905000"/>
            <a:chOff x="1344" y="2112"/>
            <a:chExt cx="2256" cy="1200"/>
          </a:xfrm>
        </p:grpSpPr>
        <p:sp>
          <p:nvSpPr>
            <p:cNvPr id="10269" name="Freeform 42" descr="Почтовая бумага"/>
            <p:cNvSpPr>
              <a:spLocks/>
            </p:cNvSpPr>
            <p:nvPr/>
          </p:nvSpPr>
          <p:spPr bwMode="auto">
            <a:xfrm>
              <a:off x="2544" y="2112"/>
              <a:ext cx="1056" cy="1200"/>
            </a:xfrm>
            <a:custGeom>
              <a:avLst/>
              <a:gdLst>
                <a:gd name="T0" fmla="*/ 0 w 1056"/>
                <a:gd name="T1" fmla="*/ 1200 h 1200"/>
                <a:gd name="T2" fmla="*/ 0 w 1056"/>
                <a:gd name="T3" fmla="*/ 0 h 1200"/>
                <a:gd name="T4" fmla="*/ 528 w 1056"/>
                <a:gd name="T5" fmla="*/ 576 h 1200"/>
                <a:gd name="T6" fmla="*/ 912 w 1056"/>
                <a:gd name="T7" fmla="*/ 1008 h 1200"/>
                <a:gd name="T8" fmla="*/ 1056 w 1056"/>
                <a:gd name="T9" fmla="*/ 1200 h 1200"/>
                <a:gd name="T10" fmla="*/ 0 w 1056"/>
                <a:gd name="T11" fmla="*/ 1200 h 12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56"/>
                <a:gd name="T19" fmla="*/ 0 h 1200"/>
                <a:gd name="T20" fmla="*/ 1056 w 1056"/>
                <a:gd name="T21" fmla="*/ 1200 h 12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56" h="1200">
                  <a:moveTo>
                    <a:pt x="0" y="1200"/>
                  </a:moveTo>
                  <a:lnTo>
                    <a:pt x="0" y="0"/>
                  </a:lnTo>
                  <a:lnTo>
                    <a:pt x="528" y="576"/>
                  </a:lnTo>
                  <a:lnTo>
                    <a:pt x="912" y="1008"/>
                  </a:lnTo>
                  <a:lnTo>
                    <a:pt x="1056" y="1200"/>
                  </a:lnTo>
                  <a:lnTo>
                    <a:pt x="0" y="1200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0" name="Freeform 43" descr="Почтовая бумага"/>
            <p:cNvSpPr>
              <a:spLocks/>
            </p:cNvSpPr>
            <p:nvPr/>
          </p:nvSpPr>
          <p:spPr bwMode="auto">
            <a:xfrm>
              <a:off x="1344" y="2112"/>
              <a:ext cx="1200" cy="1200"/>
            </a:xfrm>
            <a:custGeom>
              <a:avLst/>
              <a:gdLst>
                <a:gd name="T0" fmla="*/ 0 w 1200"/>
                <a:gd name="T1" fmla="*/ 1200 h 1200"/>
                <a:gd name="T2" fmla="*/ 0 w 1200"/>
                <a:gd name="T3" fmla="*/ 864 h 1200"/>
                <a:gd name="T4" fmla="*/ 240 w 1200"/>
                <a:gd name="T5" fmla="*/ 816 h 1200"/>
                <a:gd name="T6" fmla="*/ 480 w 1200"/>
                <a:gd name="T7" fmla="*/ 720 h 1200"/>
                <a:gd name="T8" fmla="*/ 720 w 1200"/>
                <a:gd name="T9" fmla="*/ 576 h 1200"/>
                <a:gd name="T10" fmla="*/ 960 w 1200"/>
                <a:gd name="T11" fmla="*/ 384 h 1200"/>
                <a:gd name="T12" fmla="*/ 1104 w 1200"/>
                <a:gd name="T13" fmla="*/ 192 h 1200"/>
                <a:gd name="T14" fmla="*/ 1200 w 1200"/>
                <a:gd name="T15" fmla="*/ 0 h 1200"/>
                <a:gd name="T16" fmla="*/ 1200 w 1200"/>
                <a:gd name="T17" fmla="*/ 1200 h 1200"/>
                <a:gd name="T18" fmla="*/ 0 w 1200"/>
                <a:gd name="T19" fmla="*/ 1200 h 12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00"/>
                <a:gd name="T31" fmla="*/ 0 h 1200"/>
                <a:gd name="T32" fmla="*/ 1200 w 1200"/>
                <a:gd name="T33" fmla="*/ 1200 h 12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00" h="1200">
                  <a:moveTo>
                    <a:pt x="0" y="1200"/>
                  </a:moveTo>
                  <a:lnTo>
                    <a:pt x="0" y="864"/>
                  </a:lnTo>
                  <a:lnTo>
                    <a:pt x="240" y="816"/>
                  </a:lnTo>
                  <a:lnTo>
                    <a:pt x="480" y="720"/>
                  </a:lnTo>
                  <a:lnTo>
                    <a:pt x="720" y="576"/>
                  </a:lnTo>
                  <a:lnTo>
                    <a:pt x="960" y="384"/>
                  </a:lnTo>
                  <a:lnTo>
                    <a:pt x="1104" y="192"/>
                  </a:lnTo>
                  <a:lnTo>
                    <a:pt x="1200" y="0"/>
                  </a:lnTo>
                  <a:lnTo>
                    <a:pt x="1200" y="1200"/>
                  </a:lnTo>
                  <a:lnTo>
                    <a:pt x="0" y="1200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745" name="Freeform 41" descr="Голубая тисненая бумага"/>
          <p:cNvSpPr>
            <a:spLocks/>
          </p:cNvSpPr>
          <p:nvPr/>
        </p:nvSpPr>
        <p:spPr bwMode="auto">
          <a:xfrm>
            <a:off x="3886200" y="3124200"/>
            <a:ext cx="1676400" cy="1981200"/>
          </a:xfrm>
          <a:custGeom>
            <a:avLst/>
            <a:gdLst>
              <a:gd name="T0" fmla="*/ 0 w 1056"/>
              <a:gd name="T1" fmla="*/ 2147483647 h 1200"/>
              <a:gd name="T2" fmla="*/ 0 w 1056"/>
              <a:gd name="T3" fmla="*/ 0 h 1200"/>
              <a:gd name="T4" fmla="*/ 2147483647 w 1056"/>
              <a:gd name="T5" fmla="*/ 2147483647 h 1200"/>
              <a:gd name="T6" fmla="*/ 2147483647 w 1056"/>
              <a:gd name="T7" fmla="*/ 2147483647 h 1200"/>
              <a:gd name="T8" fmla="*/ 2147483647 w 1056"/>
              <a:gd name="T9" fmla="*/ 2147483647 h 1200"/>
              <a:gd name="T10" fmla="*/ 0 w 1056"/>
              <a:gd name="T11" fmla="*/ 2147483647 h 1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56"/>
              <a:gd name="T19" fmla="*/ 0 h 1200"/>
              <a:gd name="T20" fmla="*/ 1056 w 1056"/>
              <a:gd name="T21" fmla="*/ 1200 h 1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56" h="1200">
                <a:moveTo>
                  <a:pt x="0" y="1200"/>
                </a:moveTo>
                <a:lnTo>
                  <a:pt x="0" y="0"/>
                </a:lnTo>
                <a:lnTo>
                  <a:pt x="528" y="576"/>
                </a:lnTo>
                <a:lnTo>
                  <a:pt x="912" y="1008"/>
                </a:lnTo>
                <a:lnTo>
                  <a:pt x="1056" y="1200"/>
                </a:lnTo>
                <a:lnTo>
                  <a:pt x="0" y="1200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44" name="Freeform 40" descr="Розовая тисненая бумага"/>
          <p:cNvSpPr>
            <a:spLocks/>
          </p:cNvSpPr>
          <p:nvPr/>
        </p:nvSpPr>
        <p:spPr bwMode="auto">
          <a:xfrm>
            <a:off x="1981200" y="3200400"/>
            <a:ext cx="1905000" cy="1905000"/>
          </a:xfrm>
          <a:custGeom>
            <a:avLst/>
            <a:gdLst>
              <a:gd name="T0" fmla="*/ 0 w 1200"/>
              <a:gd name="T1" fmla="*/ 2147483647 h 1200"/>
              <a:gd name="T2" fmla="*/ 0 w 1200"/>
              <a:gd name="T3" fmla="*/ 2147483647 h 1200"/>
              <a:gd name="T4" fmla="*/ 2147483647 w 1200"/>
              <a:gd name="T5" fmla="*/ 2147483647 h 1200"/>
              <a:gd name="T6" fmla="*/ 2147483647 w 1200"/>
              <a:gd name="T7" fmla="*/ 2147483647 h 1200"/>
              <a:gd name="T8" fmla="*/ 2147483647 w 1200"/>
              <a:gd name="T9" fmla="*/ 2147483647 h 1200"/>
              <a:gd name="T10" fmla="*/ 2147483647 w 1200"/>
              <a:gd name="T11" fmla="*/ 2147483647 h 1200"/>
              <a:gd name="T12" fmla="*/ 2147483647 w 1200"/>
              <a:gd name="T13" fmla="*/ 2147483647 h 1200"/>
              <a:gd name="T14" fmla="*/ 2147483647 w 1200"/>
              <a:gd name="T15" fmla="*/ 0 h 1200"/>
              <a:gd name="T16" fmla="*/ 2147483647 w 1200"/>
              <a:gd name="T17" fmla="*/ 2147483647 h 1200"/>
              <a:gd name="T18" fmla="*/ 0 w 1200"/>
              <a:gd name="T19" fmla="*/ 2147483647 h 12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00"/>
              <a:gd name="T31" fmla="*/ 0 h 1200"/>
              <a:gd name="T32" fmla="*/ 1200 w 1200"/>
              <a:gd name="T33" fmla="*/ 1200 h 12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00" h="1200">
                <a:moveTo>
                  <a:pt x="0" y="1200"/>
                </a:moveTo>
                <a:lnTo>
                  <a:pt x="0" y="864"/>
                </a:lnTo>
                <a:lnTo>
                  <a:pt x="240" y="816"/>
                </a:lnTo>
                <a:lnTo>
                  <a:pt x="480" y="720"/>
                </a:lnTo>
                <a:lnTo>
                  <a:pt x="720" y="576"/>
                </a:lnTo>
                <a:lnTo>
                  <a:pt x="960" y="384"/>
                </a:lnTo>
                <a:lnTo>
                  <a:pt x="1104" y="192"/>
                </a:lnTo>
                <a:lnTo>
                  <a:pt x="1200" y="0"/>
                </a:lnTo>
                <a:lnTo>
                  <a:pt x="1200" y="1200"/>
                </a:lnTo>
                <a:lnTo>
                  <a:pt x="0" y="1200"/>
                </a:lnTo>
                <a:close/>
              </a:path>
            </a:pathLst>
          </a:cu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5"/>
          <p:cNvSpPr>
            <a:spLocks noChangeShapeType="1"/>
          </p:cNvSpPr>
          <p:nvPr/>
        </p:nvSpPr>
        <p:spPr bwMode="auto">
          <a:xfrm>
            <a:off x="0" y="5105400"/>
            <a:ext cx="845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6"/>
          <p:cNvSpPr>
            <a:spLocks noChangeShapeType="1"/>
          </p:cNvSpPr>
          <p:nvPr/>
        </p:nvSpPr>
        <p:spPr bwMode="auto">
          <a:xfrm rot="-5400000">
            <a:off x="-2171700" y="3848100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72712" name="Line 8"/>
          <p:cNvSpPr>
            <a:spLocks noChangeShapeType="1"/>
          </p:cNvSpPr>
          <p:nvPr/>
        </p:nvSpPr>
        <p:spPr bwMode="auto">
          <a:xfrm>
            <a:off x="1981200" y="1676400"/>
            <a:ext cx="0" cy="4267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13" name="Line 9"/>
          <p:cNvSpPr>
            <a:spLocks noChangeShapeType="1"/>
          </p:cNvSpPr>
          <p:nvPr/>
        </p:nvSpPr>
        <p:spPr bwMode="auto">
          <a:xfrm>
            <a:off x="3886200" y="1676400"/>
            <a:ext cx="0" cy="4267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1981200" y="50292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>
                <a:solidFill>
                  <a:schemeClr val="bg2"/>
                </a:solidFill>
              </a:rPr>
              <a:t>a</a:t>
            </a:r>
            <a:endParaRPr lang="ru-RU" sz="3200" i="1">
              <a:solidFill>
                <a:schemeClr val="bg2"/>
              </a:solidFill>
            </a:endParaRP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5105400" y="5029200"/>
            <a:ext cx="452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>
                <a:solidFill>
                  <a:schemeClr val="bg2"/>
                </a:solidFill>
              </a:rPr>
              <a:t>b</a:t>
            </a:r>
            <a:endParaRPr lang="ru-RU" sz="3200" i="1">
              <a:solidFill>
                <a:schemeClr val="bg2"/>
              </a:solidFill>
            </a:endParaRPr>
          </a:p>
        </p:txBody>
      </p:sp>
      <p:sp>
        <p:nvSpPr>
          <p:cNvPr id="10254" name="Text Box 12"/>
          <p:cNvSpPr txBox="1">
            <a:spLocks noChangeArrowheads="1"/>
          </p:cNvSpPr>
          <p:nvPr/>
        </p:nvSpPr>
        <p:spPr bwMode="auto">
          <a:xfrm>
            <a:off x="8001000" y="50292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x</a:t>
            </a:r>
            <a:endParaRPr lang="ru-RU" sz="3200" i="1"/>
          </a:p>
        </p:txBody>
      </p:sp>
      <p:sp>
        <p:nvSpPr>
          <p:cNvPr id="10255" name="Text Box 13"/>
          <p:cNvSpPr txBox="1">
            <a:spLocks noChangeArrowheads="1"/>
          </p:cNvSpPr>
          <p:nvPr/>
        </p:nvSpPr>
        <p:spPr bwMode="auto">
          <a:xfrm>
            <a:off x="152400" y="914400"/>
            <a:ext cx="420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y</a:t>
            </a:r>
            <a:endParaRPr lang="ru-RU" sz="3200" i="1"/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 rot="-2115636">
            <a:off x="2133600" y="3581400"/>
            <a:ext cx="137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solidFill>
                  <a:srgbClr val="04A85A"/>
                </a:solidFill>
              </a:rPr>
              <a:t>y = f(x)</a:t>
            </a:r>
            <a:endParaRPr lang="ru-RU" i="1">
              <a:solidFill>
                <a:srgbClr val="04A85A"/>
              </a:solidFill>
            </a:endParaRPr>
          </a:p>
        </p:txBody>
      </p:sp>
      <p:sp>
        <p:nvSpPr>
          <p:cNvPr id="10257" name="Text Box 15"/>
          <p:cNvSpPr txBox="1">
            <a:spLocks noChangeArrowheads="1"/>
          </p:cNvSpPr>
          <p:nvPr/>
        </p:nvSpPr>
        <p:spPr bwMode="auto">
          <a:xfrm>
            <a:off x="228600" y="50292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0</a:t>
            </a:r>
            <a:endParaRPr lang="ru-RU" sz="3200" i="1"/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 rot="2924946">
            <a:off x="4267200" y="3657601"/>
            <a:ext cx="15065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tx2"/>
                </a:solidFill>
              </a:rPr>
              <a:t>y = g(x)</a:t>
            </a:r>
            <a:endParaRPr lang="ru-RU" i="1">
              <a:solidFill>
                <a:schemeClr val="tx2"/>
              </a:solidFill>
            </a:endParaRP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1524000" y="5029200"/>
            <a:ext cx="484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A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5562600" y="4572000"/>
            <a:ext cx="420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B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3886200" y="4572000"/>
            <a:ext cx="501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C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3886200" y="2743200"/>
            <a:ext cx="468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D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72732" name="Line 28"/>
          <p:cNvSpPr>
            <a:spLocks noChangeShapeType="1"/>
          </p:cNvSpPr>
          <p:nvPr/>
        </p:nvSpPr>
        <p:spPr bwMode="auto">
          <a:xfrm>
            <a:off x="5562600" y="1676400"/>
            <a:ext cx="0" cy="4267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38" name="Freeform 34"/>
          <p:cNvSpPr>
            <a:spLocks/>
          </p:cNvSpPr>
          <p:nvPr/>
        </p:nvSpPr>
        <p:spPr bwMode="auto">
          <a:xfrm>
            <a:off x="457200" y="685800"/>
            <a:ext cx="3810000" cy="4038600"/>
          </a:xfrm>
          <a:custGeom>
            <a:avLst/>
            <a:gdLst>
              <a:gd name="T0" fmla="*/ 0 w 2400"/>
              <a:gd name="T1" fmla="*/ 2147483647 h 2544"/>
              <a:gd name="T2" fmla="*/ 2147483647 w 2400"/>
              <a:gd name="T3" fmla="*/ 2147483647 h 2544"/>
              <a:gd name="T4" fmla="*/ 2147483647 w 2400"/>
              <a:gd name="T5" fmla="*/ 2147483647 h 2544"/>
              <a:gd name="T6" fmla="*/ 2147483647 w 2400"/>
              <a:gd name="T7" fmla="*/ 0 h 2544"/>
              <a:gd name="T8" fmla="*/ 0 60000 65536"/>
              <a:gd name="T9" fmla="*/ 0 60000 65536"/>
              <a:gd name="T10" fmla="*/ 0 60000 65536"/>
              <a:gd name="T11" fmla="*/ 0 60000 65536"/>
              <a:gd name="T12" fmla="*/ 0 w 2400"/>
              <a:gd name="T13" fmla="*/ 0 h 2544"/>
              <a:gd name="T14" fmla="*/ 2400 w 2400"/>
              <a:gd name="T15" fmla="*/ 2544 h 25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0" h="2544">
                <a:moveTo>
                  <a:pt x="0" y="2544"/>
                </a:moveTo>
                <a:cubicBezTo>
                  <a:pt x="540" y="2508"/>
                  <a:pt x="1080" y="2472"/>
                  <a:pt x="1440" y="2304"/>
                </a:cubicBezTo>
                <a:cubicBezTo>
                  <a:pt x="1800" y="2136"/>
                  <a:pt x="2000" y="1920"/>
                  <a:pt x="2160" y="1536"/>
                </a:cubicBezTo>
                <a:cubicBezTo>
                  <a:pt x="2320" y="1152"/>
                  <a:pt x="2360" y="576"/>
                  <a:pt x="2400" y="0"/>
                </a:cubicBezTo>
              </a:path>
            </a:pathLst>
          </a:custGeom>
          <a:noFill/>
          <a:ln w="57150">
            <a:solidFill>
              <a:srgbClr val="04A85A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41" name="Freeform 37"/>
          <p:cNvSpPr>
            <a:spLocks/>
          </p:cNvSpPr>
          <p:nvPr/>
        </p:nvSpPr>
        <p:spPr bwMode="auto">
          <a:xfrm>
            <a:off x="1371600" y="1447800"/>
            <a:ext cx="5105400" cy="4876800"/>
          </a:xfrm>
          <a:custGeom>
            <a:avLst/>
            <a:gdLst>
              <a:gd name="T0" fmla="*/ 0 w 3264"/>
              <a:gd name="T1" fmla="*/ 0 h 3024"/>
              <a:gd name="T2" fmla="*/ 2147483647 w 3264"/>
              <a:gd name="T3" fmla="*/ 2147483647 h 3024"/>
              <a:gd name="T4" fmla="*/ 2147483647 w 3264"/>
              <a:gd name="T5" fmla="*/ 2147483647 h 3024"/>
              <a:gd name="T6" fmla="*/ 0 60000 65536"/>
              <a:gd name="T7" fmla="*/ 0 60000 65536"/>
              <a:gd name="T8" fmla="*/ 0 60000 65536"/>
              <a:gd name="T9" fmla="*/ 0 w 3264"/>
              <a:gd name="T10" fmla="*/ 0 h 3024"/>
              <a:gd name="T11" fmla="*/ 3264 w 3264"/>
              <a:gd name="T12" fmla="*/ 3024 h 30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64" h="3024">
                <a:moveTo>
                  <a:pt x="0" y="0"/>
                </a:moveTo>
                <a:cubicBezTo>
                  <a:pt x="544" y="300"/>
                  <a:pt x="1088" y="600"/>
                  <a:pt x="1632" y="1104"/>
                </a:cubicBezTo>
                <a:cubicBezTo>
                  <a:pt x="2176" y="1608"/>
                  <a:pt x="2720" y="2316"/>
                  <a:pt x="3264" y="3024"/>
                </a:cubicBezTo>
              </a:path>
            </a:pathLst>
          </a:custGeom>
          <a:noFill/>
          <a:ln w="5715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42" name="Text Box 38"/>
          <p:cNvSpPr txBox="1">
            <a:spLocks noChangeArrowheads="1"/>
          </p:cNvSpPr>
          <p:nvPr/>
        </p:nvSpPr>
        <p:spPr bwMode="auto">
          <a:xfrm>
            <a:off x="3505200" y="5029200"/>
            <a:ext cx="4445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200" i="1">
                <a:solidFill>
                  <a:schemeClr val="bg2"/>
                </a:solidFill>
              </a:rPr>
              <a:t>с</a:t>
            </a:r>
          </a:p>
        </p:txBody>
      </p:sp>
      <p:sp>
        <p:nvSpPr>
          <p:cNvPr id="72743" name="Text Box 39"/>
          <p:cNvSpPr txBox="1">
            <a:spLocks noChangeArrowheads="1"/>
          </p:cNvSpPr>
          <p:nvPr/>
        </p:nvSpPr>
        <p:spPr bwMode="auto">
          <a:xfrm>
            <a:off x="1600200" y="4038600"/>
            <a:ext cx="395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chemeClr val="tx2"/>
                </a:solidFill>
              </a:rPr>
              <a:t>Е</a:t>
            </a:r>
          </a:p>
        </p:txBody>
      </p:sp>
      <p:graphicFrame>
        <p:nvGraphicFramePr>
          <p:cNvPr id="72728" name="Object 24"/>
          <p:cNvGraphicFramePr>
            <a:graphicFrameLocks noChangeAspect="1"/>
          </p:cNvGraphicFramePr>
          <p:nvPr>
            <p:ph sz="half" idx="2"/>
          </p:nvPr>
        </p:nvGraphicFramePr>
        <p:xfrm>
          <a:off x="4886325" y="1989138"/>
          <a:ext cx="4037013" cy="638175"/>
        </p:xfrm>
        <a:graphic>
          <a:graphicData uri="http://schemas.openxmlformats.org/presentationml/2006/ole">
            <p:oleObj spid="_x0000_s10242" name="Формула" r:id="rId6" imgW="1447800" imgH="228600" progId="Equation.3">
              <p:embed/>
            </p:oleObj>
          </a:graphicData>
        </a:graphic>
      </p:graphicFrame>
      <p:graphicFrame>
        <p:nvGraphicFramePr>
          <p:cNvPr id="72729" name="Object 25"/>
          <p:cNvGraphicFramePr>
            <a:graphicFrameLocks noChangeAspect="1"/>
          </p:cNvGraphicFramePr>
          <p:nvPr>
            <p:ph sz="half" idx="1"/>
          </p:nvPr>
        </p:nvGraphicFramePr>
        <p:xfrm>
          <a:off x="5562600" y="3001963"/>
          <a:ext cx="3352800" cy="1098550"/>
        </p:xfrm>
        <a:graphic>
          <a:graphicData uri="http://schemas.openxmlformats.org/presentationml/2006/ole">
            <p:oleObj spid="_x0000_s10243" name="Формула" r:id="rId7" imgW="1435100" imgH="469900" progId="Equation.3">
              <p:embed/>
            </p:oleObj>
          </a:graphicData>
        </a:graphic>
      </p:graphicFrame>
      <p:sp>
        <p:nvSpPr>
          <p:cNvPr id="10268" name="Rectangle 26" descr="10%"/>
          <p:cNvSpPr>
            <a:spLocks noChangeArrowheads="1"/>
          </p:cNvSpPr>
          <p:nvPr/>
        </p:nvSpPr>
        <p:spPr bwMode="auto">
          <a:xfrm>
            <a:off x="762000" y="0"/>
            <a:ext cx="6934200" cy="1295400"/>
          </a:xfrm>
          <a:prstGeom prst="rect">
            <a:avLst/>
          </a:prstGeom>
          <a:pattFill prst="pct10">
            <a:fgClr>
              <a:schemeClr val="accent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4000">
                <a:solidFill>
                  <a:srgbClr val="04A85A"/>
                </a:solidFill>
              </a:rPr>
              <a:t>Площадь криволинейной трапеции</a:t>
            </a:r>
            <a:r>
              <a:rPr lang="en-US" sz="4000">
                <a:solidFill>
                  <a:srgbClr val="04A85A"/>
                </a:solidFill>
              </a:rPr>
              <a:t> (</a:t>
            </a:r>
            <a:r>
              <a:rPr lang="ru-RU" sz="4000">
                <a:solidFill>
                  <a:srgbClr val="04A85A"/>
                </a:solidFill>
              </a:rPr>
              <a:t>4</a:t>
            </a:r>
            <a:r>
              <a:rPr lang="en-US" sz="4000">
                <a:solidFill>
                  <a:srgbClr val="04A85A"/>
                </a:solidFill>
              </a:rPr>
              <a:t>)</a:t>
            </a:r>
            <a:endParaRPr lang="ru-RU" sz="4000">
              <a:solidFill>
                <a:srgbClr val="04A85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2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2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72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2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2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72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1000"/>
                                        <p:tgtEl>
                                          <p:spTgt spid="72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72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2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7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45" grpId="0" animBg="1"/>
      <p:bldP spid="72744" grpId="0" animBg="1"/>
      <p:bldP spid="72712" grpId="0" animBg="1"/>
      <p:bldP spid="72713" grpId="0" animBg="1"/>
      <p:bldP spid="72714" grpId="0"/>
      <p:bldP spid="72715" grpId="0"/>
      <p:bldP spid="72718" grpId="0"/>
      <p:bldP spid="72721" grpId="0"/>
      <p:bldP spid="72732" grpId="0" animBg="1"/>
      <p:bldP spid="72738" grpId="0" animBg="1"/>
      <p:bldP spid="72741" grpId="0" animBg="1"/>
      <p:bldP spid="727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Полилиния 79"/>
          <p:cNvSpPr/>
          <p:nvPr/>
        </p:nvSpPr>
        <p:spPr>
          <a:xfrm>
            <a:off x="566738" y="1223963"/>
            <a:ext cx="3076575" cy="4772025"/>
          </a:xfrm>
          <a:custGeom>
            <a:avLst/>
            <a:gdLst>
              <a:gd name="connsiteX0" fmla="*/ 0 w 3076575"/>
              <a:gd name="connsiteY0" fmla="*/ 400050 h 4772025"/>
              <a:gd name="connsiteX1" fmla="*/ 447675 w 3076575"/>
              <a:gd name="connsiteY1" fmla="*/ 2743200 h 4772025"/>
              <a:gd name="connsiteX2" fmla="*/ 990600 w 3076575"/>
              <a:gd name="connsiteY2" fmla="*/ 4267200 h 4772025"/>
              <a:gd name="connsiteX3" fmla="*/ 1476375 w 3076575"/>
              <a:gd name="connsiteY3" fmla="*/ 4772025 h 4772025"/>
              <a:gd name="connsiteX4" fmla="*/ 1990725 w 3076575"/>
              <a:gd name="connsiteY4" fmla="*/ 4267200 h 4772025"/>
              <a:gd name="connsiteX5" fmla="*/ 2524125 w 3076575"/>
              <a:gd name="connsiteY5" fmla="*/ 2619375 h 4772025"/>
              <a:gd name="connsiteX6" fmla="*/ 3048000 w 3076575"/>
              <a:gd name="connsiteY6" fmla="*/ 142875 h 4772025"/>
              <a:gd name="connsiteX7" fmla="*/ 3048000 w 3076575"/>
              <a:gd name="connsiteY7" fmla="*/ 142875 h 4772025"/>
              <a:gd name="connsiteX8" fmla="*/ 3076575 w 3076575"/>
              <a:gd name="connsiteY8" fmla="*/ 0 h 477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5" h="4772025">
                <a:moveTo>
                  <a:pt x="0" y="400050"/>
                </a:moveTo>
                <a:cubicBezTo>
                  <a:pt x="141287" y="1249362"/>
                  <a:pt x="282575" y="2098675"/>
                  <a:pt x="447675" y="2743200"/>
                </a:cubicBezTo>
                <a:cubicBezTo>
                  <a:pt x="612775" y="3387725"/>
                  <a:pt x="819150" y="3929063"/>
                  <a:pt x="990600" y="4267200"/>
                </a:cubicBezTo>
                <a:cubicBezTo>
                  <a:pt x="1162050" y="4605337"/>
                  <a:pt x="1309688" y="4772025"/>
                  <a:pt x="1476375" y="4772025"/>
                </a:cubicBezTo>
                <a:cubicBezTo>
                  <a:pt x="1643062" y="4772025"/>
                  <a:pt x="1816100" y="4625975"/>
                  <a:pt x="1990725" y="4267200"/>
                </a:cubicBezTo>
                <a:cubicBezTo>
                  <a:pt x="2165350" y="3908425"/>
                  <a:pt x="2347913" y="3306762"/>
                  <a:pt x="2524125" y="2619375"/>
                </a:cubicBezTo>
                <a:cubicBezTo>
                  <a:pt x="2700337" y="1931988"/>
                  <a:pt x="3048000" y="142875"/>
                  <a:pt x="3048000" y="142875"/>
                </a:cubicBezTo>
                <a:lnTo>
                  <a:pt x="3048000" y="142875"/>
                </a:lnTo>
                <a:lnTo>
                  <a:pt x="3076575" y="0"/>
                </a:lnTo>
              </a:path>
            </a:pathLst>
          </a:cu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ru-RU" sz="2400" smtClean="0">
                <a:solidFill>
                  <a:srgbClr val="04A85A"/>
                </a:solidFill>
                <a:latin typeface="Century Gothic" pitchFamily="34" charset="0"/>
              </a:rPr>
              <a:t>Пример 1:</a:t>
            </a:r>
            <a:r>
              <a:rPr lang="ru-RU" sz="2400" i="1" smtClean="0"/>
              <a:t> вычислить площадь фигуры, </a:t>
            </a:r>
            <a:r>
              <a:rPr lang="en-US" sz="2400" i="1" smtClean="0"/>
              <a:t/>
            </a:r>
            <a:br>
              <a:rPr lang="en-US" sz="2400" i="1" smtClean="0"/>
            </a:br>
            <a:r>
              <a:rPr lang="ru-RU" sz="2400" i="1" smtClean="0"/>
              <a:t>ограниченной линиями</a:t>
            </a:r>
            <a:r>
              <a:rPr lang="en-US" sz="2400" i="1" smtClean="0"/>
              <a:t> </a:t>
            </a:r>
            <a:r>
              <a:rPr lang="ru-RU" sz="2400" i="1" smtClean="0"/>
              <a:t> </a:t>
            </a:r>
            <a:r>
              <a:rPr lang="en-US" sz="2400" i="1" smtClean="0"/>
              <a:t>y = x</a:t>
            </a:r>
            <a:r>
              <a:rPr lang="en-US" sz="2400" i="1" baseline="30000" smtClean="0"/>
              <a:t>2</a:t>
            </a:r>
            <a:r>
              <a:rPr lang="en-US" sz="2400" i="1" smtClean="0"/>
              <a:t>, </a:t>
            </a:r>
            <a:r>
              <a:rPr lang="ru-RU" sz="2400" i="1" smtClean="0"/>
              <a:t>х=1,х=3</a:t>
            </a:r>
            <a:endParaRPr lang="ru-RU" sz="2400" smtClean="0"/>
          </a:p>
        </p:txBody>
      </p:sp>
      <p:sp>
        <p:nvSpPr>
          <p:cNvPr id="1127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8120063" cy="441166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127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Полилиния 4"/>
          <p:cNvSpPr/>
          <p:nvPr/>
        </p:nvSpPr>
        <p:spPr>
          <a:xfrm>
            <a:off x="2549525" y="1598613"/>
            <a:ext cx="1009650" cy="4391025"/>
          </a:xfrm>
          <a:custGeom>
            <a:avLst/>
            <a:gdLst>
              <a:gd name="connsiteX0" fmla="*/ 9525 w 1009650"/>
              <a:gd name="connsiteY0" fmla="*/ 4381500 h 4391025"/>
              <a:gd name="connsiteX1" fmla="*/ 0 w 1009650"/>
              <a:gd name="connsiteY1" fmla="*/ 3905250 h 4391025"/>
              <a:gd name="connsiteX2" fmla="*/ 314325 w 1009650"/>
              <a:gd name="connsiteY2" fmla="*/ 3057525 h 4391025"/>
              <a:gd name="connsiteX3" fmla="*/ 495300 w 1009650"/>
              <a:gd name="connsiteY3" fmla="*/ 2343150 h 4391025"/>
              <a:gd name="connsiteX4" fmla="*/ 781050 w 1009650"/>
              <a:gd name="connsiteY4" fmla="*/ 1123950 h 4391025"/>
              <a:gd name="connsiteX5" fmla="*/ 923925 w 1009650"/>
              <a:gd name="connsiteY5" fmla="*/ 495300 h 4391025"/>
              <a:gd name="connsiteX6" fmla="*/ 1000125 w 1009650"/>
              <a:gd name="connsiteY6" fmla="*/ 0 h 4391025"/>
              <a:gd name="connsiteX7" fmla="*/ 1009650 w 1009650"/>
              <a:gd name="connsiteY7" fmla="*/ 4391025 h 4391025"/>
              <a:gd name="connsiteX8" fmla="*/ 9525 w 1009650"/>
              <a:gd name="connsiteY8" fmla="*/ 4381500 h 439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9650" h="4391025">
                <a:moveTo>
                  <a:pt x="9525" y="4381500"/>
                </a:moveTo>
                <a:lnTo>
                  <a:pt x="0" y="3905250"/>
                </a:lnTo>
                <a:lnTo>
                  <a:pt x="314325" y="3057525"/>
                </a:lnTo>
                <a:lnTo>
                  <a:pt x="495300" y="2343150"/>
                </a:lnTo>
                <a:lnTo>
                  <a:pt x="781050" y="1123950"/>
                </a:lnTo>
                <a:lnTo>
                  <a:pt x="923925" y="495300"/>
                </a:lnTo>
                <a:lnTo>
                  <a:pt x="1000125" y="0"/>
                </a:lnTo>
                <a:lnTo>
                  <a:pt x="1009650" y="4391025"/>
                </a:lnTo>
                <a:lnTo>
                  <a:pt x="9525" y="4381500"/>
                </a:lnTo>
                <a:close/>
              </a:path>
            </a:pathLst>
          </a:custGeom>
          <a:solidFill>
            <a:srgbClr val="FFFF00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" name="Прямая соединительная линия 5"/>
          <p:cNvCxnSpPr>
            <a:stCxn id="11303" idx="0"/>
          </p:cNvCxnSpPr>
          <p:nvPr/>
        </p:nvCxnSpPr>
        <p:spPr>
          <a:xfrm rot="16200000" flipV="1">
            <a:off x="2301082" y="5723731"/>
            <a:ext cx="501650" cy="4763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231900" y="5976938"/>
            <a:ext cx="3817938" cy="1587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-350837" y="3887788"/>
            <a:ext cx="4751387" cy="1587"/>
          </a:xfrm>
          <a:prstGeom prst="straightConnector1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689475" y="6048375"/>
          <a:ext cx="574675" cy="360363"/>
        </p:xfrm>
        <a:graphic>
          <a:graphicData uri="http://schemas.openxmlformats.org/presentationml/2006/ole">
            <p:oleObj spid="_x0000_s11266" name="Формула" r:id="rId3" imgW="126720" imgH="139680" progId="Equation.3">
              <p:embed/>
            </p:oleObj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1665288" y="1584325"/>
          <a:ext cx="358775" cy="425450"/>
        </p:xfrm>
        <a:graphic>
          <a:graphicData uri="http://schemas.openxmlformats.org/presentationml/2006/ole">
            <p:oleObj spid="_x0000_s11267" name="Формула" r:id="rId4" imgW="139680" imgH="164880" progId="Equation.3">
              <p:embed/>
            </p:oleObj>
          </a:graphicData>
        </a:graphic>
      </p:graphicFrame>
      <p:sp>
        <p:nvSpPr>
          <p:cNvPr id="11281" name="TextBox 10"/>
          <p:cNvSpPr txBox="1">
            <a:spLocks noChangeArrowheads="1"/>
          </p:cNvSpPr>
          <p:nvPr/>
        </p:nvSpPr>
        <p:spPr bwMode="auto">
          <a:xfrm>
            <a:off x="1665288" y="5903913"/>
            <a:ext cx="33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0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-674688" y="3779838"/>
            <a:ext cx="43910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28663" y="4967288"/>
            <a:ext cx="3311525" cy="15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335756" y="3783807"/>
            <a:ext cx="4384675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00100" y="4464050"/>
            <a:ext cx="3240088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016000" y="5472113"/>
            <a:ext cx="3024188" cy="15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836612" y="3779838"/>
            <a:ext cx="4392613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1346200" y="3775075"/>
            <a:ext cx="438308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016000" y="3960813"/>
            <a:ext cx="3024188" cy="15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28663" y="3455988"/>
            <a:ext cx="3311525" cy="15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376363" y="2951163"/>
            <a:ext cx="2663825" cy="158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016000" y="2447925"/>
            <a:ext cx="3024188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016000" y="2016125"/>
            <a:ext cx="3024188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016000" y="1584325"/>
            <a:ext cx="3024188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1016000" y="1584325"/>
            <a:ext cx="0" cy="43830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1847850" y="3775075"/>
            <a:ext cx="4383088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2492375" y="5427663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484313" y="5427663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997200" y="3887788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00438" y="1511300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944563" y="3887788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989138" y="5940425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303" name="TextBox 32"/>
          <p:cNvSpPr txBox="1">
            <a:spLocks noChangeArrowheads="1"/>
          </p:cNvSpPr>
          <p:nvPr/>
        </p:nvSpPr>
        <p:spPr bwMode="auto">
          <a:xfrm>
            <a:off x="2384425" y="5976938"/>
            <a:ext cx="3397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1304" name="TextBox 33"/>
          <p:cNvSpPr txBox="1">
            <a:spLocks noChangeArrowheads="1"/>
          </p:cNvSpPr>
          <p:nvPr/>
        </p:nvSpPr>
        <p:spPr bwMode="auto">
          <a:xfrm>
            <a:off x="3392488" y="5976938"/>
            <a:ext cx="3397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305" name="TextBox 34"/>
          <p:cNvSpPr txBox="1">
            <a:spLocks noChangeArrowheads="1"/>
          </p:cNvSpPr>
          <p:nvPr/>
        </p:nvSpPr>
        <p:spPr bwMode="auto">
          <a:xfrm>
            <a:off x="2835275" y="1312863"/>
            <a:ext cx="738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У=х²</a:t>
            </a:r>
          </a:p>
        </p:txBody>
      </p:sp>
      <p:graphicFrame>
        <p:nvGraphicFramePr>
          <p:cNvPr id="36" name="Object 4"/>
          <p:cNvGraphicFramePr>
            <a:graphicFrameLocks noChangeAspect="1"/>
          </p:cNvGraphicFramePr>
          <p:nvPr/>
        </p:nvGraphicFramePr>
        <p:xfrm>
          <a:off x="4706938" y="1403350"/>
          <a:ext cx="2701925" cy="928688"/>
        </p:xfrm>
        <a:graphic>
          <a:graphicData uri="http://schemas.openxmlformats.org/presentationml/2006/ole">
            <p:oleObj spid="_x0000_s11268" name="Формула" r:id="rId5" imgW="825480" imgH="482400" progId="Equation.3">
              <p:embed/>
            </p:oleObj>
          </a:graphicData>
        </a:graphic>
      </p:graphicFrame>
      <p:graphicFrame>
        <p:nvGraphicFramePr>
          <p:cNvPr id="37" name="Object 5"/>
          <p:cNvGraphicFramePr>
            <a:graphicFrameLocks noChangeAspect="1"/>
          </p:cNvGraphicFramePr>
          <p:nvPr/>
        </p:nvGraphicFramePr>
        <p:xfrm>
          <a:off x="3762375" y="2484438"/>
          <a:ext cx="2438400" cy="987425"/>
        </p:xfrm>
        <a:graphic>
          <a:graphicData uri="http://schemas.openxmlformats.org/presentationml/2006/ole">
            <p:oleObj spid="_x0000_s11269" name="Формула" r:id="rId6" imgW="787320" imgH="469800" progId="Equation.3">
              <p:embed/>
            </p:oleObj>
          </a:graphicData>
        </a:graphic>
      </p:graphicFrame>
      <p:graphicFrame>
        <p:nvGraphicFramePr>
          <p:cNvPr id="38" name="Object 6"/>
          <p:cNvGraphicFramePr>
            <a:graphicFrameLocks noChangeAspect="1"/>
          </p:cNvGraphicFramePr>
          <p:nvPr/>
        </p:nvGraphicFramePr>
        <p:xfrm>
          <a:off x="6102350" y="2798763"/>
          <a:ext cx="2633663" cy="427037"/>
        </p:xfrm>
        <a:graphic>
          <a:graphicData uri="http://schemas.openxmlformats.org/presentationml/2006/ole">
            <p:oleObj spid="_x0000_s11270" name="Формула" r:id="rId7" imgW="850680" imgH="203040" progId="Equation.3">
              <p:embed/>
            </p:oleObj>
          </a:graphicData>
        </a:graphic>
      </p:graphicFrame>
      <p:graphicFrame>
        <p:nvGraphicFramePr>
          <p:cNvPr id="39" name="Object 7"/>
          <p:cNvGraphicFramePr>
            <a:graphicFrameLocks noChangeAspect="1"/>
          </p:cNvGraphicFramePr>
          <p:nvPr/>
        </p:nvGraphicFramePr>
        <p:xfrm>
          <a:off x="4621213" y="3455988"/>
          <a:ext cx="2052637" cy="1000125"/>
        </p:xfrm>
        <a:graphic>
          <a:graphicData uri="http://schemas.openxmlformats.org/presentationml/2006/ole">
            <p:oleObj spid="_x0000_s11271" name="Формула" r:id="rId8" imgW="583920" imgH="419040" progId="Equation.3">
              <p:embed/>
            </p:oleObj>
          </a:graphicData>
        </a:graphic>
      </p:graphicFrame>
      <p:graphicFrame>
        <p:nvGraphicFramePr>
          <p:cNvPr id="40" name="Object 8"/>
          <p:cNvGraphicFramePr>
            <a:graphicFrameLocks noChangeAspect="1"/>
          </p:cNvGraphicFramePr>
          <p:nvPr/>
        </p:nvGraphicFramePr>
        <p:xfrm>
          <a:off x="6550025" y="3527425"/>
          <a:ext cx="2365375" cy="939800"/>
        </p:xfrm>
        <a:graphic>
          <a:graphicData uri="http://schemas.openxmlformats.org/presentationml/2006/ole">
            <p:oleObj spid="_x0000_s11272" name="Формула" r:id="rId9" imgW="672840" imgH="393480" progId="Equation.3">
              <p:embed/>
            </p:oleObj>
          </a:graphicData>
        </a:graphic>
      </p:graphicFrame>
      <p:sp>
        <p:nvSpPr>
          <p:cNvPr id="11306" name="TextBox 40"/>
          <p:cNvSpPr txBox="1">
            <a:spLocks noChangeArrowheads="1"/>
          </p:cNvSpPr>
          <p:nvPr/>
        </p:nvSpPr>
        <p:spPr bwMode="auto">
          <a:xfrm>
            <a:off x="1692275" y="5241925"/>
            <a:ext cx="339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3" name="Freeform 43" descr="Розовая тисненая бумага"/>
          <p:cNvSpPr>
            <a:spLocks/>
          </p:cNvSpPr>
          <p:nvPr/>
        </p:nvSpPr>
        <p:spPr bwMode="auto">
          <a:xfrm>
            <a:off x="1600200" y="3429000"/>
            <a:ext cx="2057400" cy="2743200"/>
          </a:xfrm>
          <a:custGeom>
            <a:avLst/>
            <a:gdLst>
              <a:gd name="T0" fmla="*/ 0 w 1296"/>
              <a:gd name="T1" fmla="*/ 2147483647 h 1728"/>
              <a:gd name="T2" fmla="*/ 0 w 1296"/>
              <a:gd name="T3" fmla="*/ 2147483647 h 1728"/>
              <a:gd name="T4" fmla="*/ 2147483647 w 1296"/>
              <a:gd name="T5" fmla="*/ 0 h 1728"/>
              <a:gd name="T6" fmla="*/ 2147483647 w 1296"/>
              <a:gd name="T7" fmla="*/ 2147483647 h 1728"/>
              <a:gd name="T8" fmla="*/ 0 w 1296"/>
              <a:gd name="T9" fmla="*/ 2147483647 h 17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96"/>
              <a:gd name="T16" fmla="*/ 0 h 1728"/>
              <a:gd name="T17" fmla="*/ 1296 w 1296"/>
              <a:gd name="T18" fmla="*/ 1728 h 17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96" h="1728">
                <a:moveTo>
                  <a:pt x="0" y="1728"/>
                </a:moveTo>
                <a:lnTo>
                  <a:pt x="0" y="1296"/>
                </a:lnTo>
                <a:lnTo>
                  <a:pt x="1296" y="0"/>
                </a:lnTo>
                <a:lnTo>
                  <a:pt x="1296" y="1728"/>
                </a:lnTo>
                <a:lnTo>
                  <a:pt x="0" y="1728"/>
                </a:lnTo>
                <a:close/>
              </a:path>
            </a:pathLst>
          </a:cu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44" name="Freeform 44" descr="Почтовая бумага"/>
          <p:cNvSpPr>
            <a:spLocks/>
          </p:cNvSpPr>
          <p:nvPr/>
        </p:nvSpPr>
        <p:spPr bwMode="auto">
          <a:xfrm>
            <a:off x="1600200" y="3429000"/>
            <a:ext cx="2057400" cy="2743200"/>
          </a:xfrm>
          <a:custGeom>
            <a:avLst/>
            <a:gdLst>
              <a:gd name="T0" fmla="*/ 0 w 1296"/>
              <a:gd name="T1" fmla="*/ 2147483647 h 1728"/>
              <a:gd name="T2" fmla="*/ 0 w 1296"/>
              <a:gd name="T3" fmla="*/ 2147483647 h 1728"/>
              <a:gd name="T4" fmla="*/ 2147483647 w 1296"/>
              <a:gd name="T5" fmla="*/ 2147483647 h 1728"/>
              <a:gd name="T6" fmla="*/ 2147483647 w 1296"/>
              <a:gd name="T7" fmla="*/ 2147483647 h 1728"/>
              <a:gd name="T8" fmla="*/ 2147483647 w 1296"/>
              <a:gd name="T9" fmla="*/ 2147483647 h 1728"/>
              <a:gd name="T10" fmla="*/ 2147483647 w 1296"/>
              <a:gd name="T11" fmla="*/ 2147483647 h 1728"/>
              <a:gd name="T12" fmla="*/ 2147483647 w 1296"/>
              <a:gd name="T13" fmla="*/ 2147483647 h 1728"/>
              <a:gd name="T14" fmla="*/ 2147483647 w 1296"/>
              <a:gd name="T15" fmla="*/ 2147483647 h 1728"/>
              <a:gd name="T16" fmla="*/ 2147483647 w 1296"/>
              <a:gd name="T17" fmla="*/ 2147483647 h 1728"/>
              <a:gd name="T18" fmla="*/ 2147483647 w 1296"/>
              <a:gd name="T19" fmla="*/ 2147483647 h 1728"/>
              <a:gd name="T20" fmla="*/ 2147483647 w 1296"/>
              <a:gd name="T21" fmla="*/ 0 h 1728"/>
              <a:gd name="T22" fmla="*/ 2147483647 w 1296"/>
              <a:gd name="T23" fmla="*/ 2147483647 h 1728"/>
              <a:gd name="T24" fmla="*/ 0 w 1296"/>
              <a:gd name="T25" fmla="*/ 2147483647 h 172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96"/>
              <a:gd name="T40" fmla="*/ 0 h 1728"/>
              <a:gd name="T41" fmla="*/ 1296 w 1296"/>
              <a:gd name="T42" fmla="*/ 1728 h 172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96" h="1728">
                <a:moveTo>
                  <a:pt x="0" y="1728"/>
                </a:moveTo>
                <a:lnTo>
                  <a:pt x="0" y="1296"/>
                </a:lnTo>
                <a:lnTo>
                  <a:pt x="144" y="1536"/>
                </a:lnTo>
                <a:lnTo>
                  <a:pt x="288" y="1680"/>
                </a:lnTo>
                <a:lnTo>
                  <a:pt x="432" y="1728"/>
                </a:lnTo>
                <a:lnTo>
                  <a:pt x="576" y="1680"/>
                </a:lnTo>
                <a:lnTo>
                  <a:pt x="720" y="1536"/>
                </a:lnTo>
                <a:lnTo>
                  <a:pt x="864" y="1296"/>
                </a:lnTo>
                <a:lnTo>
                  <a:pt x="1008" y="960"/>
                </a:lnTo>
                <a:lnTo>
                  <a:pt x="1152" y="576"/>
                </a:lnTo>
                <a:lnTo>
                  <a:pt x="1296" y="0"/>
                </a:lnTo>
                <a:lnTo>
                  <a:pt x="1296" y="1728"/>
                </a:lnTo>
                <a:lnTo>
                  <a:pt x="0" y="1728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3" name="Freeform 23" descr="Букет"/>
          <p:cNvSpPr>
            <a:spLocks/>
          </p:cNvSpPr>
          <p:nvPr/>
        </p:nvSpPr>
        <p:spPr bwMode="auto">
          <a:xfrm>
            <a:off x="1600200" y="3429000"/>
            <a:ext cx="2057400" cy="2743200"/>
          </a:xfrm>
          <a:custGeom>
            <a:avLst/>
            <a:gdLst>
              <a:gd name="T0" fmla="*/ 0 w 1296"/>
              <a:gd name="T1" fmla="*/ 2147483647 h 1728"/>
              <a:gd name="T2" fmla="*/ 2147483647 w 1296"/>
              <a:gd name="T3" fmla="*/ 0 h 1728"/>
              <a:gd name="T4" fmla="*/ 2147483647 w 1296"/>
              <a:gd name="T5" fmla="*/ 2147483647 h 1728"/>
              <a:gd name="T6" fmla="*/ 2147483647 w 1296"/>
              <a:gd name="T7" fmla="*/ 2147483647 h 1728"/>
              <a:gd name="T8" fmla="*/ 2147483647 w 1296"/>
              <a:gd name="T9" fmla="*/ 2147483647 h 1728"/>
              <a:gd name="T10" fmla="*/ 2147483647 w 1296"/>
              <a:gd name="T11" fmla="*/ 2147483647 h 1728"/>
              <a:gd name="T12" fmla="*/ 2147483647 w 1296"/>
              <a:gd name="T13" fmla="*/ 2147483647 h 1728"/>
              <a:gd name="T14" fmla="*/ 2147483647 w 1296"/>
              <a:gd name="T15" fmla="*/ 2147483647 h 1728"/>
              <a:gd name="T16" fmla="*/ 2147483647 w 1296"/>
              <a:gd name="T17" fmla="*/ 2147483647 h 1728"/>
              <a:gd name="T18" fmla="*/ 2147483647 w 1296"/>
              <a:gd name="T19" fmla="*/ 2147483647 h 1728"/>
              <a:gd name="T20" fmla="*/ 2147483647 w 1296"/>
              <a:gd name="T21" fmla="*/ 2147483647 h 1728"/>
              <a:gd name="T22" fmla="*/ 0 w 1296"/>
              <a:gd name="T23" fmla="*/ 2147483647 h 17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296"/>
              <a:gd name="T37" fmla="*/ 0 h 1728"/>
              <a:gd name="T38" fmla="*/ 1296 w 1296"/>
              <a:gd name="T39" fmla="*/ 1728 h 17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296" h="1728">
                <a:moveTo>
                  <a:pt x="0" y="1296"/>
                </a:moveTo>
                <a:lnTo>
                  <a:pt x="1296" y="0"/>
                </a:lnTo>
                <a:lnTo>
                  <a:pt x="1152" y="528"/>
                </a:lnTo>
                <a:lnTo>
                  <a:pt x="1008" y="960"/>
                </a:lnTo>
                <a:lnTo>
                  <a:pt x="864" y="1296"/>
                </a:lnTo>
                <a:lnTo>
                  <a:pt x="720" y="1536"/>
                </a:lnTo>
                <a:lnTo>
                  <a:pt x="576" y="1680"/>
                </a:lnTo>
                <a:lnTo>
                  <a:pt x="432" y="1728"/>
                </a:lnTo>
                <a:lnTo>
                  <a:pt x="336" y="1728"/>
                </a:lnTo>
                <a:lnTo>
                  <a:pt x="192" y="1584"/>
                </a:lnTo>
                <a:lnTo>
                  <a:pt x="48" y="1440"/>
                </a:lnTo>
                <a:lnTo>
                  <a:pt x="0" y="1296"/>
                </a:lnTo>
                <a:close/>
              </a:path>
            </a:pathLst>
          </a:cu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76200"/>
            <a:ext cx="2667000" cy="715963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04A85A"/>
                </a:solidFill>
                <a:latin typeface="Century Gothic" pitchFamily="34" charset="0"/>
              </a:rPr>
              <a:t>Пример 2 :</a:t>
            </a:r>
            <a:endParaRPr lang="ru-RU" sz="3600" i="1" dirty="0" smtClean="0">
              <a:solidFill>
                <a:srgbClr val="04A85A"/>
              </a:solidFill>
              <a:latin typeface="Century Gothic" pitchFamily="34" charset="0"/>
            </a:endParaRPr>
          </a:p>
        </p:txBody>
      </p:sp>
      <p:sp>
        <p:nvSpPr>
          <p:cNvPr id="12298" name="Rectangle 4"/>
          <p:cNvSpPr>
            <a:spLocks noChangeArrowheads="1"/>
          </p:cNvSpPr>
          <p:nvPr/>
        </p:nvSpPr>
        <p:spPr bwMode="auto">
          <a:xfrm>
            <a:off x="838200" y="228600"/>
            <a:ext cx="72390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10000"/>
              </a:lnSpc>
            </a:pPr>
            <a:r>
              <a:rPr lang="ru-RU" i="1">
                <a:solidFill>
                  <a:schemeClr val="tx2"/>
                </a:solidFill>
              </a:rPr>
              <a:t>вычислить площадь фигуры, </a:t>
            </a:r>
            <a:endParaRPr lang="en-US" i="1">
              <a:solidFill>
                <a:schemeClr val="tx2"/>
              </a:solidFill>
            </a:endParaRPr>
          </a:p>
          <a:p>
            <a:pPr algn="r">
              <a:lnSpc>
                <a:spcPct val="120000"/>
              </a:lnSpc>
            </a:pPr>
            <a:r>
              <a:rPr lang="ru-RU" i="1">
                <a:solidFill>
                  <a:schemeClr val="tx2"/>
                </a:solidFill>
              </a:rPr>
              <a:t>ограниченной линиями</a:t>
            </a:r>
            <a:r>
              <a:rPr lang="en-US" i="1">
                <a:solidFill>
                  <a:schemeClr val="tx2"/>
                </a:solidFill>
              </a:rPr>
              <a:t> </a:t>
            </a:r>
            <a:r>
              <a:rPr lang="ru-RU" i="1">
                <a:solidFill>
                  <a:schemeClr val="tx2"/>
                </a:solidFill>
              </a:rPr>
              <a:t> </a:t>
            </a:r>
            <a:r>
              <a:rPr lang="en-US" i="1">
                <a:solidFill>
                  <a:schemeClr val="tx2"/>
                </a:solidFill>
              </a:rPr>
              <a:t>y = x</a:t>
            </a:r>
            <a:r>
              <a:rPr lang="en-US" i="1" baseline="30000">
                <a:solidFill>
                  <a:schemeClr val="tx2"/>
                </a:solidFill>
              </a:rPr>
              <a:t>2</a:t>
            </a:r>
            <a:r>
              <a:rPr lang="en-US" i="1">
                <a:solidFill>
                  <a:schemeClr val="tx2"/>
                </a:solidFill>
              </a:rPr>
              <a:t>, y = x + 2.</a:t>
            </a:r>
            <a:endParaRPr lang="ru-RU" i="1">
              <a:solidFill>
                <a:schemeClr val="tx2"/>
              </a:solidFill>
            </a:endParaRPr>
          </a:p>
        </p:txBody>
      </p:sp>
      <p:sp>
        <p:nvSpPr>
          <p:cNvPr id="12299" name="Line 5"/>
          <p:cNvSpPr>
            <a:spLocks noChangeShapeType="1"/>
          </p:cNvSpPr>
          <p:nvPr/>
        </p:nvSpPr>
        <p:spPr bwMode="auto">
          <a:xfrm>
            <a:off x="0" y="6172200"/>
            <a:ext cx="579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Line 6"/>
          <p:cNvSpPr>
            <a:spLocks noChangeShapeType="1"/>
          </p:cNvSpPr>
          <p:nvPr/>
        </p:nvSpPr>
        <p:spPr bwMode="auto">
          <a:xfrm rot="-5400000">
            <a:off x="-419100" y="4152900"/>
            <a:ext cx="541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Text Box 7"/>
          <p:cNvSpPr txBox="1">
            <a:spLocks noChangeArrowheads="1"/>
          </p:cNvSpPr>
          <p:nvPr/>
        </p:nvSpPr>
        <p:spPr bwMode="auto">
          <a:xfrm>
            <a:off x="5410200" y="61722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x</a:t>
            </a:r>
            <a:endParaRPr lang="ru-RU" sz="3200" i="1"/>
          </a:p>
        </p:txBody>
      </p:sp>
      <p:sp>
        <p:nvSpPr>
          <p:cNvPr id="12302" name="Text Box 8"/>
          <p:cNvSpPr txBox="1">
            <a:spLocks noChangeArrowheads="1"/>
          </p:cNvSpPr>
          <p:nvPr/>
        </p:nvSpPr>
        <p:spPr bwMode="auto">
          <a:xfrm>
            <a:off x="1828800" y="1371600"/>
            <a:ext cx="420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y</a:t>
            </a:r>
            <a:endParaRPr lang="ru-RU" sz="3200" i="1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 flipV="1">
            <a:off x="228600" y="1371600"/>
            <a:ext cx="5486400" cy="548640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4" name="Freeform 14"/>
          <p:cNvSpPr>
            <a:spLocks/>
          </p:cNvSpPr>
          <p:nvPr/>
        </p:nvSpPr>
        <p:spPr bwMode="auto">
          <a:xfrm>
            <a:off x="457200" y="1447800"/>
            <a:ext cx="3657600" cy="4724400"/>
          </a:xfrm>
          <a:custGeom>
            <a:avLst/>
            <a:gdLst>
              <a:gd name="T0" fmla="*/ 0 w 2592"/>
              <a:gd name="T1" fmla="*/ 0 h 3888"/>
              <a:gd name="T2" fmla="*/ 2147483647 w 2592"/>
              <a:gd name="T3" fmla="*/ 2147483647 h 3888"/>
              <a:gd name="T4" fmla="*/ 2147483647 w 2592"/>
              <a:gd name="T5" fmla="*/ 2147483647 h 3888"/>
              <a:gd name="T6" fmla="*/ 2147483647 w 2592"/>
              <a:gd name="T7" fmla="*/ 2147483647 h 3888"/>
              <a:gd name="T8" fmla="*/ 2147483647 w 2592"/>
              <a:gd name="T9" fmla="*/ 2147483647 h 3888"/>
              <a:gd name="T10" fmla="*/ 2147483647 w 2592"/>
              <a:gd name="T11" fmla="*/ 2147483647 h 3888"/>
              <a:gd name="T12" fmla="*/ 2147483647 w 2592"/>
              <a:gd name="T13" fmla="*/ 0 h 38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92"/>
              <a:gd name="T22" fmla="*/ 0 h 3888"/>
              <a:gd name="T23" fmla="*/ 2592 w 2592"/>
              <a:gd name="T24" fmla="*/ 3888 h 38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92" h="3888">
                <a:moveTo>
                  <a:pt x="0" y="0"/>
                </a:moveTo>
                <a:cubicBezTo>
                  <a:pt x="144" y="792"/>
                  <a:pt x="288" y="1584"/>
                  <a:pt x="432" y="2160"/>
                </a:cubicBezTo>
                <a:cubicBezTo>
                  <a:pt x="576" y="2736"/>
                  <a:pt x="720" y="3168"/>
                  <a:pt x="864" y="3456"/>
                </a:cubicBezTo>
                <a:cubicBezTo>
                  <a:pt x="1008" y="3744"/>
                  <a:pt x="1152" y="3888"/>
                  <a:pt x="1296" y="3888"/>
                </a:cubicBezTo>
                <a:cubicBezTo>
                  <a:pt x="1440" y="3888"/>
                  <a:pt x="1584" y="3744"/>
                  <a:pt x="1728" y="3456"/>
                </a:cubicBezTo>
                <a:cubicBezTo>
                  <a:pt x="1872" y="3168"/>
                  <a:pt x="2016" y="2736"/>
                  <a:pt x="2160" y="2160"/>
                </a:cubicBezTo>
                <a:cubicBezTo>
                  <a:pt x="2304" y="1584"/>
                  <a:pt x="2448" y="792"/>
                  <a:pt x="2592" y="0"/>
                </a:cubicBezTo>
              </a:path>
            </a:pathLst>
          </a:custGeom>
          <a:noFill/>
          <a:ln w="76200">
            <a:solidFill>
              <a:srgbClr val="04A85A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5" name="Oval 15"/>
          <p:cNvSpPr>
            <a:spLocks noChangeArrowheads="1"/>
          </p:cNvSpPr>
          <p:nvPr/>
        </p:nvSpPr>
        <p:spPr bwMode="auto">
          <a:xfrm>
            <a:off x="1524000" y="5410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16" name="Oval 16"/>
          <p:cNvSpPr>
            <a:spLocks noChangeArrowheads="1"/>
          </p:cNvSpPr>
          <p:nvPr/>
        </p:nvSpPr>
        <p:spPr bwMode="auto">
          <a:xfrm>
            <a:off x="3581400" y="3352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>
            <a:off x="1600200" y="5486400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>
            <a:off x="3657600" y="3429000"/>
            <a:ext cx="0" cy="2743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9" name="Rectangle 19"/>
          <p:cNvSpPr>
            <a:spLocks noChangeArrowheads="1"/>
          </p:cNvSpPr>
          <p:nvPr/>
        </p:nvSpPr>
        <p:spPr bwMode="auto">
          <a:xfrm rot="4597709">
            <a:off x="111919" y="3621881"/>
            <a:ext cx="127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i="1">
                <a:solidFill>
                  <a:srgbClr val="04A85A"/>
                </a:solidFill>
              </a:rPr>
              <a:t>y = x</a:t>
            </a:r>
            <a:r>
              <a:rPr lang="en-US" sz="3200" i="1" baseline="30000">
                <a:solidFill>
                  <a:srgbClr val="04A85A"/>
                </a:solidFill>
              </a:rPr>
              <a:t>2</a:t>
            </a:r>
            <a:endParaRPr lang="ru-RU" sz="3200" i="1" baseline="30000">
              <a:solidFill>
                <a:srgbClr val="04A85A"/>
              </a:solidFill>
            </a:endParaRPr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 rot="-2667124">
            <a:off x="3733800" y="1752600"/>
            <a:ext cx="18208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y = x + 2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1221" name="Text Box 21"/>
          <p:cNvSpPr txBox="1">
            <a:spLocks noChangeArrowheads="1"/>
          </p:cNvSpPr>
          <p:nvPr/>
        </p:nvSpPr>
        <p:spPr bwMode="auto">
          <a:xfrm>
            <a:off x="1295400" y="6172200"/>
            <a:ext cx="531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-1</a:t>
            </a:r>
            <a:endParaRPr lang="ru-RU" i="1"/>
          </a:p>
        </p:txBody>
      </p:sp>
      <p:sp>
        <p:nvSpPr>
          <p:cNvPr id="51222" name="Text Box 22"/>
          <p:cNvSpPr txBox="1">
            <a:spLocks noChangeArrowheads="1"/>
          </p:cNvSpPr>
          <p:nvPr/>
        </p:nvSpPr>
        <p:spPr bwMode="auto">
          <a:xfrm>
            <a:off x="3505200" y="61722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2</a:t>
            </a:r>
            <a:endParaRPr lang="ru-RU" i="1"/>
          </a:p>
        </p:txBody>
      </p:sp>
      <p:sp>
        <p:nvSpPr>
          <p:cNvPr id="51224" name="Text Box 24"/>
          <p:cNvSpPr txBox="1">
            <a:spLocks noChangeArrowheads="1"/>
          </p:cNvSpPr>
          <p:nvPr/>
        </p:nvSpPr>
        <p:spPr bwMode="auto">
          <a:xfrm>
            <a:off x="1143000" y="5715000"/>
            <a:ext cx="48418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i="1">
                <a:solidFill>
                  <a:schemeClr val="tx2"/>
                </a:solidFill>
              </a:rPr>
              <a:t>A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1225" name="Text Box 25"/>
          <p:cNvSpPr txBox="1">
            <a:spLocks noChangeArrowheads="1"/>
          </p:cNvSpPr>
          <p:nvPr/>
        </p:nvSpPr>
        <p:spPr bwMode="auto">
          <a:xfrm>
            <a:off x="1447800" y="4876800"/>
            <a:ext cx="42068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i="1">
                <a:solidFill>
                  <a:schemeClr val="tx2"/>
                </a:solidFill>
              </a:rPr>
              <a:t>B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2286000" y="60960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O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1230" name="Text Box 30"/>
          <p:cNvSpPr txBox="1">
            <a:spLocks noChangeArrowheads="1"/>
          </p:cNvSpPr>
          <p:nvPr/>
        </p:nvSpPr>
        <p:spPr bwMode="auto">
          <a:xfrm>
            <a:off x="3657600" y="5715000"/>
            <a:ext cx="4683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i="1">
                <a:solidFill>
                  <a:schemeClr val="tx2"/>
                </a:solidFill>
              </a:rPr>
              <a:t>D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1231" name="Text Box 31"/>
          <p:cNvSpPr txBox="1">
            <a:spLocks noChangeArrowheads="1"/>
          </p:cNvSpPr>
          <p:nvPr/>
        </p:nvSpPr>
        <p:spPr bwMode="auto">
          <a:xfrm>
            <a:off x="3200400" y="2971800"/>
            <a:ext cx="5016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i="1">
                <a:solidFill>
                  <a:schemeClr val="tx2"/>
                </a:solidFill>
              </a:rPr>
              <a:t>C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51232" name="Text Box 32"/>
          <p:cNvSpPr txBox="1">
            <a:spLocks noChangeArrowheads="1"/>
          </p:cNvSpPr>
          <p:nvPr/>
        </p:nvSpPr>
        <p:spPr bwMode="auto">
          <a:xfrm>
            <a:off x="1905000" y="441960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2</a:t>
            </a:r>
            <a:endParaRPr lang="ru-RU" i="1"/>
          </a:p>
        </p:txBody>
      </p:sp>
      <p:graphicFrame>
        <p:nvGraphicFramePr>
          <p:cNvPr id="51228" name="Object 28"/>
          <p:cNvGraphicFramePr>
            <a:graphicFrameLocks noChangeAspect="1"/>
          </p:cNvGraphicFramePr>
          <p:nvPr>
            <p:ph sz="quarter" idx="1"/>
          </p:nvPr>
        </p:nvGraphicFramePr>
        <p:xfrm>
          <a:off x="4679950" y="2674938"/>
          <a:ext cx="4127500" cy="619125"/>
        </p:xfrm>
        <a:graphic>
          <a:graphicData uri="http://schemas.openxmlformats.org/presentationml/2006/ole">
            <p:oleObj spid="_x0000_s12290" name="Формула" r:id="rId6" imgW="1524000" imgH="228600" progId="Equation.3">
              <p:embed/>
            </p:oleObj>
          </a:graphicData>
        </a:graphic>
      </p:graphicFrame>
      <p:graphicFrame>
        <p:nvGraphicFramePr>
          <p:cNvPr id="51233" name="Object 33"/>
          <p:cNvGraphicFramePr>
            <a:graphicFrameLocks noChangeAspect="1"/>
          </p:cNvGraphicFramePr>
          <p:nvPr>
            <p:ph sz="quarter" idx="2"/>
          </p:nvPr>
        </p:nvGraphicFramePr>
        <p:xfrm>
          <a:off x="5459413" y="3609975"/>
          <a:ext cx="2795587" cy="788988"/>
        </p:xfrm>
        <a:graphic>
          <a:graphicData uri="http://schemas.openxmlformats.org/presentationml/2006/ole">
            <p:oleObj spid="_x0000_s12291" name="Формула" r:id="rId7" imgW="1663700" imgH="469900" progId="Equation.3">
              <p:embed/>
            </p:oleObj>
          </a:graphicData>
        </a:graphic>
      </p:graphicFrame>
      <p:graphicFrame>
        <p:nvGraphicFramePr>
          <p:cNvPr id="51237" name="Object 37"/>
          <p:cNvGraphicFramePr>
            <a:graphicFrameLocks noChangeAspect="1"/>
          </p:cNvGraphicFramePr>
          <p:nvPr>
            <p:ph sz="quarter" idx="3"/>
          </p:nvPr>
        </p:nvGraphicFramePr>
        <p:xfrm>
          <a:off x="4764088" y="5962650"/>
          <a:ext cx="3959225" cy="666750"/>
        </p:xfrm>
        <a:graphic>
          <a:graphicData uri="http://schemas.openxmlformats.org/presentationml/2006/ole">
            <p:oleObj spid="_x0000_s12292" name="Формула" r:id="rId8" imgW="2565400" imgH="431800" progId="Equation.3">
              <p:embed/>
            </p:oleObj>
          </a:graphicData>
        </a:graphic>
      </p:graphicFrame>
      <p:graphicFrame>
        <p:nvGraphicFramePr>
          <p:cNvPr id="51241" name="Object 41"/>
          <p:cNvGraphicFramePr>
            <a:graphicFrameLocks noChangeAspect="1"/>
          </p:cNvGraphicFramePr>
          <p:nvPr>
            <p:ph sz="quarter" idx="4"/>
          </p:nvPr>
        </p:nvGraphicFramePr>
        <p:xfrm>
          <a:off x="4757738" y="4746625"/>
          <a:ext cx="3971925" cy="842963"/>
        </p:xfrm>
        <a:graphic>
          <a:graphicData uri="http://schemas.openxmlformats.org/presentationml/2006/ole">
            <p:oleObj spid="_x0000_s12293" name="Формула" r:id="rId9" imgW="2514600" imgH="533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000"/>
                                        <p:tgtEl>
                                          <p:spTgt spid="51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51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2000"/>
                                        <p:tgtEl>
                                          <p:spTgt spid="51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0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51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51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51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1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1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51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1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1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51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3" grpId="0" animBg="1"/>
      <p:bldP spid="51243" grpId="1" animBg="1"/>
      <p:bldP spid="51244" grpId="0" animBg="1"/>
      <p:bldP spid="51244" grpId="1" animBg="1"/>
      <p:bldP spid="51223" grpId="0" animBg="1"/>
      <p:bldP spid="51223" grpId="1" animBg="1"/>
      <p:bldP spid="51223" grpId="2" animBg="1"/>
      <p:bldP spid="51210" grpId="0" animBg="1"/>
      <p:bldP spid="51214" grpId="0" animBg="1"/>
      <p:bldP spid="51215" grpId="0" animBg="1"/>
      <p:bldP spid="51216" grpId="0" animBg="1"/>
      <p:bldP spid="51217" grpId="0" animBg="1"/>
      <p:bldP spid="51218" grpId="0" animBg="1"/>
      <p:bldP spid="51219" grpId="0"/>
      <p:bldP spid="51220" grpId="0"/>
      <p:bldP spid="51221" grpId="0"/>
      <p:bldP spid="51222" grpId="0"/>
      <p:bldP spid="51227" grpId="0"/>
      <p:bldP spid="512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2514600" y="3429000"/>
            <a:ext cx="4114800" cy="2743200"/>
            <a:chOff x="1680" y="2256"/>
            <a:chExt cx="2592" cy="1728"/>
          </a:xfrm>
        </p:grpSpPr>
        <p:sp>
          <p:nvSpPr>
            <p:cNvPr id="13344" name="Freeform 35" descr="Почтовая бумага"/>
            <p:cNvSpPr>
              <a:spLocks/>
            </p:cNvSpPr>
            <p:nvPr/>
          </p:nvSpPr>
          <p:spPr bwMode="auto">
            <a:xfrm>
              <a:off x="2544" y="2256"/>
              <a:ext cx="1728" cy="1728"/>
            </a:xfrm>
            <a:custGeom>
              <a:avLst/>
              <a:gdLst>
                <a:gd name="T0" fmla="*/ 0 w 1728"/>
                <a:gd name="T1" fmla="*/ 1728 h 1728"/>
                <a:gd name="T2" fmla="*/ 1728 w 1728"/>
                <a:gd name="T3" fmla="*/ 1728 h 1728"/>
                <a:gd name="T4" fmla="*/ 1680 w 1728"/>
                <a:gd name="T5" fmla="*/ 1536 h 1728"/>
                <a:gd name="T6" fmla="*/ 1584 w 1728"/>
                <a:gd name="T7" fmla="*/ 1248 h 1728"/>
                <a:gd name="T8" fmla="*/ 1344 w 1728"/>
                <a:gd name="T9" fmla="*/ 912 h 1728"/>
                <a:gd name="T10" fmla="*/ 1104 w 1728"/>
                <a:gd name="T11" fmla="*/ 672 h 1728"/>
                <a:gd name="T12" fmla="*/ 768 w 1728"/>
                <a:gd name="T13" fmla="*/ 432 h 1728"/>
                <a:gd name="T14" fmla="*/ 240 w 1728"/>
                <a:gd name="T15" fmla="*/ 144 h 1728"/>
                <a:gd name="T16" fmla="*/ 0 w 1728"/>
                <a:gd name="T17" fmla="*/ 0 h 1728"/>
                <a:gd name="T18" fmla="*/ 0 w 1728"/>
                <a:gd name="T19" fmla="*/ 1728 h 17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28"/>
                <a:gd name="T31" fmla="*/ 0 h 1728"/>
                <a:gd name="T32" fmla="*/ 1728 w 1728"/>
                <a:gd name="T33" fmla="*/ 1728 h 17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28" h="1728">
                  <a:moveTo>
                    <a:pt x="0" y="1728"/>
                  </a:moveTo>
                  <a:lnTo>
                    <a:pt x="1728" y="1728"/>
                  </a:lnTo>
                  <a:lnTo>
                    <a:pt x="1680" y="1536"/>
                  </a:lnTo>
                  <a:lnTo>
                    <a:pt x="1584" y="1248"/>
                  </a:lnTo>
                  <a:lnTo>
                    <a:pt x="1344" y="912"/>
                  </a:lnTo>
                  <a:lnTo>
                    <a:pt x="1104" y="672"/>
                  </a:lnTo>
                  <a:lnTo>
                    <a:pt x="768" y="432"/>
                  </a:lnTo>
                  <a:lnTo>
                    <a:pt x="240" y="144"/>
                  </a:lnTo>
                  <a:lnTo>
                    <a:pt x="0" y="0"/>
                  </a:lnTo>
                  <a:lnTo>
                    <a:pt x="0" y="1728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5" name="Freeform 36" descr="Почтовая бумага"/>
            <p:cNvSpPr>
              <a:spLocks/>
            </p:cNvSpPr>
            <p:nvPr/>
          </p:nvSpPr>
          <p:spPr bwMode="auto">
            <a:xfrm>
              <a:off x="1680" y="2256"/>
              <a:ext cx="864" cy="1728"/>
            </a:xfrm>
            <a:custGeom>
              <a:avLst/>
              <a:gdLst>
                <a:gd name="T0" fmla="*/ 0 w 864"/>
                <a:gd name="T1" fmla="*/ 1728 h 1728"/>
                <a:gd name="T2" fmla="*/ 144 w 864"/>
                <a:gd name="T3" fmla="*/ 1680 h 1728"/>
                <a:gd name="T4" fmla="*/ 240 w 864"/>
                <a:gd name="T5" fmla="*/ 1584 h 1728"/>
                <a:gd name="T6" fmla="*/ 384 w 864"/>
                <a:gd name="T7" fmla="*/ 1392 h 1728"/>
                <a:gd name="T8" fmla="*/ 576 w 864"/>
                <a:gd name="T9" fmla="*/ 960 h 1728"/>
                <a:gd name="T10" fmla="*/ 768 w 864"/>
                <a:gd name="T11" fmla="*/ 384 h 1728"/>
                <a:gd name="T12" fmla="*/ 864 w 864"/>
                <a:gd name="T13" fmla="*/ 0 h 1728"/>
                <a:gd name="T14" fmla="*/ 864 w 864"/>
                <a:gd name="T15" fmla="*/ 1728 h 1728"/>
                <a:gd name="T16" fmla="*/ 48 w 864"/>
                <a:gd name="T17" fmla="*/ 1728 h 1728"/>
                <a:gd name="T18" fmla="*/ 0 w 864"/>
                <a:gd name="T19" fmla="*/ 1728 h 17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64"/>
                <a:gd name="T31" fmla="*/ 0 h 1728"/>
                <a:gd name="T32" fmla="*/ 864 w 864"/>
                <a:gd name="T33" fmla="*/ 1728 h 17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64" h="1728">
                  <a:moveTo>
                    <a:pt x="0" y="1728"/>
                  </a:moveTo>
                  <a:lnTo>
                    <a:pt x="144" y="1680"/>
                  </a:lnTo>
                  <a:lnTo>
                    <a:pt x="240" y="1584"/>
                  </a:lnTo>
                  <a:lnTo>
                    <a:pt x="384" y="1392"/>
                  </a:lnTo>
                  <a:lnTo>
                    <a:pt x="576" y="960"/>
                  </a:lnTo>
                  <a:lnTo>
                    <a:pt x="768" y="384"/>
                  </a:lnTo>
                  <a:lnTo>
                    <a:pt x="864" y="0"/>
                  </a:lnTo>
                  <a:lnTo>
                    <a:pt x="864" y="1728"/>
                  </a:lnTo>
                  <a:lnTo>
                    <a:pt x="48" y="1728"/>
                  </a:lnTo>
                  <a:lnTo>
                    <a:pt x="0" y="1728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13" name="Freeform 33" descr="Голубая тисненая бумага"/>
          <p:cNvSpPr>
            <a:spLocks/>
          </p:cNvSpPr>
          <p:nvPr/>
        </p:nvSpPr>
        <p:spPr bwMode="auto">
          <a:xfrm>
            <a:off x="3886200" y="3429000"/>
            <a:ext cx="2743200" cy="2743200"/>
          </a:xfrm>
          <a:custGeom>
            <a:avLst/>
            <a:gdLst>
              <a:gd name="T0" fmla="*/ 0 w 1728"/>
              <a:gd name="T1" fmla="*/ 2147483647 h 1728"/>
              <a:gd name="T2" fmla="*/ 2147483647 w 1728"/>
              <a:gd name="T3" fmla="*/ 2147483647 h 1728"/>
              <a:gd name="T4" fmla="*/ 2147483647 w 1728"/>
              <a:gd name="T5" fmla="*/ 2147483647 h 1728"/>
              <a:gd name="T6" fmla="*/ 2147483647 w 1728"/>
              <a:gd name="T7" fmla="*/ 2147483647 h 1728"/>
              <a:gd name="T8" fmla="*/ 2147483647 w 1728"/>
              <a:gd name="T9" fmla="*/ 2147483647 h 1728"/>
              <a:gd name="T10" fmla="*/ 2147483647 w 1728"/>
              <a:gd name="T11" fmla="*/ 2147483647 h 1728"/>
              <a:gd name="T12" fmla="*/ 2147483647 w 1728"/>
              <a:gd name="T13" fmla="*/ 2147483647 h 1728"/>
              <a:gd name="T14" fmla="*/ 2147483647 w 1728"/>
              <a:gd name="T15" fmla="*/ 2147483647 h 1728"/>
              <a:gd name="T16" fmla="*/ 0 w 1728"/>
              <a:gd name="T17" fmla="*/ 0 h 1728"/>
              <a:gd name="T18" fmla="*/ 0 w 1728"/>
              <a:gd name="T19" fmla="*/ 2147483647 h 17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28"/>
              <a:gd name="T31" fmla="*/ 0 h 1728"/>
              <a:gd name="T32" fmla="*/ 1728 w 1728"/>
              <a:gd name="T33" fmla="*/ 1728 h 172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28" h="1728">
                <a:moveTo>
                  <a:pt x="0" y="1728"/>
                </a:moveTo>
                <a:lnTo>
                  <a:pt x="1728" y="1728"/>
                </a:lnTo>
                <a:lnTo>
                  <a:pt x="1680" y="1536"/>
                </a:lnTo>
                <a:lnTo>
                  <a:pt x="1584" y="1248"/>
                </a:lnTo>
                <a:lnTo>
                  <a:pt x="1344" y="912"/>
                </a:lnTo>
                <a:lnTo>
                  <a:pt x="1104" y="672"/>
                </a:lnTo>
                <a:lnTo>
                  <a:pt x="768" y="432"/>
                </a:lnTo>
                <a:lnTo>
                  <a:pt x="240" y="144"/>
                </a:lnTo>
                <a:lnTo>
                  <a:pt x="0" y="0"/>
                </a:lnTo>
                <a:lnTo>
                  <a:pt x="0" y="1728"/>
                </a:lnTo>
                <a:close/>
              </a:path>
            </a:pathLst>
          </a:cu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2" name="Freeform 32" descr="Розовая тисненая бумага"/>
          <p:cNvSpPr>
            <a:spLocks/>
          </p:cNvSpPr>
          <p:nvPr/>
        </p:nvSpPr>
        <p:spPr bwMode="auto">
          <a:xfrm>
            <a:off x="2514600" y="3429000"/>
            <a:ext cx="1371600" cy="2743200"/>
          </a:xfrm>
          <a:custGeom>
            <a:avLst/>
            <a:gdLst>
              <a:gd name="T0" fmla="*/ 0 w 864"/>
              <a:gd name="T1" fmla="*/ 2147483647 h 1728"/>
              <a:gd name="T2" fmla="*/ 2147483647 w 864"/>
              <a:gd name="T3" fmla="*/ 2147483647 h 1728"/>
              <a:gd name="T4" fmla="*/ 2147483647 w 864"/>
              <a:gd name="T5" fmla="*/ 2147483647 h 1728"/>
              <a:gd name="T6" fmla="*/ 2147483647 w 864"/>
              <a:gd name="T7" fmla="*/ 2147483647 h 1728"/>
              <a:gd name="T8" fmla="*/ 2147483647 w 864"/>
              <a:gd name="T9" fmla="*/ 2147483647 h 1728"/>
              <a:gd name="T10" fmla="*/ 2147483647 w 864"/>
              <a:gd name="T11" fmla="*/ 2147483647 h 1728"/>
              <a:gd name="T12" fmla="*/ 2147483647 w 864"/>
              <a:gd name="T13" fmla="*/ 0 h 1728"/>
              <a:gd name="T14" fmla="*/ 2147483647 w 864"/>
              <a:gd name="T15" fmla="*/ 2147483647 h 1728"/>
              <a:gd name="T16" fmla="*/ 2147483647 w 864"/>
              <a:gd name="T17" fmla="*/ 2147483647 h 1728"/>
              <a:gd name="T18" fmla="*/ 0 w 864"/>
              <a:gd name="T19" fmla="*/ 2147483647 h 17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64"/>
              <a:gd name="T31" fmla="*/ 0 h 1728"/>
              <a:gd name="T32" fmla="*/ 864 w 864"/>
              <a:gd name="T33" fmla="*/ 1728 h 172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64" h="1728">
                <a:moveTo>
                  <a:pt x="0" y="1728"/>
                </a:moveTo>
                <a:lnTo>
                  <a:pt x="144" y="1680"/>
                </a:lnTo>
                <a:lnTo>
                  <a:pt x="240" y="1584"/>
                </a:lnTo>
                <a:lnTo>
                  <a:pt x="384" y="1392"/>
                </a:lnTo>
                <a:lnTo>
                  <a:pt x="576" y="960"/>
                </a:lnTo>
                <a:lnTo>
                  <a:pt x="768" y="384"/>
                </a:lnTo>
                <a:lnTo>
                  <a:pt x="864" y="0"/>
                </a:lnTo>
                <a:lnTo>
                  <a:pt x="864" y="1728"/>
                </a:lnTo>
                <a:lnTo>
                  <a:pt x="48" y="1728"/>
                </a:lnTo>
                <a:lnTo>
                  <a:pt x="0" y="1728"/>
                </a:lnTo>
                <a:close/>
              </a:path>
            </a:pathLst>
          </a:cu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0" y="0"/>
            <a:ext cx="2667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b"/>
          <a:lstStyle/>
          <a:p>
            <a:pPr>
              <a:defRPr/>
            </a:pPr>
            <a:r>
              <a:rPr lang="ru-RU" sz="3600" dirty="0">
                <a:solidFill>
                  <a:srgbClr val="04A85A"/>
                </a:solidFill>
              </a:rPr>
              <a:t>Пример </a:t>
            </a:r>
            <a:r>
              <a:rPr lang="ru-RU" sz="3600" dirty="0">
                <a:solidFill>
                  <a:srgbClr val="04A85A"/>
                </a:solidFill>
              </a:rPr>
              <a:t>3:</a:t>
            </a:r>
            <a:endParaRPr lang="ru-RU" sz="3600" i="1" dirty="0">
              <a:solidFill>
                <a:srgbClr val="04A85A"/>
              </a:solidFill>
            </a:endParaRPr>
          </a:p>
        </p:txBody>
      </p:sp>
      <p:sp>
        <p:nvSpPr>
          <p:cNvPr id="13319" name="Line 11"/>
          <p:cNvSpPr>
            <a:spLocks noChangeShapeType="1"/>
          </p:cNvSpPr>
          <p:nvPr/>
        </p:nvSpPr>
        <p:spPr bwMode="auto">
          <a:xfrm>
            <a:off x="152400" y="6172200"/>
            <a:ext cx="845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12"/>
          <p:cNvSpPr>
            <a:spLocks noChangeShapeType="1"/>
          </p:cNvSpPr>
          <p:nvPr/>
        </p:nvSpPr>
        <p:spPr bwMode="auto">
          <a:xfrm rot="-5400000">
            <a:off x="-1638300" y="4076700"/>
            <a:ext cx="5562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71693" name="Line 13"/>
          <p:cNvSpPr>
            <a:spLocks noChangeShapeType="1"/>
          </p:cNvSpPr>
          <p:nvPr/>
        </p:nvSpPr>
        <p:spPr bwMode="auto">
          <a:xfrm>
            <a:off x="2514600" y="2514600"/>
            <a:ext cx="0" cy="4267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694" name="Line 14"/>
          <p:cNvSpPr>
            <a:spLocks noChangeShapeType="1"/>
          </p:cNvSpPr>
          <p:nvPr/>
        </p:nvSpPr>
        <p:spPr bwMode="auto">
          <a:xfrm>
            <a:off x="3886200" y="2514600"/>
            <a:ext cx="0" cy="4267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2133600" y="60960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200" i="1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6248400" y="60960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3200" i="1">
                <a:solidFill>
                  <a:schemeClr val="bg2"/>
                </a:solidFill>
              </a:rPr>
              <a:t>8</a:t>
            </a:r>
          </a:p>
        </p:txBody>
      </p:sp>
      <p:sp>
        <p:nvSpPr>
          <p:cNvPr id="13325" name="Text Box 17"/>
          <p:cNvSpPr txBox="1">
            <a:spLocks noChangeArrowheads="1"/>
          </p:cNvSpPr>
          <p:nvPr/>
        </p:nvSpPr>
        <p:spPr bwMode="auto">
          <a:xfrm>
            <a:off x="8153400" y="60960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x</a:t>
            </a:r>
            <a:endParaRPr lang="ru-RU" sz="3200" i="1"/>
          </a:p>
        </p:txBody>
      </p:sp>
      <p:sp>
        <p:nvSpPr>
          <p:cNvPr id="71698" name="Text Box 18"/>
          <p:cNvSpPr txBox="1">
            <a:spLocks noChangeArrowheads="1"/>
          </p:cNvSpPr>
          <p:nvPr/>
        </p:nvSpPr>
        <p:spPr bwMode="auto">
          <a:xfrm rot="4298730">
            <a:off x="868363" y="4389437"/>
            <a:ext cx="1982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>
                <a:solidFill>
                  <a:srgbClr val="04A85A"/>
                </a:solidFill>
              </a:rPr>
              <a:t>y = (x</a:t>
            </a:r>
            <a:r>
              <a:rPr lang="ru-RU" i="1">
                <a:solidFill>
                  <a:srgbClr val="04A85A"/>
                </a:solidFill>
              </a:rPr>
              <a:t> – 2</a:t>
            </a:r>
            <a:r>
              <a:rPr lang="en-US" i="1">
                <a:solidFill>
                  <a:srgbClr val="04A85A"/>
                </a:solidFill>
              </a:rPr>
              <a:t>)</a:t>
            </a:r>
            <a:r>
              <a:rPr lang="ru-RU" i="1" baseline="30000">
                <a:solidFill>
                  <a:srgbClr val="04A85A"/>
                </a:solidFill>
              </a:rPr>
              <a:t>2</a:t>
            </a:r>
            <a:endParaRPr lang="ru-RU" i="1">
              <a:solidFill>
                <a:srgbClr val="04A85A"/>
              </a:solidFill>
            </a:endParaRPr>
          </a:p>
        </p:txBody>
      </p:sp>
      <p:sp>
        <p:nvSpPr>
          <p:cNvPr id="13327" name="Text Box 19"/>
          <p:cNvSpPr txBox="1">
            <a:spLocks noChangeArrowheads="1"/>
          </p:cNvSpPr>
          <p:nvPr/>
        </p:nvSpPr>
        <p:spPr bwMode="auto">
          <a:xfrm>
            <a:off x="762000" y="60960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0</a:t>
            </a:r>
            <a:endParaRPr lang="ru-RU" sz="3200" i="1"/>
          </a:p>
        </p:txBody>
      </p:sp>
      <p:sp>
        <p:nvSpPr>
          <p:cNvPr id="71701" name="Text Box 21"/>
          <p:cNvSpPr txBox="1">
            <a:spLocks noChangeArrowheads="1"/>
          </p:cNvSpPr>
          <p:nvPr/>
        </p:nvSpPr>
        <p:spPr bwMode="auto">
          <a:xfrm>
            <a:off x="2286000" y="5638800"/>
            <a:ext cx="4841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A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6629400" y="5638800"/>
            <a:ext cx="420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B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71703" name="Text Box 23"/>
          <p:cNvSpPr txBox="1">
            <a:spLocks noChangeArrowheads="1"/>
          </p:cNvSpPr>
          <p:nvPr/>
        </p:nvSpPr>
        <p:spPr bwMode="auto">
          <a:xfrm>
            <a:off x="3886200" y="5638800"/>
            <a:ext cx="501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C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71704" name="Text Box 24"/>
          <p:cNvSpPr txBox="1">
            <a:spLocks noChangeArrowheads="1"/>
          </p:cNvSpPr>
          <p:nvPr/>
        </p:nvSpPr>
        <p:spPr bwMode="auto">
          <a:xfrm>
            <a:off x="3352800" y="3200400"/>
            <a:ext cx="468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D</a:t>
            </a:r>
            <a:endParaRPr lang="ru-RU" sz="3200" i="1">
              <a:solidFill>
                <a:schemeClr val="tx2"/>
              </a:solidFill>
            </a:endParaRPr>
          </a:p>
        </p:txBody>
      </p:sp>
      <p:sp>
        <p:nvSpPr>
          <p:cNvPr id="71705" name="Line 25"/>
          <p:cNvSpPr>
            <a:spLocks noChangeShapeType="1"/>
          </p:cNvSpPr>
          <p:nvPr/>
        </p:nvSpPr>
        <p:spPr bwMode="auto">
          <a:xfrm>
            <a:off x="6629400" y="2514600"/>
            <a:ext cx="0" cy="4267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07" name="Text Box 27"/>
          <p:cNvSpPr txBox="1">
            <a:spLocks noChangeArrowheads="1"/>
          </p:cNvSpPr>
          <p:nvPr/>
        </p:nvSpPr>
        <p:spPr bwMode="auto">
          <a:xfrm>
            <a:off x="3505200" y="6096000"/>
            <a:ext cx="41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i="1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13334" name="Text Box 29"/>
          <p:cNvSpPr txBox="1">
            <a:spLocks noChangeArrowheads="1"/>
          </p:cNvSpPr>
          <p:nvPr/>
        </p:nvSpPr>
        <p:spPr bwMode="auto">
          <a:xfrm>
            <a:off x="701675" y="1223963"/>
            <a:ext cx="420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/>
              <a:t>y</a:t>
            </a:r>
            <a:endParaRPr lang="ru-RU" sz="3200" i="1"/>
          </a:p>
        </p:txBody>
      </p:sp>
      <p:sp>
        <p:nvSpPr>
          <p:cNvPr id="71710" name="Freeform 30"/>
          <p:cNvSpPr>
            <a:spLocks/>
          </p:cNvSpPr>
          <p:nvPr/>
        </p:nvSpPr>
        <p:spPr bwMode="auto">
          <a:xfrm>
            <a:off x="685800" y="1371600"/>
            <a:ext cx="3657600" cy="4800600"/>
          </a:xfrm>
          <a:custGeom>
            <a:avLst/>
            <a:gdLst>
              <a:gd name="T0" fmla="*/ 0 w 2592"/>
              <a:gd name="T1" fmla="*/ 0 h 3888"/>
              <a:gd name="T2" fmla="*/ 2147483647 w 2592"/>
              <a:gd name="T3" fmla="*/ 2147483647 h 3888"/>
              <a:gd name="T4" fmla="*/ 2147483647 w 2592"/>
              <a:gd name="T5" fmla="*/ 2147483647 h 3888"/>
              <a:gd name="T6" fmla="*/ 2147483647 w 2592"/>
              <a:gd name="T7" fmla="*/ 2147483647 h 3888"/>
              <a:gd name="T8" fmla="*/ 2147483647 w 2592"/>
              <a:gd name="T9" fmla="*/ 2147483647 h 3888"/>
              <a:gd name="T10" fmla="*/ 2147483647 w 2592"/>
              <a:gd name="T11" fmla="*/ 2147483647 h 3888"/>
              <a:gd name="T12" fmla="*/ 2147483647 w 2592"/>
              <a:gd name="T13" fmla="*/ 0 h 38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92"/>
              <a:gd name="T22" fmla="*/ 0 h 3888"/>
              <a:gd name="T23" fmla="*/ 2592 w 2592"/>
              <a:gd name="T24" fmla="*/ 3888 h 38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92" h="3888">
                <a:moveTo>
                  <a:pt x="0" y="0"/>
                </a:moveTo>
                <a:cubicBezTo>
                  <a:pt x="144" y="792"/>
                  <a:pt x="288" y="1584"/>
                  <a:pt x="432" y="2160"/>
                </a:cubicBezTo>
                <a:cubicBezTo>
                  <a:pt x="576" y="2736"/>
                  <a:pt x="720" y="3168"/>
                  <a:pt x="864" y="3456"/>
                </a:cubicBezTo>
                <a:cubicBezTo>
                  <a:pt x="1008" y="3744"/>
                  <a:pt x="1152" y="3888"/>
                  <a:pt x="1296" y="3888"/>
                </a:cubicBezTo>
                <a:cubicBezTo>
                  <a:pt x="1440" y="3888"/>
                  <a:pt x="1584" y="3744"/>
                  <a:pt x="1728" y="3456"/>
                </a:cubicBezTo>
                <a:cubicBezTo>
                  <a:pt x="1872" y="3168"/>
                  <a:pt x="2016" y="2736"/>
                  <a:pt x="2160" y="2160"/>
                </a:cubicBezTo>
                <a:cubicBezTo>
                  <a:pt x="2304" y="1584"/>
                  <a:pt x="2448" y="792"/>
                  <a:pt x="2592" y="0"/>
                </a:cubicBezTo>
              </a:path>
            </a:pathLst>
          </a:custGeom>
          <a:noFill/>
          <a:ln w="76200">
            <a:solidFill>
              <a:srgbClr val="04A85A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11" name="Freeform 31"/>
          <p:cNvSpPr>
            <a:spLocks/>
          </p:cNvSpPr>
          <p:nvPr/>
        </p:nvSpPr>
        <p:spPr bwMode="auto">
          <a:xfrm>
            <a:off x="228600" y="1905000"/>
            <a:ext cx="6400800" cy="4267200"/>
          </a:xfrm>
          <a:custGeom>
            <a:avLst/>
            <a:gdLst>
              <a:gd name="T0" fmla="*/ 2147483647 w 4032"/>
              <a:gd name="T1" fmla="*/ 2147483647 h 2688"/>
              <a:gd name="T2" fmla="*/ 2147483647 w 4032"/>
              <a:gd name="T3" fmla="*/ 2147483647 h 2688"/>
              <a:gd name="T4" fmla="*/ 2147483647 w 4032"/>
              <a:gd name="T5" fmla="*/ 2147483647 h 2688"/>
              <a:gd name="T6" fmla="*/ 0 w 4032"/>
              <a:gd name="T7" fmla="*/ 0 h 2688"/>
              <a:gd name="T8" fmla="*/ 0 60000 65536"/>
              <a:gd name="T9" fmla="*/ 0 60000 65536"/>
              <a:gd name="T10" fmla="*/ 0 60000 65536"/>
              <a:gd name="T11" fmla="*/ 0 60000 65536"/>
              <a:gd name="T12" fmla="*/ 0 w 4032"/>
              <a:gd name="T13" fmla="*/ 0 h 2688"/>
              <a:gd name="T14" fmla="*/ 4032 w 4032"/>
              <a:gd name="T15" fmla="*/ 2688 h 26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32" h="2688">
                <a:moveTo>
                  <a:pt x="4032" y="2688"/>
                </a:moveTo>
                <a:cubicBezTo>
                  <a:pt x="3960" y="2400"/>
                  <a:pt x="3888" y="2112"/>
                  <a:pt x="3600" y="1824"/>
                </a:cubicBezTo>
                <a:cubicBezTo>
                  <a:pt x="3312" y="1536"/>
                  <a:pt x="2904" y="1264"/>
                  <a:pt x="2304" y="960"/>
                </a:cubicBezTo>
                <a:cubicBezTo>
                  <a:pt x="1704" y="656"/>
                  <a:pt x="852" y="328"/>
                  <a:pt x="0" y="0"/>
                </a:cubicBezTo>
              </a:path>
            </a:pathLst>
          </a:custGeom>
          <a:noFill/>
          <a:ln w="5715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 rot="1394140">
            <a:off x="1524000" y="2133600"/>
            <a:ext cx="2027238" cy="641350"/>
            <a:chOff x="2832" y="1137"/>
            <a:chExt cx="1277" cy="404"/>
          </a:xfrm>
        </p:grpSpPr>
        <p:sp>
          <p:nvSpPr>
            <p:cNvPr id="13342" name="Text Box 20"/>
            <p:cNvSpPr txBox="1">
              <a:spLocks noChangeArrowheads="1"/>
            </p:cNvSpPr>
            <p:nvPr/>
          </p:nvSpPr>
          <p:spPr bwMode="auto">
            <a:xfrm>
              <a:off x="2832" y="1137"/>
              <a:ext cx="127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>
                  <a:solidFill>
                    <a:schemeClr val="tx2"/>
                  </a:solidFill>
                </a:rPr>
                <a:t>y = </a:t>
              </a:r>
              <a:r>
                <a:rPr lang="ru-RU" i="1">
                  <a:solidFill>
                    <a:schemeClr val="tx2"/>
                  </a:solidFill>
                </a:rPr>
                <a:t>2</a:t>
              </a:r>
              <a:r>
                <a:rPr lang="ru-RU" sz="3600" i="1">
                  <a:solidFill>
                    <a:schemeClr val="tx2"/>
                  </a:solidFill>
                </a:rPr>
                <a:t>√</a:t>
              </a:r>
              <a:r>
                <a:rPr lang="ru-RU" i="1">
                  <a:solidFill>
                    <a:schemeClr val="tx2"/>
                  </a:solidFill>
                </a:rPr>
                <a:t>8 – </a:t>
              </a:r>
              <a:r>
                <a:rPr lang="en-US" i="1">
                  <a:solidFill>
                    <a:schemeClr val="tx2"/>
                  </a:solidFill>
                </a:rPr>
                <a:t>x</a:t>
              </a:r>
              <a:endParaRPr lang="ru-RU" i="1">
                <a:solidFill>
                  <a:schemeClr val="tx2"/>
                </a:solidFill>
              </a:endParaRPr>
            </a:p>
          </p:txBody>
        </p:sp>
        <p:sp>
          <p:nvSpPr>
            <p:cNvPr id="13343" name="Line 38"/>
            <p:cNvSpPr>
              <a:spLocks noChangeShapeType="1"/>
            </p:cNvSpPr>
            <p:nvPr/>
          </p:nvSpPr>
          <p:spPr bwMode="auto">
            <a:xfrm>
              <a:off x="3552" y="1200"/>
              <a:ext cx="528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23" name="Text Box 43"/>
          <p:cNvSpPr txBox="1">
            <a:spLocks noChangeArrowheads="1"/>
          </p:cNvSpPr>
          <p:nvPr/>
        </p:nvSpPr>
        <p:spPr bwMode="auto">
          <a:xfrm>
            <a:off x="685800" y="3138488"/>
            <a:ext cx="4111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i="1">
                <a:solidFill>
                  <a:schemeClr val="bg2"/>
                </a:solidFill>
              </a:rPr>
              <a:t>4</a:t>
            </a:r>
          </a:p>
        </p:txBody>
      </p:sp>
      <p:grpSp>
        <p:nvGrpSpPr>
          <p:cNvPr id="13339" name="Группа 34"/>
          <p:cNvGrpSpPr>
            <a:grpSpLocks/>
          </p:cNvGrpSpPr>
          <p:nvPr/>
        </p:nvGrpSpPr>
        <p:grpSpPr bwMode="auto">
          <a:xfrm>
            <a:off x="990600" y="76200"/>
            <a:ext cx="6934200" cy="1422400"/>
            <a:chOff x="990600" y="76200"/>
            <a:chExt cx="6934200" cy="1422400"/>
          </a:xfrm>
        </p:grpSpPr>
        <p:sp>
          <p:nvSpPr>
            <p:cNvPr id="13340" name="Rectangle 5"/>
            <p:cNvSpPr>
              <a:spLocks noChangeArrowheads="1"/>
            </p:cNvSpPr>
            <p:nvPr/>
          </p:nvSpPr>
          <p:spPr bwMode="auto">
            <a:xfrm>
              <a:off x="990600" y="76200"/>
              <a:ext cx="6934200" cy="142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sz="2600" i="1">
                  <a:solidFill>
                    <a:schemeClr val="tx2"/>
                  </a:solidFill>
                </a:rPr>
                <a:t>вычислить площадь фигуры, </a:t>
              </a:r>
              <a:endParaRPr lang="en-US" sz="2600" i="1">
                <a:solidFill>
                  <a:schemeClr val="tx2"/>
                </a:solidFill>
              </a:endParaRPr>
            </a:p>
            <a:p>
              <a:pPr algn="r"/>
              <a:r>
                <a:rPr lang="ru-RU" sz="2600" i="1">
                  <a:solidFill>
                    <a:schemeClr val="tx2"/>
                  </a:solidFill>
                </a:rPr>
                <a:t>ограниченной линиями</a:t>
              </a:r>
              <a:r>
                <a:rPr lang="en-US" sz="2600" i="1">
                  <a:solidFill>
                    <a:schemeClr val="tx2"/>
                  </a:solidFill>
                </a:rPr>
                <a:t> </a:t>
              </a:r>
              <a:endParaRPr lang="ru-RU" sz="2600" i="1">
                <a:solidFill>
                  <a:schemeClr val="tx2"/>
                </a:solidFill>
              </a:endParaRPr>
            </a:p>
            <a:p>
              <a:pPr algn="r">
                <a:lnSpc>
                  <a:spcPct val="110000"/>
                </a:lnSpc>
              </a:pPr>
              <a:r>
                <a:rPr lang="ru-RU" sz="2600" i="1">
                  <a:solidFill>
                    <a:schemeClr val="tx2"/>
                  </a:solidFill>
                </a:rPr>
                <a:t>  </a:t>
              </a:r>
              <a:r>
                <a:rPr lang="en-US" sz="2600" i="1">
                  <a:solidFill>
                    <a:schemeClr val="tx2"/>
                  </a:solidFill>
                </a:rPr>
                <a:t>y = </a:t>
              </a:r>
              <a:r>
                <a:rPr lang="ru-RU" sz="2600" i="1">
                  <a:solidFill>
                    <a:schemeClr val="tx2"/>
                  </a:solidFill>
                </a:rPr>
                <a:t>(</a:t>
              </a:r>
              <a:r>
                <a:rPr lang="en-US" sz="2600" i="1">
                  <a:solidFill>
                    <a:schemeClr val="tx2"/>
                  </a:solidFill>
                </a:rPr>
                <a:t>x</a:t>
              </a:r>
              <a:r>
                <a:rPr lang="ru-RU" sz="2600" i="1">
                  <a:solidFill>
                    <a:schemeClr val="tx2"/>
                  </a:solidFill>
                </a:rPr>
                <a:t> – 2)</a:t>
              </a:r>
              <a:r>
                <a:rPr lang="en-US" sz="2600" i="1" baseline="30000">
                  <a:solidFill>
                    <a:schemeClr val="tx2"/>
                  </a:solidFill>
                </a:rPr>
                <a:t>2</a:t>
              </a:r>
              <a:r>
                <a:rPr lang="en-US" sz="2600" i="1">
                  <a:solidFill>
                    <a:schemeClr val="tx2"/>
                  </a:solidFill>
                </a:rPr>
                <a:t>, y = </a:t>
              </a:r>
              <a:r>
                <a:rPr lang="ru-RU" sz="2600" i="1">
                  <a:solidFill>
                    <a:schemeClr val="tx2"/>
                  </a:solidFill>
                </a:rPr>
                <a:t>2</a:t>
              </a:r>
              <a:r>
                <a:rPr lang="ru-RU" sz="800" i="1">
                  <a:solidFill>
                    <a:schemeClr val="tx2"/>
                  </a:solidFill>
                </a:rPr>
                <a:t> </a:t>
              </a:r>
              <a:r>
                <a:rPr lang="ru-RU" sz="3200" i="1">
                  <a:solidFill>
                    <a:schemeClr val="tx2"/>
                  </a:solidFill>
                </a:rPr>
                <a:t>√</a:t>
              </a:r>
              <a:r>
                <a:rPr lang="ru-RU" sz="800" i="1">
                  <a:solidFill>
                    <a:schemeClr val="tx2"/>
                  </a:solidFill>
                </a:rPr>
                <a:t> </a:t>
              </a:r>
              <a:r>
                <a:rPr lang="ru-RU" sz="2600" i="1">
                  <a:solidFill>
                    <a:schemeClr val="tx2"/>
                  </a:solidFill>
                </a:rPr>
                <a:t>8 – </a:t>
              </a:r>
              <a:r>
                <a:rPr lang="en-US" sz="2600" i="1">
                  <a:solidFill>
                    <a:schemeClr val="tx2"/>
                  </a:solidFill>
                </a:rPr>
                <a:t>x</a:t>
              </a:r>
              <a:r>
                <a:rPr lang="ru-RU" sz="2600" i="1">
                  <a:solidFill>
                    <a:schemeClr val="tx2"/>
                  </a:solidFill>
                </a:rPr>
                <a:t>,  х = 2, х = 8, у = 0</a:t>
              </a:r>
            </a:p>
          </p:txBody>
        </p:sp>
        <p:sp>
          <p:nvSpPr>
            <p:cNvPr id="13341" name="Line 44"/>
            <p:cNvSpPr>
              <a:spLocks noChangeShapeType="1"/>
            </p:cNvSpPr>
            <p:nvPr/>
          </p:nvSpPr>
          <p:spPr bwMode="auto">
            <a:xfrm>
              <a:off x="4191000" y="939800"/>
              <a:ext cx="762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71726" name="Object 46"/>
          <p:cNvGraphicFramePr>
            <a:graphicFrameLocks noChangeAspect="1"/>
          </p:cNvGraphicFramePr>
          <p:nvPr/>
        </p:nvGraphicFramePr>
        <p:xfrm>
          <a:off x="5164138" y="3124200"/>
          <a:ext cx="3821112" cy="642938"/>
        </p:xfrm>
        <a:graphic>
          <a:graphicData uri="http://schemas.openxmlformats.org/presentationml/2006/ole">
            <p:oleObj spid="_x0000_s13314" name="Формула" r:id="rId6" imgW="13589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1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71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7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1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1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1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7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1000"/>
                                        <p:tgtEl>
                                          <p:spTgt spid="7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1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1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71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3" grpId="0" animBg="1"/>
      <p:bldP spid="71712" grpId="0" animBg="1"/>
      <p:bldP spid="71693" grpId="0" animBg="1"/>
      <p:bldP spid="71694" grpId="0" animBg="1"/>
      <p:bldP spid="71695" grpId="0"/>
      <p:bldP spid="71696" grpId="0"/>
      <p:bldP spid="71698" grpId="0"/>
      <p:bldP spid="71705" grpId="0" animBg="1"/>
      <p:bldP spid="71707" grpId="0"/>
      <p:bldP spid="71710" grpId="0" animBg="1"/>
      <p:bldP spid="71711" grpId="0" animBg="1"/>
      <p:bldP spid="717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32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385763" y="2058988"/>
          <a:ext cx="8458200" cy="1181100"/>
        </p:xfrm>
        <a:graphic>
          <a:graphicData uri="http://schemas.openxmlformats.org/presentationml/2006/ole">
            <p:oleObj spid="_x0000_s14338" name="Формула" r:id="rId3" imgW="3911600" imgH="546100" progId="Equation.3">
              <p:embed/>
            </p:oleObj>
          </a:graphicData>
        </a:graphic>
      </p:graphicFrame>
      <p:graphicFrame>
        <p:nvGraphicFramePr>
          <p:cNvPr id="73739" name="Object 11"/>
          <p:cNvGraphicFramePr>
            <a:graphicFrameLocks noChangeAspect="1"/>
          </p:cNvGraphicFramePr>
          <p:nvPr>
            <p:ph sz="quarter" idx="2"/>
          </p:nvPr>
        </p:nvGraphicFramePr>
        <p:xfrm>
          <a:off x="385763" y="3833813"/>
          <a:ext cx="8458200" cy="1098550"/>
        </p:xfrm>
        <a:graphic>
          <a:graphicData uri="http://schemas.openxmlformats.org/presentationml/2006/ole">
            <p:oleObj spid="_x0000_s14339" name="Формула" r:id="rId4" imgW="3911600" imgH="508000" progId="Equation.3">
              <p:embed/>
            </p:oleObj>
          </a:graphicData>
        </a:graphic>
      </p:graphicFrame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0" y="76200"/>
            <a:ext cx="26670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b"/>
          <a:lstStyle/>
          <a:p>
            <a:pPr>
              <a:defRPr/>
            </a:pPr>
            <a:r>
              <a:rPr lang="ru-RU" sz="3600" dirty="0">
                <a:solidFill>
                  <a:srgbClr val="04A85A"/>
                </a:solidFill>
              </a:rPr>
              <a:t>Пример </a:t>
            </a:r>
            <a:r>
              <a:rPr lang="ru-RU" sz="3600" dirty="0">
                <a:solidFill>
                  <a:srgbClr val="04A85A"/>
                </a:solidFill>
              </a:rPr>
              <a:t>3:</a:t>
            </a:r>
            <a:endParaRPr lang="ru-RU" sz="3600" i="1" dirty="0">
              <a:solidFill>
                <a:srgbClr val="04A85A"/>
              </a:solidFill>
            </a:endParaRPr>
          </a:p>
        </p:txBody>
      </p:sp>
      <p:grpSp>
        <p:nvGrpSpPr>
          <p:cNvPr id="14342" name="Group 8"/>
          <p:cNvGrpSpPr>
            <a:grpSpLocks/>
          </p:cNvGrpSpPr>
          <p:nvPr/>
        </p:nvGrpSpPr>
        <p:grpSpPr bwMode="auto">
          <a:xfrm>
            <a:off x="990600" y="76200"/>
            <a:ext cx="6934200" cy="1422400"/>
            <a:chOff x="624" y="48"/>
            <a:chExt cx="4368" cy="896"/>
          </a:xfrm>
        </p:grpSpPr>
        <p:sp>
          <p:nvSpPr>
            <p:cNvPr id="14343" name="Rectangle 9"/>
            <p:cNvSpPr>
              <a:spLocks noChangeArrowheads="1"/>
            </p:cNvSpPr>
            <p:nvPr/>
          </p:nvSpPr>
          <p:spPr bwMode="auto">
            <a:xfrm>
              <a:off x="624" y="48"/>
              <a:ext cx="4368" cy="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sz="2600" i="1">
                  <a:solidFill>
                    <a:schemeClr val="tx2"/>
                  </a:solidFill>
                </a:rPr>
                <a:t>вычислить площадь фигуры, </a:t>
              </a:r>
              <a:endParaRPr lang="en-US" sz="2600" i="1">
                <a:solidFill>
                  <a:schemeClr val="tx2"/>
                </a:solidFill>
              </a:endParaRPr>
            </a:p>
            <a:p>
              <a:pPr algn="r"/>
              <a:r>
                <a:rPr lang="ru-RU" sz="2600" i="1">
                  <a:solidFill>
                    <a:schemeClr val="tx2"/>
                  </a:solidFill>
                </a:rPr>
                <a:t>ограниченной линиями</a:t>
              </a:r>
              <a:r>
                <a:rPr lang="en-US" sz="2600" i="1">
                  <a:solidFill>
                    <a:schemeClr val="tx2"/>
                  </a:solidFill>
                </a:rPr>
                <a:t> </a:t>
              </a:r>
              <a:endParaRPr lang="ru-RU" sz="2600" i="1">
                <a:solidFill>
                  <a:schemeClr val="tx2"/>
                </a:solidFill>
              </a:endParaRPr>
            </a:p>
            <a:p>
              <a:pPr algn="r">
                <a:lnSpc>
                  <a:spcPct val="110000"/>
                </a:lnSpc>
              </a:pPr>
              <a:r>
                <a:rPr lang="ru-RU" sz="2600" i="1">
                  <a:solidFill>
                    <a:schemeClr val="tx2"/>
                  </a:solidFill>
                </a:rPr>
                <a:t>  </a:t>
              </a:r>
              <a:r>
                <a:rPr lang="en-US" sz="2600" i="1">
                  <a:solidFill>
                    <a:schemeClr val="tx2"/>
                  </a:solidFill>
                </a:rPr>
                <a:t>y = </a:t>
              </a:r>
              <a:r>
                <a:rPr lang="ru-RU" sz="2600" i="1">
                  <a:solidFill>
                    <a:schemeClr val="tx2"/>
                  </a:solidFill>
                </a:rPr>
                <a:t>(</a:t>
              </a:r>
              <a:r>
                <a:rPr lang="en-US" sz="2600" i="1">
                  <a:solidFill>
                    <a:schemeClr val="tx2"/>
                  </a:solidFill>
                </a:rPr>
                <a:t>x</a:t>
              </a:r>
              <a:r>
                <a:rPr lang="ru-RU" sz="2600" i="1">
                  <a:solidFill>
                    <a:schemeClr val="tx2"/>
                  </a:solidFill>
                </a:rPr>
                <a:t> – 2)</a:t>
              </a:r>
              <a:r>
                <a:rPr lang="en-US" sz="2600" i="1" baseline="30000">
                  <a:solidFill>
                    <a:schemeClr val="tx2"/>
                  </a:solidFill>
                </a:rPr>
                <a:t>2</a:t>
              </a:r>
              <a:r>
                <a:rPr lang="en-US" sz="2600" i="1">
                  <a:solidFill>
                    <a:schemeClr val="tx2"/>
                  </a:solidFill>
                </a:rPr>
                <a:t>, y = </a:t>
              </a:r>
              <a:r>
                <a:rPr lang="ru-RU" sz="2600" i="1">
                  <a:solidFill>
                    <a:schemeClr val="tx2"/>
                  </a:solidFill>
                </a:rPr>
                <a:t>2</a:t>
              </a:r>
              <a:r>
                <a:rPr lang="ru-RU" sz="800" i="1">
                  <a:solidFill>
                    <a:schemeClr val="tx2"/>
                  </a:solidFill>
                </a:rPr>
                <a:t> </a:t>
              </a:r>
              <a:r>
                <a:rPr lang="ru-RU" sz="3200" i="1">
                  <a:solidFill>
                    <a:schemeClr val="tx2"/>
                  </a:solidFill>
                </a:rPr>
                <a:t>√</a:t>
              </a:r>
              <a:r>
                <a:rPr lang="ru-RU" sz="800" i="1">
                  <a:solidFill>
                    <a:schemeClr val="tx2"/>
                  </a:solidFill>
                </a:rPr>
                <a:t> </a:t>
              </a:r>
              <a:r>
                <a:rPr lang="ru-RU" sz="2600" i="1">
                  <a:solidFill>
                    <a:schemeClr val="tx2"/>
                  </a:solidFill>
                </a:rPr>
                <a:t>8 – </a:t>
              </a:r>
              <a:r>
                <a:rPr lang="en-US" sz="2600" i="1">
                  <a:solidFill>
                    <a:schemeClr val="tx2"/>
                  </a:solidFill>
                </a:rPr>
                <a:t>x</a:t>
              </a:r>
              <a:r>
                <a:rPr lang="ru-RU" sz="2600" i="1">
                  <a:solidFill>
                    <a:schemeClr val="tx2"/>
                  </a:solidFill>
                </a:rPr>
                <a:t>,  х = 2, х = 8, у = 0</a:t>
              </a:r>
            </a:p>
          </p:txBody>
        </p:sp>
        <p:sp>
          <p:nvSpPr>
            <p:cNvPr id="14344" name="Line 10"/>
            <p:cNvSpPr>
              <a:spLocks noChangeShapeType="1"/>
            </p:cNvSpPr>
            <p:nvPr/>
          </p:nvSpPr>
          <p:spPr bwMode="auto">
            <a:xfrm>
              <a:off x="2640" y="624"/>
              <a:ext cx="48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73742" name="Object 14"/>
          <p:cNvGraphicFramePr>
            <a:graphicFrameLocks noChangeAspect="1"/>
          </p:cNvGraphicFramePr>
          <p:nvPr>
            <p:ph sz="quarter" idx="3"/>
          </p:nvPr>
        </p:nvGraphicFramePr>
        <p:xfrm>
          <a:off x="2862263" y="5454650"/>
          <a:ext cx="3419475" cy="977900"/>
        </p:xfrm>
        <a:graphic>
          <a:graphicData uri="http://schemas.openxmlformats.org/presentationml/2006/ole">
            <p:oleObj spid="_x0000_s14340" name="Формула" r:id="rId5" imgW="1422400" imgH="40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4400" smtClean="0">
                <a:solidFill>
                  <a:srgbClr val="04A85A"/>
                </a:solidFill>
                <a:latin typeface="Century Gothic" pitchFamily="34" charset="0"/>
              </a:rPr>
              <a:t>Понятие первообразной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28600" y="1828800"/>
            <a:ext cx="8763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i="1">
                <a:solidFill>
                  <a:schemeClr val="tx2"/>
                </a:solidFill>
              </a:rPr>
              <a:t>Функцию </a:t>
            </a:r>
            <a:r>
              <a:rPr lang="en-US" i="1">
                <a:solidFill>
                  <a:srgbClr val="04A85A"/>
                </a:solidFill>
              </a:rPr>
              <a:t>F(x)</a:t>
            </a:r>
            <a:r>
              <a:rPr lang="en-US" i="1">
                <a:solidFill>
                  <a:schemeClr val="tx2"/>
                </a:solidFill>
              </a:rPr>
              <a:t> </a:t>
            </a:r>
            <a:r>
              <a:rPr lang="ru-RU" i="1">
                <a:solidFill>
                  <a:schemeClr val="tx2"/>
                </a:solidFill>
              </a:rPr>
              <a:t>называют </a:t>
            </a:r>
            <a:r>
              <a:rPr lang="ru-RU" i="1">
                <a:solidFill>
                  <a:srgbClr val="04A85A"/>
                </a:solidFill>
              </a:rPr>
              <a:t>первообразной</a:t>
            </a:r>
            <a:r>
              <a:rPr lang="ru-RU" i="1">
                <a:solidFill>
                  <a:schemeClr val="tx2"/>
                </a:solidFill>
              </a:rPr>
              <a:t> для функции </a:t>
            </a:r>
            <a:r>
              <a:rPr lang="en-US" i="1">
                <a:solidFill>
                  <a:srgbClr val="04A85A"/>
                </a:solidFill>
              </a:rPr>
              <a:t>f(x)</a:t>
            </a:r>
            <a:r>
              <a:rPr lang="ru-RU" i="1">
                <a:solidFill>
                  <a:schemeClr val="tx2"/>
                </a:solidFill>
              </a:rPr>
              <a:t> на интервале </a:t>
            </a:r>
            <a:r>
              <a:rPr lang="en-US" i="1">
                <a:solidFill>
                  <a:srgbClr val="04A85A"/>
                </a:solidFill>
              </a:rPr>
              <a:t>(a; b)</a:t>
            </a:r>
            <a:r>
              <a:rPr lang="ru-RU" i="1">
                <a:solidFill>
                  <a:schemeClr val="tx2"/>
                </a:solidFill>
              </a:rPr>
              <a:t>, если на нем производная функции </a:t>
            </a:r>
            <a:r>
              <a:rPr lang="en-US" i="1">
                <a:solidFill>
                  <a:srgbClr val="04A85A"/>
                </a:solidFill>
              </a:rPr>
              <a:t>F(x)</a:t>
            </a:r>
            <a:r>
              <a:rPr lang="ru-RU" i="1">
                <a:solidFill>
                  <a:schemeClr val="tx2"/>
                </a:solidFill>
              </a:rPr>
              <a:t> равна </a:t>
            </a:r>
            <a:r>
              <a:rPr lang="en-US" i="1">
                <a:solidFill>
                  <a:srgbClr val="04A85A"/>
                </a:solidFill>
              </a:rPr>
              <a:t>f(x)</a:t>
            </a:r>
            <a:r>
              <a:rPr lang="en-US" i="1">
                <a:solidFill>
                  <a:schemeClr val="tx2"/>
                </a:solidFill>
              </a:rPr>
              <a:t>:</a:t>
            </a:r>
            <a:r>
              <a:rPr lang="ru-RU" i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90500" y="5029200"/>
            <a:ext cx="8763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i="1">
                <a:solidFill>
                  <a:schemeClr val="tx2"/>
                </a:solidFill>
              </a:rPr>
              <a:t>Операцию, обратную </a:t>
            </a:r>
            <a:r>
              <a:rPr lang="ru-RU" i="1">
                <a:solidFill>
                  <a:srgbClr val="04A85A"/>
                </a:solidFill>
              </a:rPr>
              <a:t>дифференцированию</a:t>
            </a:r>
            <a:r>
              <a:rPr lang="en-US" i="1">
                <a:solidFill>
                  <a:srgbClr val="04A85A"/>
                </a:solidFill>
              </a:rPr>
              <a:t> </a:t>
            </a:r>
            <a:r>
              <a:rPr lang="ru-RU" i="1">
                <a:solidFill>
                  <a:schemeClr val="tx2"/>
                </a:solidFill>
              </a:rPr>
              <a:t>называют </a:t>
            </a:r>
            <a:r>
              <a:rPr lang="ru-RU" i="1">
                <a:solidFill>
                  <a:srgbClr val="04A85A"/>
                </a:solidFill>
              </a:rPr>
              <a:t>интегрированием</a:t>
            </a:r>
            <a:r>
              <a:rPr lang="ru-RU" i="1">
                <a:solidFill>
                  <a:schemeClr val="tx2"/>
                </a:solidFill>
              </a:rPr>
              <a:t>.</a:t>
            </a:r>
            <a:endParaRPr lang="ru-RU" sz="3200" i="1">
              <a:solidFill>
                <a:srgbClr val="04A85A"/>
              </a:solidFill>
            </a:endParaRPr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>
            <p:ph idx="1"/>
          </p:nvPr>
        </p:nvGraphicFramePr>
        <p:xfrm>
          <a:off x="2559050" y="3657600"/>
          <a:ext cx="4024313" cy="1055688"/>
        </p:xfrm>
        <a:graphic>
          <a:graphicData uri="http://schemas.openxmlformats.org/presentationml/2006/ole">
            <p:oleObj spid="_x0000_s1026" name="Equation" r:id="rId3" imgW="774364" imgH="203112" progId="Equation.3">
              <p:embed/>
            </p:oleObj>
          </a:graphicData>
        </a:graphic>
      </p:graphicFrame>
      <p:sp>
        <p:nvSpPr>
          <p:cNvPr id="1030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609600" cy="609600"/>
          </a:xfrm>
          <a:prstGeom prst="actionButtonForwardNext">
            <a:avLst/>
          </a:prstGeom>
          <a:solidFill>
            <a:srgbClr val="CAFEE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876300" y="228600"/>
            <a:ext cx="7391400" cy="731838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04A85A"/>
                </a:solidFill>
                <a:latin typeface="Century Gothic" pitchFamily="34" charset="0"/>
              </a:rPr>
              <a:t>Таблица первообразных</a:t>
            </a:r>
          </a:p>
        </p:txBody>
      </p:sp>
      <p:sp>
        <p:nvSpPr>
          <p:cNvPr id="2075" name="Rectangle 6"/>
          <p:cNvSpPr>
            <a:spLocks noChangeArrowheads="1"/>
          </p:cNvSpPr>
          <p:nvPr/>
        </p:nvSpPr>
        <p:spPr bwMode="auto">
          <a:xfrm>
            <a:off x="-260604000" y="-571711138"/>
            <a:ext cx="91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>
                <a:solidFill>
                  <a:schemeClr val="tx2"/>
                </a:solidFill>
              </a:rPr>
              <a:t>f(x)</a:t>
            </a:r>
            <a:endParaRPr lang="ru-RU" sz="3600" i="1">
              <a:solidFill>
                <a:schemeClr val="tx2"/>
              </a:solidFill>
            </a:endParaRPr>
          </a:p>
        </p:txBody>
      </p:sp>
      <p:sp>
        <p:nvSpPr>
          <p:cNvPr id="2076" name="Rectangle 7"/>
          <p:cNvSpPr>
            <a:spLocks noChangeArrowheads="1"/>
          </p:cNvSpPr>
          <p:nvPr/>
        </p:nvSpPr>
        <p:spPr bwMode="auto">
          <a:xfrm>
            <a:off x="-265176000" y="-571711138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>
                <a:solidFill>
                  <a:schemeClr val="tx2"/>
                </a:solidFill>
              </a:rPr>
              <a:t>F(x)</a:t>
            </a:r>
            <a:endParaRPr lang="ru-RU" sz="3600" i="1">
              <a:solidFill>
                <a:schemeClr val="tx2"/>
              </a:solidFill>
            </a:endParaRPr>
          </a:p>
        </p:txBody>
      </p:sp>
      <p:sp>
        <p:nvSpPr>
          <p:cNvPr id="2077" name="Rectangle 28"/>
          <p:cNvSpPr>
            <a:spLocks noChangeArrowheads="1"/>
          </p:cNvSpPr>
          <p:nvPr/>
        </p:nvSpPr>
        <p:spPr bwMode="auto">
          <a:xfrm>
            <a:off x="-260604000" y="-571711138"/>
            <a:ext cx="1004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i="1">
                <a:solidFill>
                  <a:schemeClr val="tx2"/>
                </a:solidFill>
              </a:rPr>
              <a:t>F(x)</a:t>
            </a:r>
            <a:endParaRPr lang="ru-RU" sz="3600" i="1">
              <a:solidFill>
                <a:schemeClr val="tx2"/>
              </a:solidFill>
            </a:endParaRPr>
          </a:p>
        </p:txBody>
      </p:sp>
      <p:sp>
        <p:nvSpPr>
          <p:cNvPr id="2078" name="AutoShape 7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0"/>
            <a:ext cx="609600" cy="609600"/>
          </a:xfrm>
          <a:prstGeom prst="actionButtonForwardNext">
            <a:avLst/>
          </a:prstGeom>
          <a:solidFill>
            <a:srgbClr val="CAFEE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79" name="Group 77"/>
          <p:cNvGrpSpPr>
            <a:grpSpLocks/>
          </p:cNvGrpSpPr>
          <p:nvPr/>
        </p:nvGrpSpPr>
        <p:grpSpPr bwMode="auto">
          <a:xfrm>
            <a:off x="0" y="1143000"/>
            <a:ext cx="9144000" cy="5492750"/>
            <a:chOff x="0" y="860"/>
            <a:chExt cx="5760" cy="3460"/>
          </a:xfrm>
        </p:grpSpPr>
        <p:sp>
          <p:nvSpPr>
            <p:cNvPr id="2080" name="Rectangle 69"/>
            <p:cNvSpPr>
              <a:spLocks noChangeArrowheads="1"/>
            </p:cNvSpPr>
            <p:nvPr/>
          </p:nvSpPr>
          <p:spPr bwMode="auto">
            <a:xfrm>
              <a:off x="0" y="860"/>
              <a:ext cx="5760" cy="432"/>
            </a:xfrm>
            <a:prstGeom prst="rect">
              <a:avLst/>
            </a:prstGeom>
            <a:solidFill>
              <a:srgbClr val="CAFEE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2050" name="Object 9"/>
            <p:cNvGraphicFramePr>
              <a:graphicFrameLocks noChangeAspect="1"/>
            </p:cNvGraphicFramePr>
            <p:nvPr/>
          </p:nvGraphicFramePr>
          <p:xfrm>
            <a:off x="288" y="1291"/>
            <a:ext cx="864" cy="581"/>
          </p:xfrm>
          <a:graphic>
            <a:graphicData uri="http://schemas.openxmlformats.org/presentationml/2006/ole">
              <p:oleObj spid="_x0000_s2050" name="Формула" r:id="rId4" imgW="622030" imgH="418918" progId="Equation.3">
                <p:embed/>
              </p:oleObj>
            </a:graphicData>
          </a:graphic>
        </p:graphicFrame>
        <p:graphicFrame>
          <p:nvGraphicFramePr>
            <p:cNvPr id="2051" name="Object 12"/>
            <p:cNvGraphicFramePr>
              <a:graphicFrameLocks noChangeAspect="1"/>
            </p:cNvGraphicFramePr>
            <p:nvPr/>
          </p:nvGraphicFramePr>
          <p:xfrm>
            <a:off x="1942" y="2011"/>
            <a:ext cx="388" cy="330"/>
          </p:xfrm>
          <a:graphic>
            <a:graphicData uri="http://schemas.openxmlformats.org/presentationml/2006/ole">
              <p:oleObj spid="_x0000_s2051" name="Формула" r:id="rId5" imgW="253780" imgH="215713" progId="Equation.3">
                <p:embed/>
              </p:oleObj>
            </a:graphicData>
          </a:graphic>
        </p:graphicFrame>
        <p:graphicFrame>
          <p:nvGraphicFramePr>
            <p:cNvPr id="2052" name="Object 15"/>
            <p:cNvGraphicFramePr>
              <a:graphicFrameLocks noChangeAspect="1"/>
            </p:cNvGraphicFramePr>
            <p:nvPr/>
          </p:nvGraphicFramePr>
          <p:xfrm>
            <a:off x="192" y="1884"/>
            <a:ext cx="1008" cy="601"/>
          </p:xfrm>
          <a:graphic>
            <a:graphicData uri="http://schemas.openxmlformats.org/presentationml/2006/ole">
              <p:oleObj spid="_x0000_s2052" name="Формула" r:id="rId6" imgW="723586" imgH="431613" progId="Equation.3">
                <p:embed/>
              </p:oleObj>
            </a:graphicData>
          </a:graphic>
        </p:graphicFrame>
        <p:sp>
          <p:nvSpPr>
            <p:cNvPr id="2081" name="Line 4"/>
            <p:cNvSpPr>
              <a:spLocks noChangeShapeType="1"/>
            </p:cNvSpPr>
            <p:nvPr/>
          </p:nvSpPr>
          <p:spPr bwMode="auto">
            <a:xfrm>
              <a:off x="1392" y="860"/>
              <a:ext cx="0" cy="345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Line 5"/>
            <p:cNvSpPr>
              <a:spLocks noChangeShapeType="1"/>
            </p:cNvSpPr>
            <p:nvPr/>
          </p:nvSpPr>
          <p:spPr bwMode="auto">
            <a:xfrm>
              <a:off x="0" y="1292"/>
              <a:ext cx="5760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Line 11"/>
            <p:cNvSpPr>
              <a:spLocks noChangeShapeType="1"/>
            </p:cNvSpPr>
            <p:nvPr/>
          </p:nvSpPr>
          <p:spPr bwMode="auto">
            <a:xfrm>
              <a:off x="0" y="1868"/>
              <a:ext cx="5760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Line 14"/>
            <p:cNvSpPr>
              <a:spLocks noChangeShapeType="1"/>
            </p:cNvSpPr>
            <p:nvPr/>
          </p:nvSpPr>
          <p:spPr bwMode="auto">
            <a:xfrm>
              <a:off x="0" y="2492"/>
              <a:ext cx="5760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Line 19"/>
            <p:cNvSpPr>
              <a:spLocks noChangeShapeType="1"/>
            </p:cNvSpPr>
            <p:nvPr/>
          </p:nvSpPr>
          <p:spPr bwMode="auto">
            <a:xfrm>
              <a:off x="0" y="2828"/>
              <a:ext cx="5760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Line 20"/>
            <p:cNvSpPr>
              <a:spLocks noChangeShapeType="1"/>
            </p:cNvSpPr>
            <p:nvPr/>
          </p:nvSpPr>
          <p:spPr bwMode="auto">
            <a:xfrm>
              <a:off x="0" y="3740"/>
              <a:ext cx="5760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Line 21"/>
            <p:cNvSpPr>
              <a:spLocks noChangeShapeType="1"/>
            </p:cNvSpPr>
            <p:nvPr/>
          </p:nvSpPr>
          <p:spPr bwMode="auto">
            <a:xfrm>
              <a:off x="0" y="3164"/>
              <a:ext cx="5760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Line 26"/>
            <p:cNvSpPr>
              <a:spLocks noChangeShapeType="1"/>
            </p:cNvSpPr>
            <p:nvPr/>
          </p:nvSpPr>
          <p:spPr bwMode="auto">
            <a:xfrm>
              <a:off x="2880" y="860"/>
              <a:ext cx="0" cy="345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" name="Line 27"/>
            <p:cNvSpPr>
              <a:spLocks noChangeShapeType="1"/>
            </p:cNvSpPr>
            <p:nvPr/>
          </p:nvSpPr>
          <p:spPr bwMode="auto">
            <a:xfrm>
              <a:off x="4368" y="860"/>
              <a:ext cx="0" cy="345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" name="Rectangle 29"/>
            <p:cNvSpPr>
              <a:spLocks noChangeArrowheads="1"/>
            </p:cNvSpPr>
            <p:nvPr/>
          </p:nvSpPr>
          <p:spPr bwMode="auto">
            <a:xfrm>
              <a:off x="4848" y="860"/>
              <a:ext cx="5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>
                  <a:solidFill>
                    <a:schemeClr val="tx2"/>
                  </a:solidFill>
                </a:rPr>
                <a:t>f(x)</a:t>
              </a:r>
              <a:endParaRPr lang="ru-RU" sz="3600" i="1">
                <a:solidFill>
                  <a:schemeClr val="tx2"/>
                </a:solidFill>
              </a:endParaRPr>
            </a:p>
          </p:txBody>
        </p:sp>
        <p:graphicFrame>
          <p:nvGraphicFramePr>
            <p:cNvPr id="2053" name="Object 34"/>
            <p:cNvGraphicFramePr>
              <a:graphicFrameLocks noChangeAspect="1"/>
            </p:cNvGraphicFramePr>
            <p:nvPr/>
          </p:nvGraphicFramePr>
          <p:xfrm>
            <a:off x="1833" y="3171"/>
            <a:ext cx="654" cy="551"/>
          </p:xfrm>
          <a:graphic>
            <a:graphicData uri="http://schemas.openxmlformats.org/presentationml/2006/ole">
              <p:oleObj spid="_x0000_s2053" name="Формула" r:id="rId7" imgW="482391" imgH="406224" progId="Equation.3">
                <p:embed/>
              </p:oleObj>
            </a:graphicData>
          </a:graphic>
        </p:graphicFrame>
        <p:graphicFrame>
          <p:nvGraphicFramePr>
            <p:cNvPr id="2054" name="Object 37"/>
            <p:cNvGraphicFramePr>
              <a:graphicFrameLocks noChangeAspect="1"/>
            </p:cNvGraphicFramePr>
            <p:nvPr/>
          </p:nvGraphicFramePr>
          <p:xfrm>
            <a:off x="1824" y="3740"/>
            <a:ext cx="624" cy="571"/>
          </p:xfrm>
          <a:graphic>
            <a:graphicData uri="http://schemas.openxmlformats.org/presentationml/2006/ole">
              <p:oleObj spid="_x0000_s2054" name="Формула" r:id="rId8" imgW="444114" imgH="406048" progId="Equation.3">
                <p:embed/>
              </p:oleObj>
            </a:graphicData>
          </a:graphic>
        </p:graphicFrame>
        <p:graphicFrame>
          <p:nvGraphicFramePr>
            <p:cNvPr id="2055" name="Object 42"/>
            <p:cNvGraphicFramePr>
              <a:graphicFrameLocks noChangeAspect="1"/>
            </p:cNvGraphicFramePr>
            <p:nvPr/>
          </p:nvGraphicFramePr>
          <p:xfrm>
            <a:off x="3360" y="1885"/>
            <a:ext cx="624" cy="587"/>
          </p:xfrm>
          <a:graphic>
            <a:graphicData uri="http://schemas.openxmlformats.org/presentationml/2006/ole">
              <p:oleObj spid="_x0000_s2055" name="Формула" r:id="rId9" imgW="431613" imgH="406224" progId="Equation.3">
                <p:embed/>
              </p:oleObj>
            </a:graphicData>
          </a:graphic>
        </p:graphicFrame>
        <p:graphicFrame>
          <p:nvGraphicFramePr>
            <p:cNvPr id="2056" name="Object 44"/>
            <p:cNvGraphicFramePr>
              <a:graphicFrameLocks noChangeAspect="1"/>
            </p:cNvGraphicFramePr>
            <p:nvPr/>
          </p:nvGraphicFramePr>
          <p:xfrm>
            <a:off x="4883" y="1292"/>
            <a:ext cx="409" cy="563"/>
          </p:xfrm>
          <a:graphic>
            <a:graphicData uri="http://schemas.openxmlformats.org/presentationml/2006/ole">
              <p:oleObj spid="_x0000_s2056" name="Формула" r:id="rId10" imgW="304668" imgH="418918" progId="Equation.3">
                <p:embed/>
              </p:oleObj>
            </a:graphicData>
          </a:graphic>
        </p:graphicFrame>
        <p:graphicFrame>
          <p:nvGraphicFramePr>
            <p:cNvPr id="2057" name="Object 46"/>
            <p:cNvGraphicFramePr>
              <a:graphicFrameLocks noChangeAspect="1"/>
            </p:cNvGraphicFramePr>
            <p:nvPr/>
          </p:nvGraphicFramePr>
          <p:xfrm>
            <a:off x="4804" y="3172"/>
            <a:ext cx="568" cy="569"/>
          </p:xfrm>
          <a:graphic>
            <a:graphicData uri="http://schemas.openxmlformats.org/presentationml/2006/ole">
              <p:oleObj spid="_x0000_s2057" name="Формула" r:id="rId11" imgW="406048" imgH="406048" progId="Equation.3">
                <p:embed/>
              </p:oleObj>
            </a:graphicData>
          </a:graphic>
        </p:graphicFrame>
        <p:graphicFrame>
          <p:nvGraphicFramePr>
            <p:cNvPr id="2058" name="Object 47"/>
            <p:cNvGraphicFramePr>
              <a:graphicFrameLocks noChangeAspect="1"/>
            </p:cNvGraphicFramePr>
            <p:nvPr/>
          </p:nvGraphicFramePr>
          <p:xfrm>
            <a:off x="4752" y="3734"/>
            <a:ext cx="720" cy="586"/>
          </p:xfrm>
          <a:graphic>
            <a:graphicData uri="http://schemas.openxmlformats.org/presentationml/2006/ole">
              <p:oleObj spid="_x0000_s2058" name="Формула" r:id="rId12" imgW="545863" imgH="444307" progId="Equation.3">
                <p:embed/>
              </p:oleObj>
            </a:graphicData>
          </a:graphic>
        </p:graphicFrame>
        <p:sp>
          <p:nvSpPr>
            <p:cNvPr id="2091" name="Line 49"/>
            <p:cNvSpPr>
              <a:spLocks noChangeShapeType="1"/>
            </p:cNvSpPr>
            <p:nvPr/>
          </p:nvSpPr>
          <p:spPr bwMode="auto">
            <a:xfrm>
              <a:off x="0" y="860"/>
              <a:ext cx="0" cy="345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2" name="Line 50"/>
            <p:cNvSpPr>
              <a:spLocks noChangeShapeType="1"/>
            </p:cNvSpPr>
            <p:nvPr/>
          </p:nvSpPr>
          <p:spPr bwMode="auto">
            <a:xfrm>
              <a:off x="5743" y="860"/>
              <a:ext cx="0" cy="345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3" name="Line 51"/>
            <p:cNvSpPr>
              <a:spLocks noChangeShapeType="1"/>
            </p:cNvSpPr>
            <p:nvPr/>
          </p:nvSpPr>
          <p:spPr bwMode="auto">
            <a:xfrm>
              <a:off x="0" y="4306"/>
              <a:ext cx="5760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4" name="Line 52"/>
            <p:cNvSpPr>
              <a:spLocks noChangeShapeType="1"/>
            </p:cNvSpPr>
            <p:nvPr/>
          </p:nvSpPr>
          <p:spPr bwMode="auto">
            <a:xfrm>
              <a:off x="0" y="860"/>
              <a:ext cx="5760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2059" name="Object 53"/>
            <p:cNvGraphicFramePr>
              <a:graphicFrameLocks noChangeAspect="1"/>
            </p:cNvGraphicFramePr>
            <p:nvPr/>
          </p:nvGraphicFramePr>
          <p:xfrm>
            <a:off x="2016" y="1388"/>
            <a:ext cx="336" cy="336"/>
          </p:xfrm>
          <a:graphic>
            <a:graphicData uri="http://schemas.openxmlformats.org/presentationml/2006/ole">
              <p:oleObj spid="_x0000_s2059" name="Формула" r:id="rId13" imgW="190417" imgH="190417" progId="Equation.3">
                <p:embed/>
              </p:oleObj>
            </a:graphicData>
          </a:graphic>
        </p:graphicFrame>
        <p:graphicFrame>
          <p:nvGraphicFramePr>
            <p:cNvPr id="2060" name="Object 54"/>
            <p:cNvGraphicFramePr>
              <a:graphicFrameLocks noChangeAspect="1"/>
            </p:cNvGraphicFramePr>
            <p:nvPr/>
          </p:nvGraphicFramePr>
          <p:xfrm>
            <a:off x="3312" y="1436"/>
            <a:ext cx="720" cy="303"/>
          </p:xfrm>
          <a:graphic>
            <a:graphicData uri="http://schemas.openxmlformats.org/presentationml/2006/ole">
              <p:oleObj spid="_x0000_s2060" name="Формула" r:id="rId14" imgW="482391" imgH="203112" progId="Equation.3">
                <p:embed/>
              </p:oleObj>
            </a:graphicData>
          </a:graphic>
        </p:graphicFrame>
        <p:graphicFrame>
          <p:nvGraphicFramePr>
            <p:cNvPr id="2061" name="Object 55"/>
            <p:cNvGraphicFramePr>
              <a:graphicFrameLocks noChangeAspect="1"/>
            </p:cNvGraphicFramePr>
            <p:nvPr/>
          </p:nvGraphicFramePr>
          <p:xfrm>
            <a:off x="4800" y="1998"/>
            <a:ext cx="480" cy="350"/>
          </p:xfrm>
          <a:graphic>
            <a:graphicData uri="http://schemas.openxmlformats.org/presentationml/2006/ole">
              <p:oleObj spid="_x0000_s2061" name="Формула" r:id="rId15" imgW="304668" imgH="241195" progId="Equation.3">
                <p:embed/>
              </p:oleObj>
            </a:graphicData>
          </a:graphic>
        </p:graphicFrame>
        <p:graphicFrame>
          <p:nvGraphicFramePr>
            <p:cNvPr id="2062" name="Object 56"/>
            <p:cNvGraphicFramePr>
              <a:graphicFrameLocks noChangeAspect="1"/>
            </p:cNvGraphicFramePr>
            <p:nvPr/>
          </p:nvGraphicFramePr>
          <p:xfrm>
            <a:off x="4896" y="2492"/>
            <a:ext cx="336" cy="336"/>
          </p:xfrm>
          <a:graphic>
            <a:graphicData uri="http://schemas.openxmlformats.org/presentationml/2006/ole">
              <p:oleObj spid="_x0000_s2062" name="Формула" r:id="rId16" imgW="203024" imgH="203024" progId="Equation.3">
                <p:embed/>
              </p:oleObj>
            </a:graphicData>
          </a:graphic>
        </p:graphicFrame>
        <p:graphicFrame>
          <p:nvGraphicFramePr>
            <p:cNvPr id="2063" name="Object 57"/>
            <p:cNvGraphicFramePr>
              <a:graphicFrameLocks noChangeAspect="1"/>
            </p:cNvGraphicFramePr>
            <p:nvPr/>
          </p:nvGraphicFramePr>
          <p:xfrm>
            <a:off x="3312" y="2492"/>
            <a:ext cx="768" cy="323"/>
          </p:xfrm>
          <a:graphic>
            <a:graphicData uri="http://schemas.openxmlformats.org/presentationml/2006/ole">
              <p:oleObj spid="_x0000_s2063" name="Формула" r:id="rId17" imgW="482391" imgH="203112" progId="Equation.3">
                <p:embed/>
              </p:oleObj>
            </a:graphicData>
          </a:graphic>
        </p:graphicFrame>
        <p:graphicFrame>
          <p:nvGraphicFramePr>
            <p:cNvPr id="2064" name="Object 58"/>
            <p:cNvGraphicFramePr>
              <a:graphicFrameLocks noChangeAspect="1"/>
            </p:cNvGraphicFramePr>
            <p:nvPr/>
          </p:nvGraphicFramePr>
          <p:xfrm>
            <a:off x="3504" y="2828"/>
            <a:ext cx="313" cy="336"/>
          </p:xfrm>
          <a:graphic>
            <a:graphicData uri="http://schemas.openxmlformats.org/presentationml/2006/ole">
              <p:oleObj spid="_x0000_s2064" name="Формула" r:id="rId18" imgW="164814" imgH="177492" progId="Equation.3">
                <p:embed/>
              </p:oleObj>
            </a:graphicData>
          </a:graphic>
        </p:graphicFrame>
        <p:graphicFrame>
          <p:nvGraphicFramePr>
            <p:cNvPr id="2065" name="Object 59"/>
            <p:cNvGraphicFramePr>
              <a:graphicFrameLocks noChangeAspect="1"/>
            </p:cNvGraphicFramePr>
            <p:nvPr/>
          </p:nvGraphicFramePr>
          <p:xfrm>
            <a:off x="4848" y="2828"/>
            <a:ext cx="432" cy="303"/>
          </p:xfrm>
          <a:graphic>
            <a:graphicData uri="http://schemas.openxmlformats.org/presentationml/2006/ole">
              <p:oleObj spid="_x0000_s2065" name="Формула" r:id="rId19" imgW="253670" imgH="177569" progId="Equation.3">
                <p:embed/>
              </p:oleObj>
            </a:graphicData>
          </a:graphic>
        </p:graphicFrame>
        <p:graphicFrame>
          <p:nvGraphicFramePr>
            <p:cNvPr id="2066" name="Object 60"/>
            <p:cNvGraphicFramePr>
              <a:graphicFrameLocks noChangeAspect="1"/>
            </p:cNvGraphicFramePr>
            <p:nvPr/>
          </p:nvGraphicFramePr>
          <p:xfrm>
            <a:off x="1872" y="2876"/>
            <a:ext cx="496" cy="266"/>
          </p:xfrm>
          <a:graphic>
            <a:graphicData uri="http://schemas.openxmlformats.org/presentationml/2006/ole">
              <p:oleObj spid="_x0000_s2066" name="Формула" r:id="rId20" imgW="355446" imgH="190417" progId="Equation.3">
                <p:embed/>
              </p:oleObj>
            </a:graphicData>
          </a:graphic>
        </p:graphicFrame>
        <p:graphicFrame>
          <p:nvGraphicFramePr>
            <p:cNvPr id="2067" name="Object 61"/>
            <p:cNvGraphicFramePr>
              <a:graphicFrameLocks noChangeAspect="1"/>
            </p:cNvGraphicFramePr>
            <p:nvPr/>
          </p:nvGraphicFramePr>
          <p:xfrm>
            <a:off x="1824" y="2540"/>
            <a:ext cx="612" cy="223"/>
          </p:xfrm>
          <a:graphic>
            <a:graphicData uri="http://schemas.openxmlformats.org/presentationml/2006/ole">
              <p:oleObj spid="_x0000_s2067" name="Формула" r:id="rId21" imgW="418918" imgH="152334" progId="Equation.3">
                <p:embed/>
              </p:oleObj>
            </a:graphicData>
          </a:graphic>
        </p:graphicFrame>
        <p:graphicFrame>
          <p:nvGraphicFramePr>
            <p:cNvPr id="2068" name="Object 62"/>
            <p:cNvGraphicFramePr>
              <a:graphicFrameLocks noChangeAspect="1"/>
            </p:cNvGraphicFramePr>
            <p:nvPr/>
          </p:nvGraphicFramePr>
          <p:xfrm>
            <a:off x="96" y="2876"/>
            <a:ext cx="1142" cy="254"/>
          </p:xfrm>
          <a:graphic>
            <a:graphicData uri="http://schemas.openxmlformats.org/presentationml/2006/ole">
              <p:oleObj spid="_x0000_s2068" name="Формула" r:id="rId22" imgW="799753" imgH="177723" progId="Equation.3">
                <p:embed/>
              </p:oleObj>
            </a:graphicData>
          </a:graphic>
        </p:graphicFrame>
        <p:graphicFrame>
          <p:nvGraphicFramePr>
            <p:cNvPr id="2069" name="Object 63"/>
            <p:cNvGraphicFramePr>
              <a:graphicFrameLocks noChangeAspect="1"/>
            </p:cNvGraphicFramePr>
            <p:nvPr/>
          </p:nvGraphicFramePr>
          <p:xfrm>
            <a:off x="248" y="2524"/>
            <a:ext cx="850" cy="266"/>
          </p:xfrm>
          <a:graphic>
            <a:graphicData uri="http://schemas.openxmlformats.org/presentationml/2006/ole">
              <p:oleObj spid="_x0000_s2069" name="Формула" r:id="rId23" imgW="609336" imgH="190417" progId="Equation.3">
                <p:embed/>
              </p:oleObj>
            </a:graphicData>
          </a:graphic>
        </p:graphicFrame>
        <p:graphicFrame>
          <p:nvGraphicFramePr>
            <p:cNvPr id="2070" name="Object 64"/>
            <p:cNvGraphicFramePr>
              <a:graphicFrameLocks noChangeAspect="1"/>
            </p:cNvGraphicFramePr>
            <p:nvPr/>
          </p:nvGraphicFramePr>
          <p:xfrm>
            <a:off x="288" y="3338"/>
            <a:ext cx="768" cy="286"/>
          </p:xfrm>
          <a:graphic>
            <a:graphicData uri="http://schemas.openxmlformats.org/presentationml/2006/ole">
              <p:oleObj spid="_x0000_s2070" name="Формула" r:id="rId24" imgW="545626" imgH="203024" progId="Equation.3">
                <p:embed/>
              </p:oleObj>
            </a:graphicData>
          </a:graphic>
        </p:graphicFrame>
        <p:graphicFrame>
          <p:nvGraphicFramePr>
            <p:cNvPr id="2071" name="Object 65"/>
            <p:cNvGraphicFramePr>
              <a:graphicFrameLocks noChangeAspect="1"/>
            </p:cNvGraphicFramePr>
            <p:nvPr/>
          </p:nvGraphicFramePr>
          <p:xfrm>
            <a:off x="137" y="3884"/>
            <a:ext cx="1071" cy="286"/>
          </p:xfrm>
          <a:graphic>
            <a:graphicData uri="http://schemas.openxmlformats.org/presentationml/2006/ole">
              <p:oleObj spid="_x0000_s2071" name="Формула" r:id="rId25" imgW="761669" imgH="203112" progId="Equation.3">
                <p:embed/>
              </p:oleObj>
            </a:graphicData>
          </a:graphic>
        </p:graphicFrame>
        <p:graphicFrame>
          <p:nvGraphicFramePr>
            <p:cNvPr id="2072" name="Object 66"/>
            <p:cNvGraphicFramePr>
              <a:graphicFrameLocks noChangeAspect="1"/>
            </p:cNvGraphicFramePr>
            <p:nvPr/>
          </p:nvGraphicFramePr>
          <p:xfrm>
            <a:off x="3072" y="3308"/>
            <a:ext cx="1160" cy="331"/>
          </p:xfrm>
          <a:graphic>
            <a:graphicData uri="http://schemas.openxmlformats.org/presentationml/2006/ole">
              <p:oleObj spid="_x0000_s2072" name="Формула" r:id="rId26" imgW="736600" imgH="228600" progId="Equation.3">
                <p:embed/>
              </p:oleObj>
            </a:graphicData>
          </a:graphic>
        </p:graphicFrame>
        <p:graphicFrame>
          <p:nvGraphicFramePr>
            <p:cNvPr id="2073" name="Object 67"/>
            <p:cNvGraphicFramePr>
              <a:graphicFrameLocks noChangeAspect="1"/>
            </p:cNvGraphicFramePr>
            <p:nvPr/>
          </p:nvGraphicFramePr>
          <p:xfrm>
            <a:off x="3024" y="3884"/>
            <a:ext cx="1248" cy="280"/>
          </p:xfrm>
          <a:graphic>
            <a:graphicData uri="http://schemas.openxmlformats.org/presentationml/2006/ole">
              <p:oleObj spid="_x0000_s2073" name="Формула" r:id="rId27" imgW="850531" imgH="190417" progId="Equation.3">
                <p:embed/>
              </p:oleObj>
            </a:graphicData>
          </a:graphic>
        </p:graphicFrame>
        <p:sp>
          <p:nvSpPr>
            <p:cNvPr id="2095" name="Rectangle 74"/>
            <p:cNvSpPr>
              <a:spLocks noChangeArrowheads="1"/>
            </p:cNvSpPr>
            <p:nvPr/>
          </p:nvSpPr>
          <p:spPr bwMode="auto">
            <a:xfrm>
              <a:off x="1872" y="864"/>
              <a:ext cx="5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>
                  <a:solidFill>
                    <a:schemeClr val="tx2"/>
                  </a:solidFill>
                </a:rPr>
                <a:t>f(x)</a:t>
              </a:r>
              <a:endParaRPr lang="ru-RU" sz="3600" i="1">
                <a:solidFill>
                  <a:schemeClr val="tx2"/>
                </a:solidFill>
              </a:endParaRPr>
            </a:p>
          </p:txBody>
        </p:sp>
        <p:sp>
          <p:nvSpPr>
            <p:cNvPr id="2096" name="Rectangle 75"/>
            <p:cNvSpPr>
              <a:spLocks noChangeArrowheads="1"/>
            </p:cNvSpPr>
            <p:nvPr/>
          </p:nvSpPr>
          <p:spPr bwMode="auto">
            <a:xfrm>
              <a:off x="3360" y="864"/>
              <a:ext cx="63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>
                  <a:solidFill>
                    <a:schemeClr val="tx2"/>
                  </a:solidFill>
                </a:rPr>
                <a:t>F(x)</a:t>
              </a:r>
              <a:endParaRPr lang="ru-RU" sz="3600" i="1">
                <a:solidFill>
                  <a:schemeClr val="tx2"/>
                </a:solidFill>
              </a:endParaRPr>
            </a:p>
          </p:txBody>
        </p:sp>
        <p:sp>
          <p:nvSpPr>
            <p:cNvPr id="2097" name="Rectangle 76"/>
            <p:cNvSpPr>
              <a:spLocks noChangeArrowheads="1"/>
            </p:cNvSpPr>
            <p:nvPr/>
          </p:nvSpPr>
          <p:spPr bwMode="auto">
            <a:xfrm>
              <a:off x="336" y="864"/>
              <a:ext cx="63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i="1">
                  <a:solidFill>
                    <a:schemeClr val="tx2"/>
                  </a:solidFill>
                </a:rPr>
                <a:t>F(x)</a:t>
              </a:r>
              <a:endParaRPr lang="ru-RU" sz="3600" i="1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0"/>
            <a:ext cx="75438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ru-RU" sz="4000" kern="0" dirty="0">
                <a:solidFill>
                  <a:srgbClr val="04A85A"/>
                </a:solidFill>
                <a:ea typeface="+mj-ea"/>
                <a:cs typeface="+mj-cs"/>
              </a:rPr>
              <a:t>Три правила нахождения первообразных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04800" y="1651000"/>
            <a:ext cx="85344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i="1">
                <a:solidFill>
                  <a:srgbClr val="00B050"/>
                </a:solidFill>
              </a:rPr>
              <a:t>1</a:t>
            </a:r>
            <a:r>
              <a:rPr lang="en-US" i="1">
                <a:solidFill>
                  <a:srgbClr val="00B050"/>
                </a:solidFill>
              </a:rPr>
              <a:t>º</a:t>
            </a:r>
            <a:r>
              <a:rPr lang="ru-RU" sz="2400" i="1">
                <a:solidFill>
                  <a:schemeClr val="tx2"/>
                </a:solidFill>
              </a:rPr>
              <a:t> Если </a:t>
            </a:r>
            <a:r>
              <a:rPr lang="en-US" sz="2400" i="1">
                <a:solidFill>
                  <a:srgbClr val="04A85A"/>
                </a:solidFill>
              </a:rPr>
              <a:t>F</a:t>
            </a:r>
            <a:r>
              <a:rPr lang="ru-RU" sz="2400" i="1">
                <a:solidFill>
                  <a:srgbClr val="04A85A"/>
                </a:solidFill>
              </a:rPr>
              <a:t>(</a:t>
            </a:r>
            <a:r>
              <a:rPr lang="en-US" sz="2400" i="1">
                <a:solidFill>
                  <a:srgbClr val="04A85A"/>
                </a:solidFill>
              </a:rPr>
              <a:t>x</a:t>
            </a:r>
            <a:r>
              <a:rPr lang="ru-RU" sz="2400" i="1">
                <a:solidFill>
                  <a:srgbClr val="04A85A"/>
                </a:solidFill>
              </a:rPr>
              <a:t>)</a:t>
            </a:r>
            <a:r>
              <a:rPr lang="en-US" sz="2400" i="1">
                <a:solidFill>
                  <a:schemeClr val="tx2"/>
                </a:solidFill>
              </a:rPr>
              <a:t> </a:t>
            </a:r>
            <a:r>
              <a:rPr lang="ru-RU" sz="2400" i="1">
                <a:solidFill>
                  <a:schemeClr val="tx2"/>
                </a:solidFill>
              </a:rPr>
              <a:t>есть первообразная для </a:t>
            </a:r>
            <a:r>
              <a:rPr lang="en-US" sz="2400" i="1">
                <a:solidFill>
                  <a:schemeClr val="tx2"/>
                </a:solidFill>
              </a:rPr>
              <a:t> </a:t>
            </a:r>
            <a:r>
              <a:rPr lang="en-US" sz="2400" i="1">
                <a:solidFill>
                  <a:srgbClr val="04A85A"/>
                </a:solidFill>
              </a:rPr>
              <a:t>f(x)</a:t>
            </a:r>
            <a:r>
              <a:rPr lang="ru-RU" sz="2400" i="1">
                <a:solidFill>
                  <a:schemeClr val="tx2"/>
                </a:solidFill>
              </a:rPr>
              <a:t>, а </a:t>
            </a:r>
            <a:r>
              <a:rPr lang="en-US" sz="2400" i="1">
                <a:solidFill>
                  <a:srgbClr val="04A85A"/>
                </a:solidFill>
              </a:rPr>
              <a:t>G(x)</a:t>
            </a:r>
            <a:r>
              <a:rPr lang="ru-RU" sz="2400" i="1">
                <a:solidFill>
                  <a:schemeClr val="tx2"/>
                </a:solidFill>
              </a:rPr>
              <a:t> –  </a:t>
            </a:r>
            <a:endParaRPr lang="en-US" sz="2400" i="1">
              <a:solidFill>
                <a:schemeClr val="tx2"/>
              </a:solidFill>
            </a:endParaRPr>
          </a:p>
          <a:p>
            <a:pPr algn="just"/>
            <a:r>
              <a:rPr lang="en-US" sz="2400" i="1">
                <a:solidFill>
                  <a:schemeClr val="tx2"/>
                </a:solidFill>
              </a:rPr>
              <a:t>    </a:t>
            </a:r>
            <a:r>
              <a:rPr lang="ru-RU" sz="2400" i="1">
                <a:solidFill>
                  <a:schemeClr val="tx2"/>
                </a:solidFill>
              </a:rPr>
              <a:t>первообразная для </a:t>
            </a:r>
            <a:r>
              <a:rPr lang="en-US" sz="2400" i="1">
                <a:solidFill>
                  <a:schemeClr val="tx2"/>
                </a:solidFill>
              </a:rPr>
              <a:t> </a:t>
            </a:r>
            <a:r>
              <a:rPr lang="en-US" sz="2400" i="1">
                <a:solidFill>
                  <a:srgbClr val="04A85A"/>
                </a:solidFill>
              </a:rPr>
              <a:t>g(x)</a:t>
            </a:r>
            <a:r>
              <a:rPr lang="ru-RU" sz="2400" i="1">
                <a:solidFill>
                  <a:schemeClr val="tx2"/>
                </a:solidFill>
              </a:rPr>
              <a:t>, то </a:t>
            </a:r>
            <a:r>
              <a:rPr lang="en-US" sz="2400" i="1">
                <a:solidFill>
                  <a:schemeClr val="tx2"/>
                </a:solidFill>
              </a:rPr>
              <a:t> </a:t>
            </a:r>
            <a:r>
              <a:rPr lang="en-US" sz="2400" i="1">
                <a:solidFill>
                  <a:srgbClr val="04A85A"/>
                </a:solidFill>
              </a:rPr>
              <a:t>F(x) + G(x)</a:t>
            </a:r>
            <a:r>
              <a:rPr lang="ru-RU" sz="2400" i="1">
                <a:solidFill>
                  <a:srgbClr val="04A85A"/>
                </a:solidFill>
              </a:rPr>
              <a:t> </a:t>
            </a:r>
            <a:r>
              <a:rPr lang="ru-RU" sz="2400" i="1">
                <a:solidFill>
                  <a:schemeClr val="tx2"/>
                </a:solidFill>
              </a:rPr>
              <a:t>есть </a:t>
            </a:r>
            <a:endParaRPr lang="en-US" sz="2400" i="1">
              <a:solidFill>
                <a:schemeClr val="tx2"/>
              </a:solidFill>
            </a:endParaRPr>
          </a:p>
          <a:p>
            <a:pPr algn="just"/>
            <a:r>
              <a:rPr lang="en-US" sz="2400" i="1">
                <a:solidFill>
                  <a:schemeClr val="tx2"/>
                </a:solidFill>
              </a:rPr>
              <a:t>    </a:t>
            </a:r>
            <a:r>
              <a:rPr lang="ru-RU" sz="2400" i="1">
                <a:solidFill>
                  <a:schemeClr val="tx2"/>
                </a:solidFill>
              </a:rPr>
              <a:t>первообразная для</a:t>
            </a:r>
            <a:r>
              <a:rPr lang="en-US" sz="2400" i="1">
                <a:solidFill>
                  <a:schemeClr val="tx2"/>
                </a:solidFill>
              </a:rPr>
              <a:t>  </a:t>
            </a:r>
            <a:r>
              <a:rPr lang="en-US" sz="2400" i="1">
                <a:solidFill>
                  <a:srgbClr val="04A85A"/>
                </a:solidFill>
              </a:rPr>
              <a:t>f(x) +</a:t>
            </a:r>
            <a:r>
              <a:rPr lang="ru-RU" sz="2400" i="1">
                <a:solidFill>
                  <a:srgbClr val="04A85A"/>
                </a:solidFill>
              </a:rPr>
              <a:t> </a:t>
            </a:r>
            <a:r>
              <a:rPr lang="en-US" sz="2400" i="1">
                <a:solidFill>
                  <a:srgbClr val="04A85A"/>
                </a:solidFill>
              </a:rPr>
              <a:t>g(x)</a:t>
            </a:r>
            <a:r>
              <a:rPr lang="ru-RU" sz="2400" i="1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82575" y="3117850"/>
            <a:ext cx="857885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i="1">
                <a:solidFill>
                  <a:srgbClr val="00B050"/>
                </a:solidFill>
              </a:rPr>
              <a:t>2º</a:t>
            </a:r>
            <a:r>
              <a:rPr lang="ru-RU" sz="2400" i="1">
                <a:solidFill>
                  <a:schemeClr val="tx2"/>
                </a:solidFill>
              </a:rPr>
              <a:t> Если </a:t>
            </a:r>
            <a:r>
              <a:rPr lang="en-US" sz="2400" i="1">
                <a:solidFill>
                  <a:srgbClr val="04A85A"/>
                </a:solidFill>
              </a:rPr>
              <a:t>F(x)</a:t>
            </a:r>
            <a:r>
              <a:rPr lang="en-US" sz="2400" i="1">
                <a:solidFill>
                  <a:schemeClr val="tx2"/>
                </a:solidFill>
              </a:rPr>
              <a:t> </a:t>
            </a:r>
            <a:r>
              <a:rPr lang="ru-RU" sz="2400" i="1">
                <a:solidFill>
                  <a:schemeClr val="tx2"/>
                </a:solidFill>
              </a:rPr>
              <a:t>есть первообразная для </a:t>
            </a:r>
            <a:r>
              <a:rPr lang="en-US" sz="2400" i="1">
                <a:solidFill>
                  <a:schemeClr val="tx2"/>
                </a:solidFill>
              </a:rPr>
              <a:t> </a:t>
            </a:r>
            <a:r>
              <a:rPr lang="en-US" sz="2400" i="1">
                <a:solidFill>
                  <a:srgbClr val="04A85A"/>
                </a:solidFill>
              </a:rPr>
              <a:t>f(x)</a:t>
            </a:r>
            <a:r>
              <a:rPr lang="ru-RU" sz="2400" i="1">
                <a:solidFill>
                  <a:schemeClr val="tx2"/>
                </a:solidFill>
              </a:rPr>
              <a:t>, а </a:t>
            </a:r>
            <a:r>
              <a:rPr lang="en-US" sz="2400" i="1">
                <a:solidFill>
                  <a:srgbClr val="04A85A"/>
                </a:solidFill>
              </a:rPr>
              <a:t>k</a:t>
            </a:r>
            <a:r>
              <a:rPr lang="ru-RU" sz="2400" i="1">
                <a:solidFill>
                  <a:schemeClr val="tx2"/>
                </a:solidFill>
              </a:rPr>
              <a:t> – </a:t>
            </a:r>
            <a:endParaRPr lang="en-US" sz="2400" i="1">
              <a:solidFill>
                <a:schemeClr val="tx2"/>
              </a:solidFill>
            </a:endParaRPr>
          </a:p>
          <a:p>
            <a:pPr algn="just"/>
            <a:r>
              <a:rPr lang="en-US" sz="2400" i="1">
                <a:solidFill>
                  <a:schemeClr val="tx2"/>
                </a:solidFill>
              </a:rPr>
              <a:t>    </a:t>
            </a:r>
            <a:r>
              <a:rPr lang="ru-RU" sz="2400" i="1">
                <a:solidFill>
                  <a:schemeClr val="tx2"/>
                </a:solidFill>
              </a:rPr>
              <a:t>постоянная, то функция </a:t>
            </a:r>
            <a:r>
              <a:rPr lang="en-US" sz="2400" i="1">
                <a:solidFill>
                  <a:schemeClr val="tx2"/>
                </a:solidFill>
              </a:rPr>
              <a:t> </a:t>
            </a:r>
            <a:r>
              <a:rPr lang="en-US" sz="2400" i="1">
                <a:solidFill>
                  <a:srgbClr val="04A85A"/>
                </a:solidFill>
              </a:rPr>
              <a:t>kF(x)</a:t>
            </a:r>
            <a:r>
              <a:rPr lang="ru-RU" sz="2400" i="1">
                <a:solidFill>
                  <a:srgbClr val="04A85A"/>
                </a:solidFill>
              </a:rPr>
              <a:t> </a:t>
            </a:r>
            <a:r>
              <a:rPr lang="ru-RU" sz="2400" i="1">
                <a:solidFill>
                  <a:schemeClr val="tx2"/>
                </a:solidFill>
              </a:rPr>
              <a:t>есть первообразная </a:t>
            </a:r>
            <a:endParaRPr lang="en-US" sz="2400" i="1">
              <a:solidFill>
                <a:schemeClr val="tx2"/>
              </a:solidFill>
            </a:endParaRPr>
          </a:p>
          <a:p>
            <a:pPr algn="just"/>
            <a:r>
              <a:rPr lang="en-US" sz="2400" i="1">
                <a:solidFill>
                  <a:schemeClr val="tx2"/>
                </a:solidFill>
              </a:rPr>
              <a:t>    </a:t>
            </a:r>
            <a:r>
              <a:rPr lang="ru-RU" sz="2400" i="1">
                <a:solidFill>
                  <a:schemeClr val="tx2"/>
                </a:solidFill>
              </a:rPr>
              <a:t>для</a:t>
            </a:r>
            <a:r>
              <a:rPr lang="en-US" sz="2400" i="1">
                <a:solidFill>
                  <a:schemeClr val="tx2"/>
                </a:solidFill>
              </a:rPr>
              <a:t> </a:t>
            </a:r>
            <a:r>
              <a:rPr lang="en-US" sz="2400" i="1">
                <a:solidFill>
                  <a:srgbClr val="04A85A"/>
                </a:solidFill>
              </a:rPr>
              <a:t>kf</a:t>
            </a:r>
            <a:r>
              <a:rPr lang="ru-RU" sz="2400" i="1">
                <a:solidFill>
                  <a:schemeClr val="tx2"/>
                </a:solidFill>
              </a:rPr>
              <a:t>.</a:t>
            </a: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260350" y="4584700"/>
            <a:ext cx="8623300" cy="1533525"/>
            <a:chOff x="260350" y="4584713"/>
            <a:chExt cx="8623299" cy="1533981"/>
          </a:xfrm>
        </p:grpSpPr>
        <p:sp>
          <p:nvSpPr>
            <p:cNvPr id="18439" name="Text Box 4"/>
            <p:cNvSpPr txBox="1">
              <a:spLocks noChangeArrowheads="1"/>
            </p:cNvSpPr>
            <p:nvPr/>
          </p:nvSpPr>
          <p:spPr bwMode="auto">
            <a:xfrm>
              <a:off x="260350" y="4584713"/>
              <a:ext cx="8623299" cy="1533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en-US" i="1">
                  <a:solidFill>
                    <a:srgbClr val="00B050"/>
                  </a:solidFill>
                </a:rPr>
                <a:t>3º</a:t>
              </a:r>
              <a:r>
                <a:rPr lang="ru-RU" sz="2400" i="1">
                  <a:solidFill>
                    <a:schemeClr val="tx2"/>
                  </a:solidFill>
                </a:rPr>
                <a:t> Если </a:t>
              </a:r>
              <a:r>
                <a:rPr lang="en-US" sz="2400" i="1">
                  <a:solidFill>
                    <a:srgbClr val="04A85A"/>
                  </a:solidFill>
                </a:rPr>
                <a:t>F(x)</a:t>
              </a:r>
              <a:r>
                <a:rPr lang="en-US" sz="2400" i="1">
                  <a:solidFill>
                    <a:schemeClr val="tx2"/>
                  </a:solidFill>
                </a:rPr>
                <a:t> </a:t>
              </a:r>
              <a:r>
                <a:rPr lang="ru-RU" sz="2400" i="1">
                  <a:solidFill>
                    <a:schemeClr val="tx2"/>
                  </a:solidFill>
                </a:rPr>
                <a:t>есть первообразная для </a:t>
              </a:r>
              <a:r>
                <a:rPr lang="en-US" sz="2400" i="1">
                  <a:solidFill>
                    <a:schemeClr val="tx2"/>
                  </a:solidFill>
                </a:rPr>
                <a:t> </a:t>
              </a:r>
              <a:r>
                <a:rPr lang="en-US" sz="2400" i="1">
                  <a:solidFill>
                    <a:srgbClr val="04A85A"/>
                  </a:solidFill>
                </a:rPr>
                <a:t>f(x)</a:t>
              </a:r>
              <a:r>
                <a:rPr lang="ru-RU" sz="2400" i="1">
                  <a:solidFill>
                    <a:schemeClr val="tx2"/>
                  </a:solidFill>
                </a:rPr>
                <a:t>, а </a:t>
              </a:r>
              <a:r>
                <a:rPr lang="en-US" sz="2400" i="1">
                  <a:solidFill>
                    <a:schemeClr val="tx2"/>
                  </a:solidFill>
                </a:rPr>
                <a:t> </a:t>
              </a:r>
              <a:r>
                <a:rPr lang="en-US" sz="2400" i="1">
                  <a:solidFill>
                    <a:srgbClr val="04A85A"/>
                  </a:solidFill>
                </a:rPr>
                <a:t>k  </a:t>
              </a:r>
              <a:r>
                <a:rPr lang="ru-RU" sz="2400" i="1">
                  <a:solidFill>
                    <a:srgbClr val="002060"/>
                  </a:solidFill>
                </a:rPr>
                <a:t>и</a:t>
              </a:r>
              <a:r>
                <a:rPr lang="en-US" sz="2400" i="1">
                  <a:solidFill>
                    <a:srgbClr val="04A85A"/>
                  </a:solidFill>
                </a:rPr>
                <a:t>  b</a:t>
              </a:r>
              <a:r>
                <a:rPr lang="ru-RU" sz="2400" i="1">
                  <a:solidFill>
                    <a:schemeClr val="tx2"/>
                  </a:solidFill>
                </a:rPr>
                <a:t> – </a:t>
              </a:r>
              <a:endParaRPr lang="en-US" sz="2400" i="1">
                <a:solidFill>
                  <a:schemeClr val="tx2"/>
                </a:solidFill>
              </a:endParaRPr>
            </a:p>
            <a:p>
              <a:pPr algn="just">
                <a:lnSpc>
                  <a:spcPts val="5000"/>
                </a:lnSpc>
              </a:pPr>
              <a:r>
                <a:rPr lang="en-US" sz="2400" i="1">
                  <a:solidFill>
                    <a:schemeClr val="tx2"/>
                  </a:solidFill>
                </a:rPr>
                <a:t>    </a:t>
              </a:r>
              <a:r>
                <a:rPr lang="ru-RU" sz="2400" i="1">
                  <a:solidFill>
                    <a:schemeClr val="tx2"/>
                  </a:solidFill>
                </a:rPr>
                <a:t>постоянные, причем </a:t>
              </a:r>
              <a:r>
                <a:rPr lang="en-US" sz="2400" i="1">
                  <a:solidFill>
                    <a:srgbClr val="00B050"/>
                  </a:solidFill>
                </a:rPr>
                <a:t>k ≠ 0</a:t>
              </a:r>
              <a:r>
                <a:rPr lang="en-US" sz="2400" i="1">
                  <a:solidFill>
                    <a:schemeClr val="tx2"/>
                  </a:solidFill>
                </a:rPr>
                <a:t>, </a:t>
              </a:r>
              <a:r>
                <a:rPr lang="ru-RU" sz="2400" i="1">
                  <a:solidFill>
                    <a:schemeClr val="tx2"/>
                  </a:solidFill>
                </a:rPr>
                <a:t>то функция</a:t>
              </a:r>
              <a:r>
                <a:rPr lang="en-US" sz="2400" i="1">
                  <a:solidFill>
                    <a:schemeClr val="tx2"/>
                  </a:solidFill>
                </a:rPr>
                <a:t>     </a:t>
              </a:r>
              <a:r>
                <a:rPr lang="ru-RU" sz="2400" i="1">
                  <a:solidFill>
                    <a:schemeClr val="tx2"/>
                  </a:solidFill>
                </a:rPr>
                <a:t> </a:t>
              </a:r>
              <a:r>
                <a:rPr lang="en-US" sz="2400" i="1">
                  <a:solidFill>
                    <a:srgbClr val="04A85A"/>
                  </a:solidFill>
                </a:rPr>
                <a:t>F(kx + b</a:t>
              </a:r>
              <a:r>
                <a:rPr lang="ru-RU" sz="2400" i="1">
                  <a:solidFill>
                    <a:srgbClr val="04A85A"/>
                  </a:solidFill>
                </a:rPr>
                <a:t>)</a:t>
              </a:r>
              <a:endParaRPr lang="en-US" sz="2400" i="1">
                <a:solidFill>
                  <a:srgbClr val="04A85A"/>
                </a:solidFill>
              </a:endParaRPr>
            </a:p>
            <a:p>
              <a:pPr algn="just"/>
              <a:r>
                <a:rPr lang="ru-RU" sz="2400" i="1">
                  <a:solidFill>
                    <a:srgbClr val="04A85A"/>
                  </a:solidFill>
                </a:rPr>
                <a:t>   </a:t>
              </a:r>
              <a:r>
                <a:rPr lang="en-US" sz="2400" i="1">
                  <a:solidFill>
                    <a:srgbClr val="04A85A"/>
                  </a:solidFill>
                </a:rPr>
                <a:t> </a:t>
              </a:r>
              <a:r>
                <a:rPr lang="ru-RU" sz="2400" i="1">
                  <a:solidFill>
                    <a:schemeClr val="tx2"/>
                  </a:solidFill>
                </a:rPr>
                <a:t>есть первообразная для</a:t>
              </a:r>
              <a:r>
                <a:rPr lang="en-US" sz="2400" i="1">
                  <a:solidFill>
                    <a:schemeClr val="tx2"/>
                  </a:solidFill>
                </a:rPr>
                <a:t>  </a:t>
              </a:r>
              <a:r>
                <a:rPr lang="en-US" sz="2400" i="1">
                  <a:solidFill>
                    <a:srgbClr val="04A85A"/>
                  </a:solidFill>
                </a:rPr>
                <a:t>f(kx + b)</a:t>
              </a:r>
              <a:r>
                <a:rPr lang="ru-RU" sz="2400" i="1">
                  <a:solidFill>
                    <a:schemeClr val="tx2"/>
                  </a:solidFill>
                </a:rPr>
                <a:t>.</a:t>
              </a:r>
            </a:p>
          </p:txBody>
        </p:sp>
        <p:grpSp>
          <p:nvGrpSpPr>
            <p:cNvPr id="18440" name="Группа 16"/>
            <p:cNvGrpSpPr>
              <a:grpSpLocks/>
            </p:cNvGrpSpPr>
            <p:nvPr/>
          </p:nvGrpSpPr>
          <p:grpSpPr bwMode="auto">
            <a:xfrm>
              <a:off x="6838949" y="4940366"/>
              <a:ext cx="362600" cy="906231"/>
              <a:chOff x="7639049" y="4229166"/>
              <a:chExt cx="362600" cy="906231"/>
            </a:xfrm>
          </p:grpSpPr>
          <p:sp>
            <p:nvSpPr>
              <p:cNvPr id="18441" name="TextBox 10"/>
              <p:cNvSpPr txBox="1">
                <a:spLocks noChangeArrowheads="1"/>
              </p:cNvSpPr>
              <p:nvPr/>
            </p:nvSpPr>
            <p:spPr bwMode="auto">
              <a:xfrm>
                <a:off x="7639049" y="4229166"/>
                <a:ext cx="35779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i="1">
                    <a:solidFill>
                      <a:srgbClr val="00B050"/>
                    </a:solidFill>
                  </a:rPr>
                  <a:t>1</a:t>
                </a:r>
                <a:endParaRPr lang="ru-RU" sz="2400" i="1">
                  <a:solidFill>
                    <a:srgbClr val="00B050"/>
                  </a:solidFill>
                </a:endParaRPr>
              </a:p>
            </p:txBody>
          </p:sp>
          <p:sp>
            <p:nvSpPr>
              <p:cNvPr id="18442" name="TextBox 11"/>
              <p:cNvSpPr txBox="1">
                <a:spLocks noChangeArrowheads="1"/>
              </p:cNvSpPr>
              <p:nvPr/>
            </p:nvSpPr>
            <p:spPr bwMode="auto">
              <a:xfrm>
                <a:off x="7639049" y="4673732"/>
                <a:ext cx="36260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i="1">
                    <a:solidFill>
                      <a:srgbClr val="00B050"/>
                    </a:solidFill>
                  </a:rPr>
                  <a:t>k</a:t>
                </a:r>
                <a:endParaRPr lang="ru-RU" sz="2400" i="1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18443" name="Прямая соединительная линия 13"/>
              <p:cNvCxnSpPr>
                <a:cxnSpLocks noChangeShapeType="1"/>
              </p:cNvCxnSpPr>
              <p:nvPr/>
            </p:nvCxnSpPr>
            <p:spPr bwMode="auto">
              <a:xfrm>
                <a:off x="7683499" y="4673732"/>
                <a:ext cx="266700" cy="1588"/>
              </a:xfrm>
              <a:prstGeom prst="line">
                <a:avLst/>
              </a:prstGeom>
              <a:noFill/>
              <a:ln w="28575" algn="ctr">
                <a:solidFill>
                  <a:srgbClr val="04A85A"/>
                </a:solidFill>
                <a:round/>
                <a:headEnd/>
                <a:tailEnd/>
              </a:ln>
            </p:spPr>
          </p:cxnSp>
        </p:grpSp>
      </p:grpSp>
      <p:sp>
        <p:nvSpPr>
          <p:cNvPr id="18438" name="AutoShape 1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248400"/>
            <a:ext cx="609600" cy="609600"/>
          </a:xfrm>
          <a:prstGeom prst="actionButtonForwardNext">
            <a:avLst/>
          </a:prstGeom>
          <a:solidFill>
            <a:srgbClr val="CAFEE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381000"/>
            <a:ext cx="7543800" cy="731838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04A85A"/>
                </a:solidFill>
                <a:latin typeface="Century Gothic" pitchFamily="34" charset="0"/>
              </a:rPr>
              <a:t>Определенный интеграл</a:t>
            </a:r>
          </a:p>
        </p:txBody>
      </p:sp>
      <p:graphicFrame>
        <p:nvGraphicFramePr>
          <p:cNvPr id="38917" name="Object 5"/>
          <p:cNvGraphicFramePr>
            <a:graphicFrameLocks noChangeAspect="1"/>
          </p:cNvGraphicFramePr>
          <p:nvPr>
            <p:ph idx="1"/>
          </p:nvPr>
        </p:nvGraphicFramePr>
        <p:xfrm>
          <a:off x="927100" y="2708275"/>
          <a:ext cx="7315200" cy="1601788"/>
        </p:xfrm>
        <a:graphic>
          <a:graphicData uri="http://schemas.openxmlformats.org/presentationml/2006/ole">
            <p:oleObj spid="_x0000_s3074" name="Формула" r:id="rId3" imgW="2146300" imgH="469900" progId="Equation.3">
              <p:embed/>
            </p:oleObj>
          </a:graphicData>
        </a:graphic>
      </p:graphicFrame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152400" y="3429000"/>
            <a:ext cx="88392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i="1">
              <a:solidFill>
                <a:schemeClr val="tx2"/>
              </a:solidFill>
            </a:endParaRPr>
          </a:p>
          <a:p>
            <a:pPr algn="ctr"/>
            <a:endParaRPr lang="ru-RU" sz="3200" i="1">
              <a:solidFill>
                <a:schemeClr val="tx2"/>
              </a:solidFill>
            </a:endParaRPr>
          </a:p>
          <a:p>
            <a:pPr algn="ctr"/>
            <a:endParaRPr lang="ru-RU" sz="3200" i="1">
              <a:solidFill>
                <a:schemeClr val="tx2"/>
              </a:solidFill>
            </a:endParaRPr>
          </a:p>
          <a:p>
            <a:pPr algn="ctr"/>
            <a:r>
              <a:rPr lang="ru-RU" sz="3200" i="1">
                <a:solidFill>
                  <a:schemeClr val="tx2"/>
                </a:solidFill>
              </a:rPr>
              <a:t>– формула </a:t>
            </a:r>
            <a:r>
              <a:rPr lang="ru-RU" sz="3200" i="1">
                <a:solidFill>
                  <a:srgbClr val="04A85A"/>
                </a:solidFill>
              </a:rPr>
              <a:t>Ньютона-Лейбница</a:t>
            </a:r>
            <a:r>
              <a:rPr lang="ru-RU" sz="3200" i="1">
                <a:solidFill>
                  <a:schemeClr val="tx2"/>
                </a:solidFill>
              </a:rPr>
              <a:t>.</a:t>
            </a:r>
            <a:endParaRPr lang="ru-RU" sz="3200" i="1">
              <a:solidFill>
                <a:srgbClr val="04A85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85763" y="368300"/>
            <a:ext cx="7543800" cy="1295400"/>
          </a:xfrm>
        </p:spPr>
        <p:txBody>
          <a:bodyPr/>
          <a:lstStyle/>
          <a:p>
            <a:r>
              <a:rPr lang="ru-RU" sz="2000" i="1" smtClean="0">
                <a:solidFill>
                  <a:srgbClr val="04A85A"/>
                </a:solidFill>
              </a:rPr>
              <a:t>Геометрический смысл</a:t>
            </a:r>
            <a:r>
              <a:rPr lang="ru-RU" sz="2000" i="1" smtClean="0"/>
              <a:t> определенного интеграла заключается в том, что определенный интеграл равен площади  криволинейной трапеции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0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92513" algn="ctr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Определение. Криволинейной трапецией называется фигура, </a:t>
            </a:r>
          </a:p>
          <a:p>
            <a:pPr marL="3592513" algn="ctr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расположенная в прямоугольной системе координат и ограниченная осью  абсцисс, прямых </a:t>
            </a:r>
            <a:r>
              <a:rPr lang="ru-RU" sz="2000" b="1" i="1" dirty="0" err="1" smtClean="0">
                <a:solidFill>
                  <a:srgbClr val="000000"/>
                </a:solidFill>
              </a:rPr>
              <a:t>х=а</a:t>
            </a:r>
            <a:r>
              <a:rPr lang="ru-RU" sz="2000" b="1" dirty="0" smtClean="0">
                <a:solidFill>
                  <a:srgbClr val="000000"/>
                </a:solidFill>
              </a:rPr>
              <a:t> и </a:t>
            </a:r>
            <a:r>
              <a:rPr lang="en-US" sz="2000" b="1" i="1" dirty="0" smtClean="0">
                <a:solidFill>
                  <a:srgbClr val="000000"/>
                </a:solidFill>
              </a:rPr>
              <a:t>x=b</a:t>
            </a:r>
            <a:r>
              <a:rPr lang="ru-RU" sz="2000" b="1" dirty="0" smtClean="0">
                <a:solidFill>
                  <a:srgbClr val="000000"/>
                </a:solidFill>
              </a:rPr>
              <a:t> и кривой </a:t>
            </a:r>
            <a:r>
              <a:rPr lang="en-US" sz="2000" b="1" i="1" dirty="0" smtClean="0">
                <a:solidFill>
                  <a:srgbClr val="000000"/>
                </a:solidFill>
              </a:rPr>
              <a:t>y=f(x)</a:t>
            </a:r>
            <a:r>
              <a:rPr lang="ru-RU" sz="2000" b="1" dirty="0" smtClean="0">
                <a:solidFill>
                  <a:srgbClr val="000000"/>
                </a:solidFill>
              </a:rPr>
              <a:t>, причем </a:t>
            </a:r>
            <a:r>
              <a:rPr lang="en-US" sz="2000" b="1" i="1" dirty="0" smtClean="0">
                <a:solidFill>
                  <a:srgbClr val="000000"/>
                </a:solidFill>
              </a:rPr>
              <a:t>f(x)</a:t>
            </a:r>
            <a:r>
              <a:rPr lang="ru-RU" sz="2000" b="1" dirty="0" smtClean="0">
                <a:solidFill>
                  <a:srgbClr val="000000"/>
                </a:solidFill>
              </a:rPr>
              <a:t> неотрицательна</a:t>
            </a:r>
          </a:p>
          <a:p>
            <a:pPr marL="3592513" algn="ctr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на отрезке </a:t>
            </a:r>
            <a:r>
              <a:rPr lang="en-US" sz="2000" b="1" dirty="0" smtClean="0">
                <a:solidFill>
                  <a:srgbClr val="000000"/>
                </a:solidFill>
              </a:rPr>
              <a:t>[a</a:t>
            </a:r>
            <a:r>
              <a:rPr lang="ru-RU" sz="2000" b="1" dirty="0" smtClean="0">
                <a:solidFill>
                  <a:srgbClr val="000000"/>
                </a:solidFill>
              </a:rPr>
              <a:t>;</a:t>
            </a:r>
            <a:r>
              <a:rPr lang="en-US" sz="2000" b="1" dirty="0" smtClean="0">
                <a:solidFill>
                  <a:srgbClr val="000000"/>
                </a:solidFill>
              </a:rPr>
              <a:t>b]</a:t>
            </a:r>
            <a:r>
              <a:rPr lang="ru-RU" sz="2000" b="1" dirty="0" smtClean="0">
                <a:solidFill>
                  <a:srgbClr val="000000"/>
                </a:solidFill>
              </a:rPr>
              <a:t>.</a:t>
            </a:r>
          </a:p>
          <a:p>
            <a:pPr marL="85725" indent="23813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ru-RU" sz="2000" i="1" dirty="0" smtClean="0">
                <a:solidFill>
                  <a:schemeClr val="tx2"/>
                </a:solidFill>
              </a:rPr>
              <a:t>криволинейной трапеции</a:t>
            </a:r>
            <a:endParaRPr lang="ru-RU" sz="2800" b="1" dirty="0"/>
          </a:p>
        </p:txBody>
      </p:sp>
      <p:pic>
        <p:nvPicPr>
          <p:cNvPr id="19460" name="Picture 6" descr="криволинейная трапе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63713"/>
            <a:ext cx="3635375" cy="4456112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Заголовок 1"/>
          <p:cNvSpPr>
            <a:spLocks noGrp="1"/>
          </p:cNvSpPr>
          <p:nvPr>
            <p:ph type="title"/>
          </p:nvPr>
        </p:nvSpPr>
        <p:spPr>
          <a:xfrm>
            <a:off x="522288" y="-306388"/>
            <a:ext cx="7543800" cy="1295401"/>
          </a:xfrm>
        </p:spPr>
        <p:txBody>
          <a:bodyPr/>
          <a:lstStyle/>
          <a:p>
            <a:r>
              <a:rPr lang="ru-RU" smtClean="0"/>
              <a:t>Криволинейные трапеции</a:t>
            </a:r>
          </a:p>
        </p:txBody>
      </p:sp>
      <p:sp>
        <p:nvSpPr>
          <p:cNvPr id="410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олилиния 3"/>
          <p:cNvSpPr/>
          <p:nvPr/>
        </p:nvSpPr>
        <p:spPr>
          <a:xfrm>
            <a:off x="6283791" y="4732345"/>
            <a:ext cx="1226423" cy="914400"/>
          </a:xfrm>
          <a:custGeom>
            <a:avLst/>
            <a:gdLst>
              <a:gd name="connsiteX0" fmla="*/ 0 w 1226423"/>
              <a:gd name="connsiteY0" fmla="*/ 910066 h 914400"/>
              <a:gd name="connsiteX1" fmla="*/ 4334 w 1226423"/>
              <a:gd name="connsiteY1" fmla="*/ 706385 h 914400"/>
              <a:gd name="connsiteX2" fmla="*/ 1222090 w 1226423"/>
              <a:gd name="connsiteY2" fmla="*/ 0 h 914400"/>
              <a:gd name="connsiteX3" fmla="*/ 1226423 w 1226423"/>
              <a:gd name="connsiteY3" fmla="*/ 914400 h 914400"/>
              <a:gd name="connsiteX4" fmla="*/ 0 w 1226423"/>
              <a:gd name="connsiteY4" fmla="*/ 910066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423" h="914400">
                <a:moveTo>
                  <a:pt x="0" y="910066"/>
                </a:moveTo>
                <a:cubicBezTo>
                  <a:pt x="1445" y="842172"/>
                  <a:pt x="2889" y="774279"/>
                  <a:pt x="4334" y="706385"/>
                </a:cubicBezTo>
                <a:lnTo>
                  <a:pt x="1222090" y="0"/>
                </a:lnTo>
                <a:cubicBezTo>
                  <a:pt x="1223534" y="304800"/>
                  <a:pt x="1224979" y="609600"/>
                  <a:pt x="1226423" y="914400"/>
                </a:cubicBezTo>
                <a:lnTo>
                  <a:pt x="0" y="910066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074745" y="4780015"/>
            <a:ext cx="858063" cy="862396"/>
          </a:xfrm>
          <a:custGeom>
            <a:avLst/>
            <a:gdLst>
              <a:gd name="connsiteX0" fmla="*/ 0 w 858063"/>
              <a:gd name="connsiteY0" fmla="*/ 862396 h 862396"/>
              <a:gd name="connsiteX1" fmla="*/ 0 w 858063"/>
              <a:gd name="connsiteY1" fmla="*/ 680383 h 862396"/>
              <a:gd name="connsiteX2" fmla="*/ 91007 w 858063"/>
              <a:gd name="connsiteY2" fmla="*/ 641380 h 862396"/>
              <a:gd name="connsiteX3" fmla="*/ 303355 w 858063"/>
              <a:gd name="connsiteY3" fmla="*/ 550374 h 862396"/>
              <a:gd name="connsiteX4" fmla="*/ 312023 w 858063"/>
              <a:gd name="connsiteY4" fmla="*/ 541706 h 862396"/>
              <a:gd name="connsiteX5" fmla="*/ 459367 w 858063"/>
              <a:gd name="connsiteY5" fmla="*/ 450700 h 862396"/>
              <a:gd name="connsiteX6" fmla="*/ 468034 w 858063"/>
              <a:gd name="connsiteY6" fmla="*/ 437699 h 862396"/>
              <a:gd name="connsiteX7" fmla="*/ 628379 w 858063"/>
              <a:gd name="connsiteY7" fmla="*/ 281687 h 862396"/>
              <a:gd name="connsiteX8" fmla="*/ 793058 w 858063"/>
              <a:gd name="connsiteY8" fmla="*/ 86673 h 862396"/>
              <a:gd name="connsiteX9" fmla="*/ 797391 w 858063"/>
              <a:gd name="connsiteY9" fmla="*/ 73672 h 862396"/>
              <a:gd name="connsiteX10" fmla="*/ 858063 w 858063"/>
              <a:gd name="connsiteY10" fmla="*/ 0 h 862396"/>
              <a:gd name="connsiteX11" fmla="*/ 858063 w 858063"/>
              <a:gd name="connsiteY11" fmla="*/ 862396 h 862396"/>
              <a:gd name="connsiteX12" fmla="*/ 0 w 858063"/>
              <a:gd name="connsiteY12" fmla="*/ 862396 h 86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58063" h="862396">
                <a:moveTo>
                  <a:pt x="0" y="862396"/>
                </a:moveTo>
                <a:lnTo>
                  <a:pt x="0" y="680383"/>
                </a:lnTo>
                <a:cubicBezTo>
                  <a:pt x="92357" y="645200"/>
                  <a:pt x="91007" y="678176"/>
                  <a:pt x="91007" y="641380"/>
                </a:cubicBezTo>
                <a:cubicBezTo>
                  <a:pt x="161790" y="611045"/>
                  <a:pt x="233154" y="582033"/>
                  <a:pt x="303355" y="550374"/>
                </a:cubicBezTo>
                <a:cubicBezTo>
                  <a:pt x="307080" y="548694"/>
                  <a:pt x="312023" y="541706"/>
                  <a:pt x="312023" y="541706"/>
                </a:cubicBezTo>
                <a:cubicBezTo>
                  <a:pt x="361138" y="511371"/>
                  <a:pt x="410720" y="481780"/>
                  <a:pt x="459367" y="450700"/>
                </a:cubicBezTo>
                <a:cubicBezTo>
                  <a:pt x="469055" y="444510"/>
                  <a:pt x="468034" y="444881"/>
                  <a:pt x="468034" y="437699"/>
                </a:cubicBezTo>
                <a:cubicBezTo>
                  <a:pt x="626394" y="288137"/>
                  <a:pt x="592062" y="354337"/>
                  <a:pt x="628379" y="281687"/>
                </a:cubicBezTo>
                <a:cubicBezTo>
                  <a:pt x="683272" y="216682"/>
                  <a:pt x="739406" y="152706"/>
                  <a:pt x="793058" y="86673"/>
                </a:cubicBezTo>
                <a:cubicBezTo>
                  <a:pt x="795939" y="83128"/>
                  <a:pt x="797391" y="73672"/>
                  <a:pt x="797391" y="73672"/>
                </a:cubicBezTo>
                <a:lnTo>
                  <a:pt x="858063" y="0"/>
                </a:lnTo>
                <a:lnTo>
                  <a:pt x="858063" y="862396"/>
                </a:lnTo>
                <a:lnTo>
                  <a:pt x="0" y="862396"/>
                </a:lnTo>
                <a:close/>
              </a:path>
            </a:pathLst>
          </a:cu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505450" y="3000375"/>
            <a:ext cx="819150" cy="866775"/>
          </a:xfrm>
          <a:custGeom>
            <a:avLst/>
            <a:gdLst>
              <a:gd name="connsiteX0" fmla="*/ 0 w 819150"/>
              <a:gd name="connsiteY0" fmla="*/ 228600 h 866775"/>
              <a:gd name="connsiteX1" fmla="*/ 9525 w 819150"/>
              <a:gd name="connsiteY1" fmla="*/ 0 h 866775"/>
              <a:gd name="connsiteX2" fmla="*/ 819150 w 819150"/>
              <a:gd name="connsiteY2" fmla="*/ 9525 h 866775"/>
              <a:gd name="connsiteX3" fmla="*/ 809625 w 819150"/>
              <a:gd name="connsiteY3" fmla="*/ 866775 h 866775"/>
              <a:gd name="connsiteX4" fmla="*/ 742950 w 819150"/>
              <a:gd name="connsiteY4" fmla="*/ 762000 h 866775"/>
              <a:gd name="connsiteX5" fmla="*/ 695325 w 819150"/>
              <a:gd name="connsiteY5" fmla="*/ 657225 h 866775"/>
              <a:gd name="connsiteX6" fmla="*/ 685800 w 819150"/>
              <a:gd name="connsiteY6" fmla="*/ 647700 h 866775"/>
              <a:gd name="connsiteX7" fmla="*/ 657225 w 819150"/>
              <a:gd name="connsiteY7" fmla="*/ 581025 h 866775"/>
              <a:gd name="connsiteX8" fmla="*/ 638175 w 819150"/>
              <a:gd name="connsiteY8" fmla="*/ 533400 h 866775"/>
              <a:gd name="connsiteX9" fmla="*/ 609600 w 819150"/>
              <a:gd name="connsiteY9" fmla="*/ 495300 h 866775"/>
              <a:gd name="connsiteX10" fmla="*/ 552450 w 819150"/>
              <a:gd name="connsiteY10" fmla="*/ 438150 h 866775"/>
              <a:gd name="connsiteX11" fmla="*/ 466725 w 819150"/>
              <a:gd name="connsiteY11" fmla="*/ 361950 h 866775"/>
              <a:gd name="connsiteX12" fmla="*/ 428625 w 819150"/>
              <a:gd name="connsiteY12" fmla="*/ 361950 h 866775"/>
              <a:gd name="connsiteX13" fmla="*/ 247650 w 819150"/>
              <a:gd name="connsiteY13" fmla="*/ 285750 h 866775"/>
              <a:gd name="connsiteX14" fmla="*/ 190500 w 819150"/>
              <a:gd name="connsiteY14" fmla="*/ 266700 h 866775"/>
              <a:gd name="connsiteX15" fmla="*/ 0 w 819150"/>
              <a:gd name="connsiteY15" fmla="*/ 228600 h 8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19150" h="866775">
                <a:moveTo>
                  <a:pt x="0" y="228600"/>
                </a:moveTo>
                <a:lnTo>
                  <a:pt x="9525" y="0"/>
                </a:lnTo>
                <a:lnTo>
                  <a:pt x="819150" y="9525"/>
                </a:lnTo>
                <a:lnTo>
                  <a:pt x="809625" y="866775"/>
                </a:lnTo>
                <a:cubicBezTo>
                  <a:pt x="757639" y="773200"/>
                  <a:pt x="785114" y="804164"/>
                  <a:pt x="742950" y="762000"/>
                </a:cubicBezTo>
                <a:cubicBezTo>
                  <a:pt x="720455" y="702015"/>
                  <a:pt x="725160" y="697005"/>
                  <a:pt x="695325" y="657225"/>
                </a:cubicBezTo>
                <a:cubicBezTo>
                  <a:pt x="692631" y="653633"/>
                  <a:pt x="688975" y="650875"/>
                  <a:pt x="685800" y="647700"/>
                </a:cubicBezTo>
                <a:cubicBezTo>
                  <a:pt x="676275" y="625475"/>
                  <a:pt x="666205" y="603476"/>
                  <a:pt x="657225" y="581025"/>
                </a:cubicBezTo>
                <a:cubicBezTo>
                  <a:pt x="633685" y="522175"/>
                  <a:pt x="660513" y="578076"/>
                  <a:pt x="638175" y="533400"/>
                </a:cubicBezTo>
                <a:cubicBezTo>
                  <a:pt x="628650" y="520700"/>
                  <a:pt x="618704" y="508305"/>
                  <a:pt x="609600" y="495300"/>
                </a:cubicBezTo>
                <a:cubicBezTo>
                  <a:pt x="565897" y="432866"/>
                  <a:pt x="594972" y="438150"/>
                  <a:pt x="552450" y="438150"/>
                </a:cubicBezTo>
                <a:cubicBezTo>
                  <a:pt x="534832" y="420532"/>
                  <a:pt x="488919" y="371814"/>
                  <a:pt x="466725" y="361950"/>
                </a:cubicBezTo>
                <a:cubicBezTo>
                  <a:pt x="455120" y="356792"/>
                  <a:pt x="441325" y="361950"/>
                  <a:pt x="428625" y="361950"/>
                </a:cubicBezTo>
                <a:cubicBezTo>
                  <a:pt x="368300" y="336550"/>
                  <a:pt x="309745" y="306448"/>
                  <a:pt x="247650" y="285750"/>
                </a:cubicBezTo>
                <a:lnTo>
                  <a:pt x="190500" y="266700"/>
                </a:lnTo>
                <a:lnTo>
                  <a:pt x="0" y="228600"/>
                </a:lnTo>
                <a:close/>
              </a:path>
            </a:pathLst>
          </a:custGeom>
          <a:gradFill flip="none" rotWithShape="1">
            <a:gsLst>
              <a:gs pos="0">
                <a:srgbClr val="47CFFF">
                  <a:tint val="66000"/>
                  <a:satMod val="160000"/>
                </a:srgbClr>
              </a:gs>
              <a:gs pos="50000">
                <a:srgbClr val="47CFFF">
                  <a:tint val="44500"/>
                  <a:satMod val="160000"/>
                </a:srgbClr>
              </a:gs>
              <a:gs pos="100000">
                <a:srgbClr val="47CF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1500166" y="2205034"/>
            <a:ext cx="1241208" cy="723900"/>
          </a:xfrm>
          <a:custGeom>
            <a:avLst/>
            <a:gdLst>
              <a:gd name="connsiteX0" fmla="*/ 22008 w 1241208"/>
              <a:gd name="connsiteY0" fmla="*/ 723900 h 723900"/>
              <a:gd name="connsiteX1" fmla="*/ 1241208 w 1241208"/>
              <a:gd name="connsiteY1" fmla="*/ 723900 h 723900"/>
              <a:gd name="connsiteX2" fmla="*/ 1193583 w 1241208"/>
              <a:gd name="connsiteY2" fmla="*/ 628650 h 723900"/>
              <a:gd name="connsiteX3" fmla="*/ 1136433 w 1241208"/>
              <a:gd name="connsiteY3" fmla="*/ 485775 h 723900"/>
              <a:gd name="connsiteX4" fmla="*/ 1060233 w 1241208"/>
              <a:gd name="connsiteY4" fmla="*/ 295275 h 723900"/>
              <a:gd name="connsiteX5" fmla="*/ 1060233 w 1241208"/>
              <a:gd name="connsiteY5" fmla="*/ 285750 h 723900"/>
              <a:gd name="connsiteX6" fmla="*/ 945933 w 1241208"/>
              <a:gd name="connsiteY6" fmla="*/ 123825 h 723900"/>
              <a:gd name="connsiteX7" fmla="*/ 812583 w 1241208"/>
              <a:gd name="connsiteY7" fmla="*/ 57150 h 723900"/>
              <a:gd name="connsiteX8" fmla="*/ 707808 w 1241208"/>
              <a:gd name="connsiteY8" fmla="*/ 0 h 723900"/>
              <a:gd name="connsiteX9" fmla="*/ 507783 w 1241208"/>
              <a:gd name="connsiteY9" fmla="*/ 9525 h 723900"/>
              <a:gd name="connsiteX10" fmla="*/ 345858 w 1241208"/>
              <a:gd name="connsiteY10" fmla="*/ 152400 h 723900"/>
              <a:gd name="connsiteX11" fmla="*/ 231558 w 1241208"/>
              <a:gd name="connsiteY11" fmla="*/ 285750 h 723900"/>
              <a:gd name="connsiteX12" fmla="*/ 155358 w 1241208"/>
              <a:gd name="connsiteY12" fmla="*/ 409575 h 723900"/>
              <a:gd name="connsiteX13" fmla="*/ 79158 w 1241208"/>
              <a:gd name="connsiteY13" fmla="*/ 600075 h 723900"/>
              <a:gd name="connsiteX14" fmla="*/ 22008 w 1241208"/>
              <a:gd name="connsiteY14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41208" h="723900">
                <a:moveTo>
                  <a:pt x="22008" y="723900"/>
                </a:moveTo>
                <a:lnTo>
                  <a:pt x="1241208" y="723900"/>
                </a:lnTo>
                <a:cubicBezTo>
                  <a:pt x="1182424" y="625927"/>
                  <a:pt x="1147031" y="628650"/>
                  <a:pt x="1193583" y="628650"/>
                </a:cubicBezTo>
                <a:lnTo>
                  <a:pt x="1136433" y="485775"/>
                </a:lnTo>
                <a:cubicBezTo>
                  <a:pt x="1016223" y="258712"/>
                  <a:pt x="1036292" y="391038"/>
                  <a:pt x="1060233" y="295275"/>
                </a:cubicBezTo>
                <a:cubicBezTo>
                  <a:pt x="1061003" y="292195"/>
                  <a:pt x="1060233" y="288925"/>
                  <a:pt x="1060233" y="285750"/>
                </a:cubicBezTo>
                <a:cubicBezTo>
                  <a:pt x="939734" y="145168"/>
                  <a:pt x="945933" y="210944"/>
                  <a:pt x="945933" y="123825"/>
                </a:cubicBezTo>
                <a:lnTo>
                  <a:pt x="812583" y="57150"/>
                </a:lnTo>
                <a:lnTo>
                  <a:pt x="707808" y="0"/>
                </a:lnTo>
                <a:lnTo>
                  <a:pt x="507783" y="9525"/>
                </a:lnTo>
                <a:lnTo>
                  <a:pt x="345858" y="152400"/>
                </a:lnTo>
                <a:lnTo>
                  <a:pt x="231558" y="285750"/>
                </a:lnTo>
                <a:cubicBezTo>
                  <a:pt x="163378" y="412370"/>
                  <a:pt x="211761" y="409575"/>
                  <a:pt x="155358" y="409575"/>
                </a:cubicBezTo>
                <a:cubicBezTo>
                  <a:pt x="68330" y="602970"/>
                  <a:pt x="0" y="600075"/>
                  <a:pt x="79158" y="600075"/>
                </a:cubicBezTo>
                <a:lnTo>
                  <a:pt x="22008" y="723900"/>
                </a:lnTo>
                <a:close/>
              </a:path>
            </a:pathLst>
          </a:custGeom>
          <a:gradFill flip="none" rotWithShape="1">
            <a:gsLst>
              <a:gs pos="0">
                <a:srgbClr val="119145">
                  <a:tint val="66000"/>
                  <a:satMod val="160000"/>
                </a:srgbClr>
              </a:gs>
              <a:gs pos="50000">
                <a:srgbClr val="119145">
                  <a:tint val="44500"/>
                  <a:satMod val="160000"/>
                </a:srgbClr>
              </a:gs>
              <a:gs pos="100000">
                <a:srgbClr val="11914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42938" y="2928938"/>
            <a:ext cx="2857500" cy="1587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42938" y="5643563"/>
            <a:ext cx="2857500" cy="1587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215107" y="2428081"/>
            <a:ext cx="2571750" cy="1587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5358607" y="2570956"/>
            <a:ext cx="2571750" cy="1587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500857" y="5214144"/>
            <a:ext cx="2000250" cy="1587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5608638" y="5322888"/>
            <a:ext cx="2071687" cy="1587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1"/>
          <p:cNvSpPr>
            <a:spLocks/>
          </p:cNvSpPr>
          <p:nvPr/>
        </p:nvSpPr>
        <p:spPr bwMode="auto">
          <a:xfrm rot="10800000">
            <a:off x="1285875" y="2143125"/>
            <a:ext cx="1687513" cy="1463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24" y="1105"/>
              </a:cxn>
              <a:cxn ang="0">
                <a:pos x="987" y="1729"/>
              </a:cxn>
              <a:cxn ang="0">
                <a:pos x="1574" y="1945"/>
              </a:cxn>
              <a:cxn ang="0">
                <a:pos x="2169" y="1687"/>
              </a:cxn>
              <a:cxn ang="0">
                <a:pos x="2612" y="1105"/>
              </a:cxn>
              <a:cxn ang="0">
                <a:pos x="3143" y="7"/>
              </a:cxn>
            </a:cxnLst>
            <a:rect l="0" t="0" r="r" b="b"/>
            <a:pathLst>
              <a:path w="3143" h="1952">
                <a:moveTo>
                  <a:pt x="0" y="0"/>
                </a:moveTo>
                <a:cubicBezTo>
                  <a:pt x="71" y="205"/>
                  <a:pt x="360" y="817"/>
                  <a:pt x="524" y="1105"/>
                </a:cubicBezTo>
                <a:cubicBezTo>
                  <a:pt x="688" y="1393"/>
                  <a:pt x="812" y="1589"/>
                  <a:pt x="987" y="1729"/>
                </a:cubicBezTo>
                <a:cubicBezTo>
                  <a:pt x="1162" y="1869"/>
                  <a:pt x="1377" y="1952"/>
                  <a:pt x="1574" y="1945"/>
                </a:cubicBezTo>
                <a:cubicBezTo>
                  <a:pt x="1771" y="1938"/>
                  <a:pt x="1996" y="1827"/>
                  <a:pt x="2169" y="1687"/>
                </a:cubicBezTo>
                <a:cubicBezTo>
                  <a:pt x="2342" y="1547"/>
                  <a:pt x="2450" y="1385"/>
                  <a:pt x="2612" y="1105"/>
                </a:cubicBezTo>
                <a:cubicBezTo>
                  <a:pt x="2774" y="825"/>
                  <a:pt x="3033" y="237"/>
                  <a:pt x="3143" y="7"/>
                </a:cubicBezTo>
              </a:path>
            </a:pathLst>
          </a:custGeom>
          <a:noFill/>
          <a:ln w="57150" cap="flat" cmpd="sng">
            <a:solidFill>
              <a:srgbClr val="1F820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5429250" y="4429125"/>
            <a:ext cx="2571750" cy="1500188"/>
          </a:xfrm>
          <a:prstGeom prst="line">
            <a:avLst/>
          </a:prstGeom>
          <a:ln w="38100">
            <a:solidFill>
              <a:srgbClr val="6F15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олилиния 15"/>
          <p:cNvSpPr/>
          <p:nvPr/>
        </p:nvSpPr>
        <p:spPr>
          <a:xfrm rot="5613348" flipV="1">
            <a:off x="4893469" y="3009106"/>
            <a:ext cx="1392238" cy="1768475"/>
          </a:xfrm>
          <a:custGeom>
            <a:avLst/>
            <a:gdLst>
              <a:gd name="connsiteX0" fmla="*/ 0 w 1685925"/>
              <a:gd name="connsiteY0" fmla="*/ 0 h 1790700"/>
              <a:gd name="connsiteX1" fmla="*/ 285750 w 1685925"/>
              <a:gd name="connsiteY1" fmla="*/ 1333500 h 1790700"/>
              <a:gd name="connsiteX2" fmla="*/ 1685925 w 1685925"/>
              <a:gd name="connsiteY2" fmla="*/ 179070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5925" h="1790700">
                <a:moveTo>
                  <a:pt x="0" y="0"/>
                </a:moveTo>
                <a:cubicBezTo>
                  <a:pt x="2381" y="517525"/>
                  <a:pt x="4763" y="1035050"/>
                  <a:pt x="285750" y="1333500"/>
                </a:cubicBezTo>
                <a:cubicBezTo>
                  <a:pt x="566738" y="1631950"/>
                  <a:pt x="1126331" y="1711325"/>
                  <a:pt x="1685925" y="1790700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23" name="TextBox 16"/>
          <p:cNvSpPr txBox="1">
            <a:spLocks noChangeArrowheads="1"/>
          </p:cNvSpPr>
          <p:nvPr/>
        </p:nvSpPr>
        <p:spPr bwMode="auto">
          <a:xfrm>
            <a:off x="1428750" y="2928938"/>
            <a:ext cx="33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0</a:t>
            </a:r>
          </a:p>
        </p:txBody>
      </p:sp>
      <p:sp>
        <p:nvSpPr>
          <p:cNvPr id="4124" name="TextBox 17"/>
          <p:cNvSpPr txBox="1">
            <a:spLocks noChangeArrowheads="1"/>
          </p:cNvSpPr>
          <p:nvPr/>
        </p:nvSpPr>
        <p:spPr bwMode="auto">
          <a:xfrm>
            <a:off x="2500313" y="2928938"/>
            <a:ext cx="33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2</a:t>
            </a:r>
          </a:p>
        </p:txBody>
      </p:sp>
      <p:sp>
        <p:nvSpPr>
          <p:cNvPr id="4125" name="TextBox 18"/>
          <p:cNvSpPr txBox="1">
            <a:spLocks noChangeArrowheads="1"/>
          </p:cNvSpPr>
          <p:nvPr/>
        </p:nvSpPr>
        <p:spPr bwMode="auto">
          <a:xfrm>
            <a:off x="1428750" y="5572125"/>
            <a:ext cx="339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0</a:t>
            </a:r>
          </a:p>
        </p:txBody>
      </p:sp>
      <p:sp>
        <p:nvSpPr>
          <p:cNvPr id="4126" name="TextBox 19"/>
          <p:cNvSpPr txBox="1">
            <a:spLocks noChangeArrowheads="1"/>
          </p:cNvSpPr>
          <p:nvPr/>
        </p:nvSpPr>
        <p:spPr bwMode="auto">
          <a:xfrm>
            <a:off x="6643688" y="3000375"/>
            <a:ext cx="339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0</a:t>
            </a:r>
          </a:p>
        </p:txBody>
      </p:sp>
      <p:sp>
        <p:nvSpPr>
          <p:cNvPr id="4127" name="TextBox 20"/>
          <p:cNvSpPr txBox="1">
            <a:spLocks noChangeArrowheads="1"/>
          </p:cNvSpPr>
          <p:nvPr/>
        </p:nvSpPr>
        <p:spPr bwMode="auto">
          <a:xfrm>
            <a:off x="6572250" y="5643563"/>
            <a:ext cx="33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0</a:t>
            </a:r>
          </a:p>
        </p:txBody>
      </p:sp>
      <p:sp>
        <p:nvSpPr>
          <p:cNvPr id="4128" name="TextBox 21"/>
          <p:cNvSpPr txBox="1">
            <a:spLocks noChangeArrowheads="1"/>
          </p:cNvSpPr>
          <p:nvPr/>
        </p:nvSpPr>
        <p:spPr bwMode="auto">
          <a:xfrm>
            <a:off x="1785938" y="5572125"/>
            <a:ext cx="3397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</a:t>
            </a:r>
          </a:p>
        </p:txBody>
      </p:sp>
      <p:sp>
        <p:nvSpPr>
          <p:cNvPr id="4129" name="TextBox 22"/>
          <p:cNvSpPr txBox="1">
            <a:spLocks noChangeArrowheads="1"/>
          </p:cNvSpPr>
          <p:nvPr/>
        </p:nvSpPr>
        <p:spPr bwMode="auto">
          <a:xfrm>
            <a:off x="857250" y="5643563"/>
            <a:ext cx="4349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-1</a:t>
            </a:r>
          </a:p>
        </p:txBody>
      </p:sp>
      <p:sp>
        <p:nvSpPr>
          <p:cNvPr id="4130" name="TextBox 23"/>
          <p:cNvSpPr txBox="1">
            <a:spLocks noChangeArrowheads="1"/>
          </p:cNvSpPr>
          <p:nvPr/>
        </p:nvSpPr>
        <p:spPr bwMode="auto">
          <a:xfrm>
            <a:off x="6000750" y="5643563"/>
            <a:ext cx="4349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-1</a:t>
            </a:r>
          </a:p>
        </p:txBody>
      </p:sp>
      <p:sp>
        <p:nvSpPr>
          <p:cNvPr id="4131" name="TextBox 24"/>
          <p:cNvSpPr txBox="1">
            <a:spLocks noChangeArrowheads="1"/>
          </p:cNvSpPr>
          <p:nvPr/>
        </p:nvSpPr>
        <p:spPr bwMode="auto">
          <a:xfrm>
            <a:off x="7358063" y="5643563"/>
            <a:ext cx="33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2</a:t>
            </a:r>
          </a:p>
        </p:txBody>
      </p:sp>
      <p:sp>
        <p:nvSpPr>
          <p:cNvPr id="4132" name="TextBox 25"/>
          <p:cNvSpPr txBox="1">
            <a:spLocks noChangeArrowheads="1"/>
          </p:cNvSpPr>
          <p:nvPr/>
        </p:nvSpPr>
        <p:spPr bwMode="auto">
          <a:xfrm>
            <a:off x="6072188" y="2571750"/>
            <a:ext cx="43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-1</a:t>
            </a:r>
          </a:p>
        </p:txBody>
      </p:sp>
      <p:sp>
        <p:nvSpPr>
          <p:cNvPr id="4133" name="TextBox 26"/>
          <p:cNvSpPr txBox="1">
            <a:spLocks noChangeArrowheads="1"/>
          </p:cNvSpPr>
          <p:nvPr/>
        </p:nvSpPr>
        <p:spPr bwMode="auto">
          <a:xfrm>
            <a:off x="5286375" y="2571750"/>
            <a:ext cx="43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-2</a:t>
            </a:r>
          </a:p>
        </p:txBody>
      </p:sp>
      <p:sp>
        <p:nvSpPr>
          <p:cNvPr id="4134" name="TextBox 27"/>
          <p:cNvSpPr txBox="1">
            <a:spLocks noChangeArrowheads="1"/>
          </p:cNvSpPr>
          <p:nvPr/>
        </p:nvSpPr>
        <p:spPr bwMode="auto">
          <a:xfrm>
            <a:off x="1785938" y="1643063"/>
            <a:ext cx="1514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У=х²+2х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071688" y="4071938"/>
          <a:ext cx="1047750" cy="571500"/>
        </p:xfrm>
        <a:graphic>
          <a:graphicData uri="http://schemas.openxmlformats.org/presentationml/2006/ole">
            <p:oleObj spid="_x0000_s4098" name="Формула" r:id="rId3" imgW="419040" imgH="22860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7072313" y="1357313"/>
          <a:ext cx="625475" cy="731837"/>
        </p:xfrm>
        <a:graphic>
          <a:graphicData uri="http://schemas.openxmlformats.org/presentationml/2006/ole">
            <p:oleObj spid="_x0000_s4099" name="Формула" r:id="rId4" imgW="393480" imgH="393480" progId="Equation.3">
              <p:embed/>
            </p:oleObj>
          </a:graphicData>
        </a:graphic>
      </p:graphicFrame>
      <p:cxnSp>
        <p:nvCxnSpPr>
          <p:cNvPr id="31" name="Прямая соединительная линия 30"/>
          <p:cNvCxnSpPr>
            <a:stCxn id="4133" idx="2"/>
          </p:cNvCxnSpPr>
          <p:nvPr/>
        </p:nvCxnSpPr>
        <p:spPr>
          <a:xfrm rot="5400000">
            <a:off x="5411788" y="3122613"/>
            <a:ext cx="180975" cy="3175"/>
          </a:xfrm>
          <a:prstGeom prst="line">
            <a:avLst/>
          </a:prstGeom>
          <a:ln w="571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4132" idx="2"/>
          </p:cNvCxnSpPr>
          <p:nvPr/>
        </p:nvCxnSpPr>
        <p:spPr>
          <a:xfrm rot="5400000">
            <a:off x="5876132" y="3444081"/>
            <a:ext cx="823912" cy="3175"/>
          </a:xfrm>
          <a:prstGeom prst="line">
            <a:avLst/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964407" y="5534819"/>
            <a:ext cx="215900" cy="1587"/>
          </a:xfrm>
          <a:prstGeom prst="line">
            <a:avLst/>
          </a:prstGeom>
          <a:ln w="38100">
            <a:solidFill>
              <a:srgbClr val="6F15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1497807" y="5217319"/>
            <a:ext cx="863600" cy="1587"/>
          </a:xfrm>
          <a:prstGeom prst="line">
            <a:avLst/>
          </a:prstGeom>
          <a:ln w="38100">
            <a:solidFill>
              <a:srgbClr val="6F15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6179344" y="5536406"/>
            <a:ext cx="2159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7033419" y="5182394"/>
            <a:ext cx="9366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5357813" y="3000375"/>
            <a:ext cx="2857500" cy="1588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5429250" y="5643563"/>
            <a:ext cx="2857500" cy="1587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163" y="2079625"/>
            <a:ext cx="7543800" cy="1295400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из заштрихованных на рисунке фигур являются криволинейными трапециями, а какие нет?</a:t>
            </a: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31800" y="0"/>
            <a:ext cx="7543800" cy="12954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000" smtClean="0"/>
          </a:p>
        </p:txBody>
      </p:sp>
      <p:sp>
        <p:nvSpPr>
          <p:cNvPr id="21508" name="Freeform 92" descr="Частый вертикальный"/>
          <p:cNvSpPr>
            <a:spLocks/>
          </p:cNvSpPr>
          <p:nvPr/>
        </p:nvSpPr>
        <p:spPr bwMode="auto">
          <a:xfrm>
            <a:off x="7308850" y="4221163"/>
            <a:ext cx="647700" cy="936625"/>
          </a:xfrm>
          <a:custGeom>
            <a:avLst/>
            <a:gdLst>
              <a:gd name="T0" fmla="*/ 0 w 408"/>
              <a:gd name="T1" fmla="*/ 0 h 590"/>
              <a:gd name="T2" fmla="*/ 408 w 408"/>
              <a:gd name="T3" fmla="*/ 0 h 590"/>
              <a:gd name="T4" fmla="*/ 181 w 408"/>
              <a:gd name="T5" fmla="*/ 408 h 590"/>
              <a:gd name="T6" fmla="*/ 124 w 408"/>
              <a:gd name="T7" fmla="*/ 503 h 590"/>
              <a:gd name="T8" fmla="*/ 0 w 408"/>
              <a:gd name="T9" fmla="*/ 590 h 590"/>
              <a:gd name="T10" fmla="*/ 0 w 408"/>
              <a:gd name="T11" fmla="*/ 0 h 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"/>
              <a:gd name="T19" fmla="*/ 0 h 590"/>
              <a:gd name="T20" fmla="*/ 408 w 408"/>
              <a:gd name="T21" fmla="*/ 590 h 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" h="590">
                <a:moveTo>
                  <a:pt x="0" y="0"/>
                </a:moveTo>
                <a:lnTo>
                  <a:pt x="408" y="0"/>
                </a:lnTo>
                <a:lnTo>
                  <a:pt x="181" y="408"/>
                </a:lnTo>
                <a:lnTo>
                  <a:pt x="124" y="503"/>
                </a:lnTo>
                <a:lnTo>
                  <a:pt x="0" y="590"/>
                </a:lnTo>
                <a:lnTo>
                  <a:pt x="0" y="0"/>
                </a:lnTo>
                <a:close/>
              </a:path>
            </a:pathLst>
          </a:custGeom>
          <a:pattFill prst="narVert">
            <a:fgClr>
              <a:srgbClr val="FF0066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Freeform 88" descr="Крупное конфетти"/>
          <p:cNvSpPr>
            <a:spLocks/>
          </p:cNvSpPr>
          <p:nvPr/>
        </p:nvSpPr>
        <p:spPr bwMode="auto">
          <a:xfrm>
            <a:off x="4643438" y="5157788"/>
            <a:ext cx="360362" cy="1079500"/>
          </a:xfrm>
          <a:custGeom>
            <a:avLst/>
            <a:gdLst>
              <a:gd name="T0" fmla="*/ 227 w 227"/>
              <a:gd name="T1" fmla="*/ 680 h 680"/>
              <a:gd name="T2" fmla="*/ 227 w 227"/>
              <a:gd name="T3" fmla="*/ 0 h 680"/>
              <a:gd name="T4" fmla="*/ 0 w 227"/>
              <a:gd name="T5" fmla="*/ 0 h 680"/>
              <a:gd name="T6" fmla="*/ 0 w 227"/>
              <a:gd name="T7" fmla="*/ 136 h 680"/>
              <a:gd name="T8" fmla="*/ 227 w 227"/>
              <a:gd name="T9" fmla="*/ 680 h 6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7"/>
              <a:gd name="T16" fmla="*/ 0 h 680"/>
              <a:gd name="T17" fmla="*/ 227 w 227"/>
              <a:gd name="T18" fmla="*/ 680 h 6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7" h="680">
                <a:moveTo>
                  <a:pt x="227" y="680"/>
                </a:moveTo>
                <a:lnTo>
                  <a:pt x="227" y="0"/>
                </a:lnTo>
                <a:lnTo>
                  <a:pt x="0" y="0"/>
                </a:lnTo>
                <a:lnTo>
                  <a:pt x="0" y="136"/>
                </a:lnTo>
                <a:lnTo>
                  <a:pt x="227" y="680"/>
                </a:lnTo>
                <a:close/>
              </a:path>
            </a:pathLst>
          </a:custGeom>
          <a:pattFill prst="lgConfetti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Freeform 73" descr="Волны"/>
          <p:cNvSpPr>
            <a:spLocks/>
          </p:cNvSpPr>
          <p:nvPr/>
        </p:nvSpPr>
        <p:spPr bwMode="auto">
          <a:xfrm>
            <a:off x="1403350" y="4292600"/>
            <a:ext cx="647700" cy="1584325"/>
          </a:xfrm>
          <a:custGeom>
            <a:avLst/>
            <a:gdLst>
              <a:gd name="T0" fmla="*/ 0 w 408"/>
              <a:gd name="T1" fmla="*/ 771 h 998"/>
              <a:gd name="T2" fmla="*/ 0 w 408"/>
              <a:gd name="T3" fmla="*/ 363 h 998"/>
              <a:gd name="T4" fmla="*/ 91 w 408"/>
              <a:gd name="T5" fmla="*/ 182 h 998"/>
              <a:gd name="T6" fmla="*/ 227 w 408"/>
              <a:gd name="T7" fmla="*/ 91 h 998"/>
              <a:gd name="T8" fmla="*/ 363 w 408"/>
              <a:gd name="T9" fmla="*/ 0 h 998"/>
              <a:gd name="T10" fmla="*/ 408 w 408"/>
              <a:gd name="T11" fmla="*/ 0 h 998"/>
              <a:gd name="T12" fmla="*/ 408 w 408"/>
              <a:gd name="T13" fmla="*/ 998 h 998"/>
              <a:gd name="T14" fmla="*/ 318 w 408"/>
              <a:gd name="T15" fmla="*/ 953 h 998"/>
              <a:gd name="T16" fmla="*/ 272 w 408"/>
              <a:gd name="T17" fmla="*/ 908 h 998"/>
              <a:gd name="T18" fmla="*/ 182 w 408"/>
              <a:gd name="T19" fmla="*/ 862 h 998"/>
              <a:gd name="T20" fmla="*/ 91 w 408"/>
              <a:gd name="T21" fmla="*/ 817 h 998"/>
              <a:gd name="T22" fmla="*/ 0 w 408"/>
              <a:gd name="T23" fmla="*/ 771 h 99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08"/>
              <a:gd name="T37" fmla="*/ 0 h 998"/>
              <a:gd name="T38" fmla="*/ 408 w 408"/>
              <a:gd name="T39" fmla="*/ 998 h 99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08" h="998">
                <a:moveTo>
                  <a:pt x="0" y="771"/>
                </a:moveTo>
                <a:lnTo>
                  <a:pt x="0" y="363"/>
                </a:lnTo>
                <a:lnTo>
                  <a:pt x="91" y="182"/>
                </a:lnTo>
                <a:lnTo>
                  <a:pt x="227" y="91"/>
                </a:lnTo>
                <a:lnTo>
                  <a:pt x="363" y="0"/>
                </a:lnTo>
                <a:lnTo>
                  <a:pt x="408" y="0"/>
                </a:lnTo>
                <a:lnTo>
                  <a:pt x="408" y="998"/>
                </a:lnTo>
                <a:lnTo>
                  <a:pt x="318" y="953"/>
                </a:lnTo>
                <a:lnTo>
                  <a:pt x="272" y="908"/>
                </a:lnTo>
                <a:lnTo>
                  <a:pt x="182" y="862"/>
                </a:lnTo>
                <a:lnTo>
                  <a:pt x="91" y="817"/>
                </a:lnTo>
                <a:lnTo>
                  <a:pt x="0" y="771"/>
                </a:lnTo>
                <a:close/>
              </a:path>
            </a:pathLst>
          </a:custGeom>
          <a:pattFill prst="wave">
            <a:fgClr>
              <a:srgbClr val="FF0066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1" name="Freeform 62" descr="Диагональный кирпич"/>
          <p:cNvSpPr>
            <a:spLocks/>
          </p:cNvSpPr>
          <p:nvPr/>
        </p:nvSpPr>
        <p:spPr bwMode="auto">
          <a:xfrm>
            <a:off x="7308850" y="1916113"/>
            <a:ext cx="935038" cy="720725"/>
          </a:xfrm>
          <a:custGeom>
            <a:avLst/>
            <a:gdLst>
              <a:gd name="T0" fmla="*/ 589 w 589"/>
              <a:gd name="T1" fmla="*/ 454 h 454"/>
              <a:gd name="T2" fmla="*/ 0 w 589"/>
              <a:gd name="T3" fmla="*/ 454 h 454"/>
              <a:gd name="T4" fmla="*/ 45 w 589"/>
              <a:gd name="T5" fmla="*/ 363 h 454"/>
              <a:gd name="T6" fmla="*/ 90 w 589"/>
              <a:gd name="T7" fmla="*/ 318 h 454"/>
              <a:gd name="T8" fmla="*/ 119 w 589"/>
              <a:gd name="T9" fmla="*/ 291 h 454"/>
              <a:gd name="T10" fmla="*/ 181 w 589"/>
              <a:gd name="T11" fmla="*/ 227 h 454"/>
              <a:gd name="T12" fmla="*/ 204 w 589"/>
              <a:gd name="T13" fmla="*/ 212 h 454"/>
              <a:gd name="T14" fmla="*/ 392 w 589"/>
              <a:gd name="T15" fmla="*/ 103 h 454"/>
              <a:gd name="T16" fmla="*/ 441 w 589"/>
              <a:gd name="T17" fmla="*/ 72 h 454"/>
              <a:gd name="T18" fmla="*/ 531 w 589"/>
              <a:gd name="T19" fmla="*/ 30 h 454"/>
              <a:gd name="T20" fmla="*/ 589 w 589"/>
              <a:gd name="T21" fmla="*/ 0 h 454"/>
              <a:gd name="T22" fmla="*/ 589 w 589"/>
              <a:gd name="T23" fmla="*/ 454 h 4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89"/>
              <a:gd name="T37" fmla="*/ 0 h 454"/>
              <a:gd name="T38" fmla="*/ 589 w 589"/>
              <a:gd name="T39" fmla="*/ 454 h 4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89" h="454">
                <a:moveTo>
                  <a:pt x="589" y="454"/>
                </a:moveTo>
                <a:lnTo>
                  <a:pt x="0" y="454"/>
                </a:lnTo>
                <a:lnTo>
                  <a:pt x="45" y="363"/>
                </a:lnTo>
                <a:lnTo>
                  <a:pt x="90" y="318"/>
                </a:lnTo>
                <a:lnTo>
                  <a:pt x="119" y="291"/>
                </a:lnTo>
                <a:lnTo>
                  <a:pt x="181" y="227"/>
                </a:lnTo>
                <a:lnTo>
                  <a:pt x="204" y="212"/>
                </a:lnTo>
                <a:lnTo>
                  <a:pt x="392" y="103"/>
                </a:lnTo>
                <a:lnTo>
                  <a:pt x="441" y="72"/>
                </a:lnTo>
                <a:lnTo>
                  <a:pt x="531" y="30"/>
                </a:lnTo>
                <a:lnTo>
                  <a:pt x="589" y="0"/>
                </a:lnTo>
                <a:lnTo>
                  <a:pt x="589" y="454"/>
                </a:lnTo>
                <a:close/>
              </a:path>
            </a:pathLst>
          </a:custGeom>
          <a:pattFill prst="diagBrick">
            <a:fgClr>
              <a:srgbClr val="8E4F44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Freeform 54" descr="Плетенка"/>
          <p:cNvSpPr>
            <a:spLocks/>
          </p:cNvSpPr>
          <p:nvPr/>
        </p:nvSpPr>
        <p:spPr bwMode="auto">
          <a:xfrm>
            <a:off x="4483100" y="1617663"/>
            <a:ext cx="1168400" cy="658812"/>
          </a:xfrm>
          <a:custGeom>
            <a:avLst/>
            <a:gdLst>
              <a:gd name="T0" fmla="*/ 14 w 736"/>
              <a:gd name="T1" fmla="*/ 406 h 415"/>
              <a:gd name="T2" fmla="*/ 736 w 736"/>
              <a:gd name="T3" fmla="*/ 415 h 415"/>
              <a:gd name="T4" fmla="*/ 723 w 736"/>
              <a:gd name="T5" fmla="*/ 388 h 415"/>
              <a:gd name="T6" fmla="*/ 693 w 736"/>
              <a:gd name="T7" fmla="*/ 369 h 415"/>
              <a:gd name="T8" fmla="*/ 691 w 736"/>
              <a:gd name="T9" fmla="*/ 325 h 415"/>
              <a:gd name="T10" fmla="*/ 662 w 736"/>
              <a:gd name="T11" fmla="*/ 291 h 415"/>
              <a:gd name="T12" fmla="*/ 646 w 736"/>
              <a:gd name="T13" fmla="*/ 234 h 415"/>
              <a:gd name="T14" fmla="*/ 600 w 736"/>
              <a:gd name="T15" fmla="*/ 188 h 415"/>
              <a:gd name="T16" fmla="*/ 583 w 736"/>
              <a:gd name="T17" fmla="*/ 133 h 415"/>
              <a:gd name="T18" fmla="*/ 555 w 736"/>
              <a:gd name="T19" fmla="*/ 98 h 415"/>
              <a:gd name="T20" fmla="*/ 510 w 736"/>
              <a:gd name="T21" fmla="*/ 52 h 415"/>
              <a:gd name="T22" fmla="*/ 486 w 736"/>
              <a:gd name="T23" fmla="*/ 30 h 415"/>
              <a:gd name="T24" fmla="*/ 456 w 736"/>
              <a:gd name="T25" fmla="*/ 6 h 415"/>
              <a:gd name="T26" fmla="*/ 396 w 736"/>
              <a:gd name="T27" fmla="*/ 0 h 415"/>
              <a:gd name="T28" fmla="*/ 353 w 736"/>
              <a:gd name="T29" fmla="*/ 0 h 415"/>
              <a:gd name="T30" fmla="*/ 283 w 736"/>
              <a:gd name="T31" fmla="*/ 7 h 415"/>
              <a:gd name="T32" fmla="*/ 237 w 736"/>
              <a:gd name="T33" fmla="*/ 52 h 415"/>
              <a:gd name="T34" fmla="*/ 192 w 736"/>
              <a:gd name="T35" fmla="*/ 98 h 415"/>
              <a:gd name="T36" fmla="*/ 171 w 736"/>
              <a:gd name="T37" fmla="*/ 127 h 415"/>
              <a:gd name="T38" fmla="*/ 123 w 736"/>
              <a:gd name="T39" fmla="*/ 175 h 415"/>
              <a:gd name="T40" fmla="*/ 98 w 736"/>
              <a:gd name="T41" fmla="*/ 230 h 415"/>
              <a:gd name="T42" fmla="*/ 92 w 736"/>
              <a:gd name="T43" fmla="*/ 260 h 415"/>
              <a:gd name="T44" fmla="*/ 74 w 736"/>
              <a:gd name="T45" fmla="*/ 272 h 415"/>
              <a:gd name="T46" fmla="*/ 56 w 736"/>
              <a:gd name="T47" fmla="*/ 327 h 415"/>
              <a:gd name="T48" fmla="*/ 26 w 736"/>
              <a:gd name="T49" fmla="*/ 369 h 415"/>
              <a:gd name="T50" fmla="*/ 1 w 736"/>
              <a:gd name="T51" fmla="*/ 400 h 415"/>
              <a:gd name="T52" fmla="*/ 14 w 736"/>
              <a:gd name="T53" fmla="*/ 406 h 41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736"/>
              <a:gd name="T82" fmla="*/ 0 h 415"/>
              <a:gd name="T83" fmla="*/ 736 w 736"/>
              <a:gd name="T84" fmla="*/ 415 h 41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736" h="415">
                <a:moveTo>
                  <a:pt x="14" y="406"/>
                </a:moveTo>
                <a:lnTo>
                  <a:pt x="736" y="415"/>
                </a:lnTo>
                <a:lnTo>
                  <a:pt x="723" y="388"/>
                </a:lnTo>
                <a:lnTo>
                  <a:pt x="693" y="369"/>
                </a:lnTo>
                <a:lnTo>
                  <a:pt x="691" y="325"/>
                </a:lnTo>
                <a:lnTo>
                  <a:pt x="662" y="291"/>
                </a:lnTo>
                <a:lnTo>
                  <a:pt x="646" y="234"/>
                </a:lnTo>
                <a:lnTo>
                  <a:pt x="600" y="188"/>
                </a:lnTo>
                <a:lnTo>
                  <a:pt x="583" y="133"/>
                </a:lnTo>
                <a:lnTo>
                  <a:pt x="555" y="98"/>
                </a:lnTo>
                <a:lnTo>
                  <a:pt x="510" y="52"/>
                </a:lnTo>
                <a:lnTo>
                  <a:pt x="486" y="30"/>
                </a:lnTo>
                <a:lnTo>
                  <a:pt x="456" y="6"/>
                </a:lnTo>
                <a:lnTo>
                  <a:pt x="396" y="0"/>
                </a:lnTo>
                <a:lnTo>
                  <a:pt x="353" y="0"/>
                </a:lnTo>
                <a:lnTo>
                  <a:pt x="283" y="7"/>
                </a:lnTo>
                <a:lnTo>
                  <a:pt x="237" y="52"/>
                </a:lnTo>
                <a:lnTo>
                  <a:pt x="192" y="98"/>
                </a:lnTo>
                <a:lnTo>
                  <a:pt x="171" y="127"/>
                </a:lnTo>
                <a:lnTo>
                  <a:pt x="123" y="175"/>
                </a:lnTo>
                <a:cubicBezTo>
                  <a:pt x="144" y="238"/>
                  <a:pt x="114" y="195"/>
                  <a:pt x="98" y="230"/>
                </a:cubicBezTo>
                <a:cubicBezTo>
                  <a:pt x="94" y="239"/>
                  <a:pt x="97" y="251"/>
                  <a:pt x="92" y="260"/>
                </a:cubicBezTo>
                <a:cubicBezTo>
                  <a:pt x="88" y="266"/>
                  <a:pt x="74" y="272"/>
                  <a:pt x="74" y="272"/>
                </a:cubicBezTo>
                <a:cubicBezTo>
                  <a:pt x="67" y="293"/>
                  <a:pt x="56" y="305"/>
                  <a:pt x="56" y="327"/>
                </a:cubicBezTo>
                <a:cubicBezTo>
                  <a:pt x="46" y="341"/>
                  <a:pt x="36" y="355"/>
                  <a:pt x="26" y="369"/>
                </a:cubicBezTo>
                <a:cubicBezTo>
                  <a:pt x="22" y="375"/>
                  <a:pt x="2" y="393"/>
                  <a:pt x="1" y="400"/>
                </a:cubicBezTo>
                <a:cubicBezTo>
                  <a:pt x="0" y="406"/>
                  <a:pt x="14" y="406"/>
                  <a:pt x="14" y="406"/>
                </a:cubicBezTo>
                <a:close/>
              </a:path>
            </a:pathLst>
          </a:custGeom>
          <a:pattFill prst="weave">
            <a:fgClr>
              <a:schemeClr val="folHlink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3" name="Freeform 17" descr="Светлый диагональный 1"/>
          <p:cNvSpPr>
            <a:spLocks/>
          </p:cNvSpPr>
          <p:nvPr/>
        </p:nvSpPr>
        <p:spPr bwMode="auto">
          <a:xfrm>
            <a:off x="1547813" y="1773238"/>
            <a:ext cx="511175" cy="825500"/>
          </a:xfrm>
          <a:custGeom>
            <a:avLst/>
            <a:gdLst>
              <a:gd name="T0" fmla="*/ 0 w 322"/>
              <a:gd name="T1" fmla="*/ 520 h 520"/>
              <a:gd name="T2" fmla="*/ 5 w 322"/>
              <a:gd name="T3" fmla="*/ 90 h 520"/>
              <a:gd name="T4" fmla="*/ 12 w 322"/>
              <a:gd name="T5" fmla="*/ 47 h 520"/>
              <a:gd name="T6" fmla="*/ 31 w 322"/>
              <a:gd name="T7" fmla="*/ 29 h 520"/>
              <a:gd name="T8" fmla="*/ 96 w 322"/>
              <a:gd name="T9" fmla="*/ 0 h 520"/>
              <a:gd name="T10" fmla="*/ 141 w 322"/>
              <a:gd name="T11" fmla="*/ 0 h 520"/>
              <a:gd name="T12" fmla="*/ 186 w 322"/>
              <a:gd name="T13" fmla="*/ 0 h 520"/>
              <a:gd name="T14" fmla="*/ 243 w 322"/>
              <a:gd name="T15" fmla="*/ 17 h 520"/>
              <a:gd name="T16" fmla="*/ 277 w 322"/>
              <a:gd name="T17" fmla="*/ 45 h 520"/>
              <a:gd name="T18" fmla="*/ 322 w 322"/>
              <a:gd name="T19" fmla="*/ 90 h 520"/>
              <a:gd name="T20" fmla="*/ 322 w 322"/>
              <a:gd name="T21" fmla="*/ 136 h 520"/>
              <a:gd name="T22" fmla="*/ 322 w 322"/>
              <a:gd name="T23" fmla="*/ 499 h 520"/>
              <a:gd name="T24" fmla="*/ 5 w 322"/>
              <a:gd name="T25" fmla="*/ 499 h 52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22"/>
              <a:gd name="T40" fmla="*/ 0 h 520"/>
              <a:gd name="T41" fmla="*/ 322 w 322"/>
              <a:gd name="T42" fmla="*/ 520 h 52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22" h="520">
                <a:moveTo>
                  <a:pt x="0" y="520"/>
                </a:moveTo>
                <a:lnTo>
                  <a:pt x="5" y="90"/>
                </a:lnTo>
                <a:lnTo>
                  <a:pt x="12" y="47"/>
                </a:lnTo>
                <a:lnTo>
                  <a:pt x="31" y="29"/>
                </a:lnTo>
                <a:lnTo>
                  <a:pt x="96" y="0"/>
                </a:lnTo>
                <a:lnTo>
                  <a:pt x="141" y="0"/>
                </a:lnTo>
                <a:lnTo>
                  <a:pt x="186" y="0"/>
                </a:lnTo>
                <a:lnTo>
                  <a:pt x="243" y="17"/>
                </a:lnTo>
                <a:lnTo>
                  <a:pt x="277" y="45"/>
                </a:lnTo>
                <a:lnTo>
                  <a:pt x="322" y="90"/>
                </a:lnTo>
                <a:lnTo>
                  <a:pt x="322" y="136"/>
                </a:lnTo>
                <a:lnTo>
                  <a:pt x="322" y="499"/>
                </a:lnTo>
                <a:lnTo>
                  <a:pt x="5" y="499"/>
                </a:lnTo>
              </a:path>
            </a:pathLst>
          </a:custGeom>
          <a:pattFill prst="ltDnDiag">
            <a:fgClr>
              <a:schemeClr val="hlink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4" name="Line 6"/>
          <p:cNvSpPr>
            <a:spLocks noChangeShapeType="1"/>
          </p:cNvSpPr>
          <p:nvPr/>
        </p:nvSpPr>
        <p:spPr bwMode="auto">
          <a:xfrm>
            <a:off x="684213" y="2601913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1515" name="Group 10"/>
          <p:cNvGrpSpPr>
            <a:grpSpLocks/>
          </p:cNvGrpSpPr>
          <p:nvPr/>
        </p:nvGrpSpPr>
        <p:grpSpPr bwMode="auto">
          <a:xfrm>
            <a:off x="1116013" y="1341438"/>
            <a:ext cx="1646237" cy="1943100"/>
            <a:chOff x="703" y="845"/>
            <a:chExt cx="1037" cy="1224"/>
          </a:xfrm>
        </p:grpSpPr>
        <p:sp>
          <p:nvSpPr>
            <p:cNvPr id="21580" name="Line 5"/>
            <p:cNvSpPr>
              <a:spLocks noChangeShapeType="1"/>
            </p:cNvSpPr>
            <p:nvPr/>
          </p:nvSpPr>
          <p:spPr bwMode="auto">
            <a:xfrm flipV="1">
              <a:off x="884" y="845"/>
              <a:ext cx="0" cy="12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1" name="Text Box 7"/>
            <p:cNvSpPr txBox="1">
              <a:spLocks noChangeArrowheads="1"/>
            </p:cNvSpPr>
            <p:nvPr/>
          </p:nvSpPr>
          <p:spPr bwMode="auto">
            <a:xfrm>
              <a:off x="703" y="1616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0</a:t>
              </a:r>
            </a:p>
          </p:txBody>
        </p:sp>
        <p:sp>
          <p:nvSpPr>
            <p:cNvPr id="21582" name="Text Box 8"/>
            <p:cNvSpPr txBox="1">
              <a:spLocks noChangeArrowheads="1"/>
            </p:cNvSpPr>
            <p:nvPr/>
          </p:nvSpPr>
          <p:spPr bwMode="auto">
            <a:xfrm>
              <a:off x="1552" y="1628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х</a:t>
              </a:r>
            </a:p>
          </p:txBody>
        </p:sp>
      </p:grpSp>
      <p:sp>
        <p:nvSpPr>
          <p:cNvPr id="21516" name="Text Box 9"/>
          <p:cNvSpPr txBox="1">
            <a:spLocks noChangeArrowheads="1"/>
          </p:cNvSpPr>
          <p:nvPr/>
        </p:nvSpPr>
        <p:spPr bwMode="auto">
          <a:xfrm>
            <a:off x="1095375" y="121602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 rot="10800000">
            <a:off x="900113" y="1773238"/>
            <a:ext cx="1687512" cy="1463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24" y="1105"/>
              </a:cxn>
              <a:cxn ang="0">
                <a:pos x="987" y="1729"/>
              </a:cxn>
              <a:cxn ang="0">
                <a:pos x="1574" y="1945"/>
              </a:cxn>
              <a:cxn ang="0">
                <a:pos x="2169" y="1687"/>
              </a:cxn>
              <a:cxn ang="0">
                <a:pos x="2612" y="1105"/>
              </a:cxn>
              <a:cxn ang="0">
                <a:pos x="3143" y="7"/>
              </a:cxn>
            </a:cxnLst>
            <a:rect l="0" t="0" r="r" b="b"/>
            <a:pathLst>
              <a:path w="3143" h="1952">
                <a:moveTo>
                  <a:pt x="0" y="0"/>
                </a:moveTo>
                <a:cubicBezTo>
                  <a:pt x="71" y="205"/>
                  <a:pt x="360" y="817"/>
                  <a:pt x="524" y="1105"/>
                </a:cubicBezTo>
                <a:cubicBezTo>
                  <a:pt x="688" y="1393"/>
                  <a:pt x="812" y="1589"/>
                  <a:pt x="987" y="1729"/>
                </a:cubicBezTo>
                <a:cubicBezTo>
                  <a:pt x="1162" y="1869"/>
                  <a:pt x="1377" y="1952"/>
                  <a:pt x="1574" y="1945"/>
                </a:cubicBezTo>
                <a:cubicBezTo>
                  <a:pt x="1771" y="1938"/>
                  <a:pt x="1996" y="1827"/>
                  <a:pt x="2169" y="1687"/>
                </a:cubicBezTo>
                <a:cubicBezTo>
                  <a:pt x="2342" y="1547"/>
                  <a:pt x="2450" y="1385"/>
                  <a:pt x="2612" y="1105"/>
                </a:cubicBezTo>
                <a:cubicBezTo>
                  <a:pt x="2774" y="825"/>
                  <a:pt x="3033" y="237"/>
                  <a:pt x="3143" y="7"/>
                </a:cubicBezTo>
              </a:path>
            </a:pathLst>
          </a:custGeom>
          <a:noFill/>
          <a:ln w="57150" cap="flat" cmpd="sng">
            <a:solidFill>
              <a:srgbClr val="1F820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 sz="1800"/>
          </a:p>
        </p:txBody>
      </p:sp>
      <p:sp>
        <p:nvSpPr>
          <p:cNvPr id="21518" name="Freeform 12"/>
          <p:cNvSpPr>
            <a:spLocks/>
          </p:cNvSpPr>
          <p:nvPr/>
        </p:nvSpPr>
        <p:spPr bwMode="auto">
          <a:xfrm>
            <a:off x="1530350" y="1906588"/>
            <a:ext cx="1588" cy="701675"/>
          </a:xfrm>
          <a:custGeom>
            <a:avLst/>
            <a:gdLst>
              <a:gd name="T0" fmla="*/ 0 w 1"/>
              <a:gd name="T1" fmla="*/ 442 h 442"/>
              <a:gd name="T2" fmla="*/ 0 w 1"/>
              <a:gd name="T3" fmla="*/ 0 h 442"/>
              <a:gd name="T4" fmla="*/ 0 60000 65536"/>
              <a:gd name="T5" fmla="*/ 0 60000 65536"/>
              <a:gd name="T6" fmla="*/ 0 w 1"/>
              <a:gd name="T7" fmla="*/ 0 h 442"/>
              <a:gd name="T8" fmla="*/ 1 w 1"/>
              <a:gd name="T9" fmla="*/ 442 h 4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442">
                <a:moveTo>
                  <a:pt x="0" y="442"/>
                </a:move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333399"/>
            </a:solidFill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9" name="Freeform 13"/>
          <p:cNvSpPr>
            <a:spLocks/>
          </p:cNvSpPr>
          <p:nvPr/>
        </p:nvSpPr>
        <p:spPr bwMode="auto">
          <a:xfrm>
            <a:off x="2068513" y="1992313"/>
            <a:ext cx="1587" cy="625475"/>
          </a:xfrm>
          <a:custGeom>
            <a:avLst/>
            <a:gdLst>
              <a:gd name="T0" fmla="*/ 0 w 1"/>
              <a:gd name="T1" fmla="*/ 394 h 394"/>
              <a:gd name="T2" fmla="*/ 1 w 1"/>
              <a:gd name="T3" fmla="*/ 0 h 394"/>
              <a:gd name="T4" fmla="*/ 0 60000 65536"/>
              <a:gd name="T5" fmla="*/ 0 60000 65536"/>
              <a:gd name="T6" fmla="*/ 0 w 1"/>
              <a:gd name="T7" fmla="*/ 0 h 394"/>
              <a:gd name="T8" fmla="*/ 1 w 1"/>
              <a:gd name="T9" fmla="*/ 394 h 39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394">
                <a:moveTo>
                  <a:pt x="0" y="394"/>
                </a:moveTo>
                <a:lnTo>
                  <a:pt x="1" y="0"/>
                </a:lnTo>
              </a:path>
            </a:pathLst>
          </a:custGeom>
          <a:noFill/>
          <a:ln w="38100" cap="flat" cmpd="sng">
            <a:solidFill>
              <a:srgbClr val="333399"/>
            </a:solidFill>
            <a:prstDash val="sysDot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>
            <a:off x="1547813" y="2601913"/>
            <a:ext cx="503237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Document"/>
          <p:cNvSpPr>
            <a:spLocks noEditPoints="1" noChangeArrowheads="1"/>
          </p:cNvSpPr>
          <p:nvPr/>
        </p:nvSpPr>
        <p:spPr bwMode="auto">
          <a:xfrm>
            <a:off x="5076825" y="765175"/>
            <a:ext cx="1150938" cy="360363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14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 верно</a:t>
            </a:r>
          </a:p>
        </p:txBody>
      </p:sp>
      <p:grpSp>
        <p:nvGrpSpPr>
          <p:cNvPr id="21522" name="Group 19"/>
          <p:cNvGrpSpPr>
            <a:grpSpLocks/>
          </p:cNvGrpSpPr>
          <p:nvPr/>
        </p:nvGrpSpPr>
        <p:grpSpPr bwMode="auto">
          <a:xfrm>
            <a:off x="3941763" y="1268413"/>
            <a:ext cx="1771650" cy="1943100"/>
            <a:chOff x="624" y="845"/>
            <a:chExt cx="1116" cy="1224"/>
          </a:xfrm>
        </p:grpSpPr>
        <p:sp>
          <p:nvSpPr>
            <p:cNvPr id="21577" name="Line 20"/>
            <p:cNvSpPr>
              <a:spLocks noChangeShapeType="1"/>
            </p:cNvSpPr>
            <p:nvPr/>
          </p:nvSpPr>
          <p:spPr bwMode="auto">
            <a:xfrm flipV="1">
              <a:off x="884" y="845"/>
              <a:ext cx="0" cy="12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8" name="Text Box 21"/>
            <p:cNvSpPr txBox="1">
              <a:spLocks noChangeArrowheads="1"/>
            </p:cNvSpPr>
            <p:nvPr/>
          </p:nvSpPr>
          <p:spPr bwMode="auto">
            <a:xfrm>
              <a:off x="624" y="1667"/>
              <a:ext cx="19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0</a:t>
              </a:r>
            </a:p>
          </p:txBody>
        </p:sp>
        <p:sp>
          <p:nvSpPr>
            <p:cNvPr id="21579" name="Text Box 22"/>
            <p:cNvSpPr txBox="1">
              <a:spLocks noChangeArrowheads="1"/>
            </p:cNvSpPr>
            <p:nvPr/>
          </p:nvSpPr>
          <p:spPr bwMode="auto">
            <a:xfrm>
              <a:off x="1552" y="1628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х</a:t>
              </a:r>
            </a:p>
          </p:txBody>
        </p:sp>
      </p:grpSp>
      <p:grpSp>
        <p:nvGrpSpPr>
          <p:cNvPr id="21523" name="Group 23"/>
          <p:cNvGrpSpPr>
            <a:grpSpLocks/>
          </p:cNvGrpSpPr>
          <p:nvPr/>
        </p:nvGrpSpPr>
        <p:grpSpPr bwMode="auto">
          <a:xfrm>
            <a:off x="1116013" y="3716338"/>
            <a:ext cx="1662112" cy="1943100"/>
            <a:chOff x="703" y="845"/>
            <a:chExt cx="1047" cy="1224"/>
          </a:xfrm>
        </p:grpSpPr>
        <p:sp>
          <p:nvSpPr>
            <p:cNvPr id="21574" name="Line 24"/>
            <p:cNvSpPr>
              <a:spLocks noChangeShapeType="1"/>
            </p:cNvSpPr>
            <p:nvPr/>
          </p:nvSpPr>
          <p:spPr bwMode="auto">
            <a:xfrm flipV="1">
              <a:off x="884" y="845"/>
              <a:ext cx="0" cy="12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5" name="Text Box 25"/>
            <p:cNvSpPr txBox="1">
              <a:spLocks noChangeArrowheads="1"/>
            </p:cNvSpPr>
            <p:nvPr/>
          </p:nvSpPr>
          <p:spPr bwMode="auto">
            <a:xfrm>
              <a:off x="703" y="1616"/>
              <a:ext cx="19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0</a:t>
              </a:r>
            </a:p>
          </p:txBody>
        </p:sp>
        <p:sp>
          <p:nvSpPr>
            <p:cNvPr id="21576" name="Text Box 26"/>
            <p:cNvSpPr txBox="1">
              <a:spLocks noChangeArrowheads="1"/>
            </p:cNvSpPr>
            <p:nvPr/>
          </p:nvSpPr>
          <p:spPr bwMode="auto">
            <a:xfrm>
              <a:off x="1552" y="1628"/>
              <a:ext cx="19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х</a:t>
              </a:r>
            </a:p>
          </p:txBody>
        </p:sp>
      </p:grpSp>
      <p:grpSp>
        <p:nvGrpSpPr>
          <p:cNvPr id="21524" name="Group 27"/>
          <p:cNvGrpSpPr>
            <a:grpSpLocks/>
          </p:cNvGrpSpPr>
          <p:nvPr/>
        </p:nvGrpSpPr>
        <p:grpSpPr bwMode="auto">
          <a:xfrm>
            <a:off x="4067175" y="3860800"/>
            <a:ext cx="1662113" cy="1943100"/>
            <a:chOff x="703" y="845"/>
            <a:chExt cx="1047" cy="1224"/>
          </a:xfrm>
        </p:grpSpPr>
        <p:sp>
          <p:nvSpPr>
            <p:cNvPr id="21571" name="Line 28"/>
            <p:cNvSpPr>
              <a:spLocks noChangeShapeType="1"/>
            </p:cNvSpPr>
            <p:nvPr/>
          </p:nvSpPr>
          <p:spPr bwMode="auto">
            <a:xfrm flipV="1">
              <a:off x="884" y="845"/>
              <a:ext cx="0" cy="12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2" name="Text Box 29"/>
            <p:cNvSpPr txBox="1">
              <a:spLocks noChangeArrowheads="1"/>
            </p:cNvSpPr>
            <p:nvPr/>
          </p:nvSpPr>
          <p:spPr bwMode="auto">
            <a:xfrm>
              <a:off x="703" y="1616"/>
              <a:ext cx="19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0</a:t>
              </a:r>
            </a:p>
          </p:txBody>
        </p:sp>
        <p:sp>
          <p:nvSpPr>
            <p:cNvPr id="21573" name="Text Box 30"/>
            <p:cNvSpPr txBox="1">
              <a:spLocks noChangeArrowheads="1"/>
            </p:cNvSpPr>
            <p:nvPr/>
          </p:nvSpPr>
          <p:spPr bwMode="auto">
            <a:xfrm>
              <a:off x="1552" y="1628"/>
              <a:ext cx="19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х</a:t>
              </a:r>
            </a:p>
          </p:txBody>
        </p:sp>
      </p:grpSp>
      <p:grpSp>
        <p:nvGrpSpPr>
          <p:cNvPr id="21525" name="Group 31"/>
          <p:cNvGrpSpPr>
            <a:grpSpLocks/>
          </p:cNvGrpSpPr>
          <p:nvPr/>
        </p:nvGrpSpPr>
        <p:grpSpPr bwMode="auto">
          <a:xfrm>
            <a:off x="7002463" y="1052513"/>
            <a:ext cx="1663700" cy="1978025"/>
            <a:chOff x="692" y="845"/>
            <a:chExt cx="1048" cy="1246"/>
          </a:xfrm>
        </p:grpSpPr>
        <p:sp>
          <p:nvSpPr>
            <p:cNvPr id="21568" name="Line 32"/>
            <p:cNvSpPr>
              <a:spLocks noChangeShapeType="1"/>
            </p:cNvSpPr>
            <p:nvPr/>
          </p:nvSpPr>
          <p:spPr bwMode="auto">
            <a:xfrm flipV="1">
              <a:off x="884" y="845"/>
              <a:ext cx="0" cy="12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9" name="Text Box 33"/>
            <p:cNvSpPr txBox="1">
              <a:spLocks noChangeArrowheads="1"/>
            </p:cNvSpPr>
            <p:nvPr/>
          </p:nvSpPr>
          <p:spPr bwMode="auto">
            <a:xfrm>
              <a:off x="692" y="1860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0</a:t>
              </a:r>
            </a:p>
          </p:txBody>
        </p:sp>
        <p:sp>
          <p:nvSpPr>
            <p:cNvPr id="21570" name="Text Box 34"/>
            <p:cNvSpPr txBox="1">
              <a:spLocks noChangeArrowheads="1"/>
            </p:cNvSpPr>
            <p:nvPr/>
          </p:nvSpPr>
          <p:spPr bwMode="auto">
            <a:xfrm>
              <a:off x="1552" y="1628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х</a:t>
              </a:r>
            </a:p>
          </p:txBody>
        </p:sp>
      </p:grpSp>
      <p:grpSp>
        <p:nvGrpSpPr>
          <p:cNvPr id="21526" name="Group 35"/>
          <p:cNvGrpSpPr>
            <a:grpSpLocks/>
          </p:cNvGrpSpPr>
          <p:nvPr/>
        </p:nvGrpSpPr>
        <p:grpSpPr bwMode="auto">
          <a:xfrm>
            <a:off x="7019925" y="3500438"/>
            <a:ext cx="1662113" cy="1943100"/>
            <a:chOff x="703" y="845"/>
            <a:chExt cx="1047" cy="1224"/>
          </a:xfrm>
        </p:grpSpPr>
        <p:sp>
          <p:nvSpPr>
            <p:cNvPr id="21565" name="Line 36"/>
            <p:cNvSpPr>
              <a:spLocks noChangeShapeType="1"/>
            </p:cNvSpPr>
            <p:nvPr/>
          </p:nvSpPr>
          <p:spPr bwMode="auto">
            <a:xfrm flipV="1">
              <a:off x="884" y="845"/>
              <a:ext cx="0" cy="12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6" name="Text Box 37"/>
            <p:cNvSpPr txBox="1">
              <a:spLocks noChangeArrowheads="1"/>
            </p:cNvSpPr>
            <p:nvPr/>
          </p:nvSpPr>
          <p:spPr bwMode="auto">
            <a:xfrm>
              <a:off x="703" y="1616"/>
              <a:ext cx="19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0</a:t>
              </a:r>
            </a:p>
          </p:txBody>
        </p:sp>
        <p:sp>
          <p:nvSpPr>
            <p:cNvPr id="21567" name="Text Box 38"/>
            <p:cNvSpPr txBox="1">
              <a:spLocks noChangeArrowheads="1"/>
            </p:cNvSpPr>
            <p:nvPr/>
          </p:nvSpPr>
          <p:spPr bwMode="auto">
            <a:xfrm>
              <a:off x="1552" y="1628"/>
              <a:ext cx="19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х</a:t>
              </a:r>
            </a:p>
          </p:txBody>
        </p:sp>
      </p:grpSp>
      <p:sp>
        <p:nvSpPr>
          <p:cNvPr id="21527" name="Text Box 39"/>
          <p:cNvSpPr txBox="1">
            <a:spLocks noChangeArrowheads="1"/>
          </p:cNvSpPr>
          <p:nvPr/>
        </p:nvSpPr>
        <p:spPr bwMode="auto">
          <a:xfrm>
            <a:off x="4067175" y="126841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21528" name="Text Box 40"/>
          <p:cNvSpPr txBox="1">
            <a:spLocks noChangeArrowheads="1"/>
          </p:cNvSpPr>
          <p:nvPr/>
        </p:nvSpPr>
        <p:spPr bwMode="auto">
          <a:xfrm>
            <a:off x="6948488" y="981075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21529" name="Text Box 41"/>
          <p:cNvSpPr txBox="1">
            <a:spLocks noChangeArrowheads="1"/>
          </p:cNvSpPr>
          <p:nvPr/>
        </p:nvSpPr>
        <p:spPr bwMode="auto">
          <a:xfrm>
            <a:off x="971550" y="3716338"/>
            <a:ext cx="319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у</a:t>
            </a:r>
          </a:p>
        </p:txBody>
      </p:sp>
      <p:sp>
        <p:nvSpPr>
          <p:cNvPr id="21530" name="Text Box 42"/>
          <p:cNvSpPr txBox="1">
            <a:spLocks noChangeArrowheads="1"/>
          </p:cNvSpPr>
          <p:nvPr/>
        </p:nvSpPr>
        <p:spPr bwMode="auto">
          <a:xfrm>
            <a:off x="3995738" y="3644900"/>
            <a:ext cx="319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у</a:t>
            </a:r>
          </a:p>
        </p:txBody>
      </p:sp>
      <p:sp>
        <p:nvSpPr>
          <p:cNvPr id="21531" name="Text Box 44"/>
          <p:cNvSpPr txBox="1">
            <a:spLocks noChangeArrowheads="1"/>
          </p:cNvSpPr>
          <p:nvPr/>
        </p:nvSpPr>
        <p:spPr bwMode="auto">
          <a:xfrm>
            <a:off x="6877050" y="3573463"/>
            <a:ext cx="319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у</a:t>
            </a:r>
          </a:p>
        </p:txBody>
      </p:sp>
      <p:sp>
        <p:nvSpPr>
          <p:cNvPr id="21532" name="Line 45"/>
          <p:cNvSpPr>
            <a:spLocks noChangeShapeType="1"/>
          </p:cNvSpPr>
          <p:nvPr/>
        </p:nvSpPr>
        <p:spPr bwMode="auto">
          <a:xfrm>
            <a:off x="539750" y="5157788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33" name="Line 46"/>
          <p:cNvSpPr>
            <a:spLocks noChangeShapeType="1"/>
          </p:cNvSpPr>
          <p:nvPr/>
        </p:nvSpPr>
        <p:spPr bwMode="auto">
          <a:xfrm>
            <a:off x="3779838" y="2636838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34" name="Line 47"/>
          <p:cNvSpPr>
            <a:spLocks noChangeShapeType="1"/>
          </p:cNvSpPr>
          <p:nvPr/>
        </p:nvSpPr>
        <p:spPr bwMode="auto">
          <a:xfrm>
            <a:off x="3635375" y="5157788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35" name="Line 48"/>
          <p:cNvSpPr>
            <a:spLocks noChangeShapeType="1"/>
          </p:cNvSpPr>
          <p:nvPr/>
        </p:nvSpPr>
        <p:spPr bwMode="auto">
          <a:xfrm>
            <a:off x="6443663" y="5157788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36" name="Line 49"/>
          <p:cNvSpPr>
            <a:spLocks noChangeShapeType="1"/>
          </p:cNvSpPr>
          <p:nvPr/>
        </p:nvSpPr>
        <p:spPr bwMode="auto">
          <a:xfrm>
            <a:off x="6443663" y="2636838"/>
            <a:ext cx="223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" name="Freeform 50"/>
          <p:cNvSpPr>
            <a:spLocks/>
          </p:cNvSpPr>
          <p:nvPr/>
        </p:nvSpPr>
        <p:spPr bwMode="auto">
          <a:xfrm rot="10800000">
            <a:off x="4211638" y="1628775"/>
            <a:ext cx="1687512" cy="1463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24" y="1105"/>
              </a:cxn>
              <a:cxn ang="0">
                <a:pos x="987" y="1729"/>
              </a:cxn>
              <a:cxn ang="0">
                <a:pos x="1574" y="1945"/>
              </a:cxn>
              <a:cxn ang="0">
                <a:pos x="2169" y="1687"/>
              </a:cxn>
              <a:cxn ang="0">
                <a:pos x="2612" y="1105"/>
              </a:cxn>
              <a:cxn ang="0">
                <a:pos x="3143" y="7"/>
              </a:cxn>
            </a:cxnLst>
            <a:rect l="0" t="0" r="r" b="b"/>
            <a:pathLst>
              <a:path w="3143" h="1952">
                <a:moveTo>
                  <a:pt x="0" y="0"/>
                </a:moveTo>
                <a:cubicBezTo>
                  <a:pt x="71" y="205"/>
                  <a:pt x="360" y="817"/>
                  <a:pt x="524" y="1105"/>
                </a:cubicBezTo>
                <a:cubicBezTo>
                  <a:pt x="688" y="1393"/>
                  <a:pt x="812" y="1589"/>
                  <a:pt x="987" y="1729"/>
                </a:cubicBezTo>
                <a:cubicBezTo>
                  <a:pt x="1162" y="1869"/>
                  <a:pt x="1377" y="1952"/>
                  <a:pt x="1574" y="1945"/>
                </a:cubicBezTo>
                <a:cubicBezTo>
                  <a:pt x="1771" y="1938"/>
                  <a:pt x="1996" y="1827"/>
                  <a:pt x="2169" y="1687"/>
                </a:cubicBezTo>
                <a:cubicBezTo>
                  <a:pt x="2342" y="1547"/>
                  <a:pt x="2450" y="1385"/>
                  <a:pt x="2612" y="1105"/>
                </a:cubicBezTo>
                <a:cubicBezTo>
                  <a:pt x="2774" y="825"/>
                  <a:pt x="3033" y="237"/>
                  <a:pt x="3143" y="7"/>
                </a:cubicBezTo>
              </a:path>
            </a:pathLst>
          </a:custGeom>
          <a:noFill/>
          <a:ln w="57150" cap="flat" cmpd="sng">
            <a:solidFill>
              <a:srgbClr val="1F8200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 sz="1800"/>
          </a:p>
        </p:txBody>
      </p:sp>
      <p:sp>
        <p:nvSpPr>
          <p:cNvPr id="52" name="Line 51"/>
          <p:cNvSpPr>
            <a:spLocks noChangeShapeType="1"/>
          </p:cNvSpPr>
          <p:nvPr/>
        </p:nvSpPr>
        <p:spPr bwMode="auto">
          <a:xfrm>
            <a:off x="3419475" y="2276475"/>
            <a:ext cx="3168650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1800"/>
          </a:p>
        </p:txBody>
      </p:sp>
      <p:sp>
        <p:nvSpPr>
          <p:cNvPr id="21539" name="Text Box 52"/>
          <p:cNvSpPr txBox="1">
            <a:spLocks noChangeArrowheads="1"/>
          </p:cNvSpPr>
          <p:nvPr/>
        </p:nvSpPr>
        <p:spPr bwMode="auto">
          <a:xfrm>
            <a:off x="3779838" y="1916113"/>
            <a:ext cx="600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0000CC"/>
                </a:solidFill>
              </a:rPr>
              <a:t>У=1</a:t>
            </a:r>
          </a:p>
        </p:txBody>
      </p:sp>
      <p:sp>
        <p:nvSpPr>
          <p:cNvPr id="54" name="Document"/>
          <p:cNvSpPr>
            <a:spLocks noEditPoints="1" noChangeArrowheads="1"/>
          </p:cNvSpPr>
          <p:nvPr/>
        </p:nvSpPr>
        <p:spPr bwMode="auto">
          <a:xfrm>
            <a:off x="1187450" y="836613"/>
            <a:ext cx="1150938" cy="360362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FF0066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140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</a:p>
        </p:txBody>
      </p:sp>
      <p:sp>
        <p:nvSpPr>
          <p:cNvPr id="21541" name="Line 61"/>
          <p:cNvSpPr>
            <a:spLocks noChangeShapeType="1"/>
          </p:cNvSpPr>
          <p:nvPr/>
        </p:nvSpPr>
        <p:spPr bwMode="auto">
          <a:xfrm>
            <a:off x="8243888" y="1916113"/>
            <a:ext cx="0" cy="720725"/>
          </a:xfrm>
          <a:prstGeom prst="line">
            <a:avLst/>
          </a:prstGeom>
          <a:noFill/>
          <a:ln w="28575">
            <a:solidFill>
              <a:srgbClr val="333399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42" name="Line 63"/>
          <p:cNvSpPr>
            <a:spLocks noChangeShapeType="1"/>
          </p:cNvSpPr>
          <p:nvPr/>
        </p:nvSpPr>
        <p:spPr bwMode="auto">
          <a:xfrm>
            <a:off x="7308850" y="2636838"/>
            <a:ext cx="935038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43" name="Rectangle 66"/>
          <p:cNvSpPr>
            <a:spLocks noChangeArrowheads="1"/>
          </p:cNvSpPr>
          <p:nvPr/>
        </p:nvSpPr>
        <p:spPr bwMode="auto">
          <a:xfrm>
            <a:off x="6300788" y="1628775"/>
            <a:ext cx="485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000066"/>
                </a:solidFill>
              </a:rPr>
              <a:t>3</a:t>
            </a:r>
          </a:p>
        </p:txBody>
      </p:sp>
      <p:sp>
        <p:nvSpPr>
          <p:cNvPr id="21544" name="Freeform 68"/>
          <p:cNvSpPr>
            <a:spLocks/>
          </p:cNvSpPr>
          <p:nvPr/>
        </p:nvSpPr>
        <p:spPr bwMode="auto">
          <a:xfrm>
            <a:off x="1403350" y="4149725"/>
            <a:ext cx="1439863" cy="679450"/>
          </a:xfrm>
          <a:custGeom>
            <a:avLst/>
            <a:gdLst>
              <a:gd name="T0" fmla="*/ 1850 w 1850"/>
              <a:gd name="T1" fmla="*/ 0 h 655"/>
              <a:gd name="T2" fmla="*/ 1000 w 1850"/>
              <a:gd name="T3" fmla="*/ 85 h 655"/>
              <a:gd name="T4" fmla="*/ 412 w 1850"/>
              <a:gd name="T5" fmla="*/ 310 h 655"/>
              <a:gd name="T6" fmla="*/ 0 w 1850"/>
              <a:gd name="T7" fmla="*/ 655 h 655"/>
              <a:gd name="T8" fmla="*/ 0 60000 65536"/>
              <a:gd name="T9" fmla="*/ 0 60000 65536"/>
              <a:gd name="T10" fmla="*/ 0 60000 65536"/>
              <a:gd name="T11" fmla="*/ 0 60000 65536"/>
              <a:gd name="T12" fmla="*/ 0 w 1850"/>
              <a:gd name="T13" fmla="*/ 0 h 655"/>
              <a:gd name="T14" fmla="*/ 1850 w 1850"/>
              <a:gd name="T15" fmla="*/ 655 h 6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50" h="655">
                <a:moveTo>
                  <a:pt x="1850" y="0"/>
                </a:moveTo>
                <a:cubicBezTo>
                  <a:pt x="1739" y="13"/>
                  <a:pt x="1239" y="30"/>
                  <a:pt x="1000" y="85"/>
                </a:cubicBezTo>
                <a:cubicBezTo>
                  <a:pt x="760" y="137"/>
                  <a:pt x="579" y="215"/>
                  <a:pt x="412" y="310"/>
                </a:cubicBezTo>
                <a:cubicBezTo>
                  <a:pt x="81" y="470"/>
                  <a:pt x="71" y="563"/>
                  <a:pt x="0" y="655"/>
                </a:cubicBezTo>
              </a:path>
            </a:pathLst>
          </a:custGeom>
          <a:noFill/>
          <a:ln w="38100" cmpd="sng">
            <a:solidFill>
              <a:srgbClr val="66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" name="Freeform 71"/>
          <p:cNvSpPr>
            <a:spLocks/>
          </p:cNvSpPr>
          <p:nvPr/>
        </p:nvSpPr>
        <p:spPr bwMode="auto">
          <a:xfrm>
            <a:off x="1401763" y="5487988"/>
            <a:ext cx="1631950" cy="595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4" y="140"/>
              </a:cxn>
              <a:cxn ang="0">
                <a:pos x="443" y="265"/>
              </a:cxn>
              <a:cxn ang="0">
                <a:pos x="611" y="298"/>
              </a:cxn>
              <a:cxn ang="0">
                <a:pos x="818" y="336"/>
              </a:cxn>
              <a:cxn ang="0">
                <a:pos x="878" y="347"/>
              </a:cxn>
            </a:cxnLst>
            <a:rect l="0" t="0" r="r" b="b"/>
            <a:pathLst>
              <a:path w="1028" h="375">
                <a:moveTo>
                  <a:pt x="0" y="0"/>
                </a:moveTo>
                <a:cubicBezTo>
                  <a:pt x="36" y="22"/>
                  <a:pt x="127" y="102"/>
                  <a:pt x="204" y="140"/>
                </a:cubicBezTo>
                <a:cubicBezTo>
                  <a:pt x="278" y="184"/>
                  <a:pt x="375" y="239"/>
                  <a:pt x="443" y="265"/>
                </a:cubicBezTo>
                <a:cubicBezTo>
                  <a:pt x="511" y="291"/>
                  <a:pt x="549" y="286"/>
                  <a:pt x="611" y="298"/>
                </a:cubicBezTo>
                <a:cubicBezTo>
                  <a:pt x="673" y="310"/>
                  <a:pt x="774" y="328"/>
                  <a:pt x="818" y="336"/>
                </a:cubicBezTo>
                <a:cubicBezTo>
                  <a:pt x="1028" y="375"/>
                  <a:pt x="820" y="361"/>
                  <a:pt x="878" y="347"/>
                </a:cubicBezTo>
              </a:path>
            </a:pathLst>
          </a:custGeom>
          <a:noFill/>
          <a:ln w="38100" cmpd="sng">
            <a:solidFill>
              <a:srgbClr val="6600CC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 sz="1800"/>
          </a:p>
        </p:txBody>
      </p:sp>
      <p:sp>
        <p:nvSpPr>
          <p:cNvPr id="21546" name="Line 72"/>
          <p:cNvSpPr>
            <a:spLocks noChangeShapeType="1"/>
          </p:cNvSpPr>
          <p:nvPr/>
        </p:nvSpPr>
        <p:spPr bwMode="auto">
          <a:xfrm flipV="1">
            <a:off x="2051050" y="4292600"/>
            <a:ext cx="0" cy="158432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" name="Rectangle 74"/>
          <p:cNvSpPr>
            <a:spLocks noChangeArrowheads="1"/>
          </p:cNvSpPr>
          <p:nvPr/>
        </p:nvSpPr>
        <p:spPr bwMode="auto">
          <a:xfrm>
            <a:off x="1619250" y="1412875"/>
            <a:ext cx="955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y = f(x</a:t>
            </a:r>
            <a:r>
              <a:rPr lang="ru-RU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62" name="Rectangle 75"/>
          <p:cNvSpPr>
            <a:spLocks noChangeArrowheads="1"/>
          </p:cNvSpPr>
          <p:nvPr/>
        </p:nvSpPr>
        <p:spPr bwMode="auto">
          <a:xfrm>
            <a:off x="5435600" y="1557338"/>
            <a:ext cx="955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= f(x</a:t>
            </a:r>
            <a:r>
              <a:rPr lang="ru-RU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63" name="Rectangle 76"/>
          <p:cNvSpPr>
            <a:spLocks noChangeArrowheads="1"/>
          </p:cNvSpPr>
          <p:nvPr/>
        </p:nvSpPr>
        <p:spPr bwMode="auto">
          <a:xfrm>
            <a:off x="7137400" y="1700213"/>
            <a:ext cx="1025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 = f(x</a:t>
            </a:r>
            <a:r>
              <a:rPr lang="ru-RU" sz="180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64" name="Rectangle 77"/>
          <p:cNvSpPr>
            <a:spLocks noChangeArrowheads="1"/>
          </p:cNvSpPr>
          <p:nvPr/>
        </p:nvSpPr>
        <p:spPr bwMode="auto">
          <a:xfrm>
            <a:off x="1908175" y="3933825"/>
            <a:ext cx="955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y = f(x</a:t>
            </a:r>
            <a:r>
              <a:rPr lang="ru-RU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65" name="Rectangle 78"/>
          <p:cNvSpPr>
            <a:spLocks noChangeArrowheads="1"/>
          </p:cNvSpPr>
          <p:nvPr/>
        </p:nvSpPr>
        <p:spPr bwMode="auto">
          <a:xfrm>
            <a:off x="4572000" y="3860800"/>
            <a:ext cx="955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y = f(x</a:t>
            </a:r>
            <a:r>
              <a:rPr lang="ru-RU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66" name="Rectangle 79"/>
          <p:cNvSpPr>
            <a:spLocks noChangeArrowheads="1"/>
          </p:cNvSpPr>
          <p:nvPr/>
        </p:nvSpPr>
        <p:spPr bwMode="auto">
          <a:xfrm>
            <a:off x="7812088" y="3500438"/>
            <a:ext cx="955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y = f(x</a:t>
            </a:r>
            <a:r>
              <a:rPr lang="ru-RU" sz="1800" i="1"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</p:txBody>
      </p:sp>
      <p:sp>
        <p:nvSpPr>
          <p:cNvPr id="67" name="Freeform 83"/>
          <p:cNvSpPr>
            <a:spLocks/>
          </p:cNvSpPr>
          <p:nvPr/>
        </p:nvSpPr>
        <p:spPr bwMode="auto">
          <a:xfrm rot="11234104">
            <a:off x="3492500" y="2636838"/>
            <a:ext cx="1031875" cy="2487612"/>
          </a:xfrm>
          <a:custGeom>
            <a:avLst/>
            <a:gdLst/>
            <a:ahLst/>
            <a:cxnLst>
              <a:cxn ang="0">
                <a:pos x="547" y="1081"/>
              </a:cxn>
              <a:cxn ang="0">
                <a:pos x="547" y="1081"/>
              </a:cxn>
              <a:cxn ang="0">
                <a:pos x="649" y="1567"/>
              </a:cxn>
              <a:cxn ang="0">
                <a:pos x="542" y="1078"/>
              </a:cxn>
              <a:cxn ang="0">
                <a:pos x="384" y="536"/>
              </a:cxn>
              <a:cxn ang="0">
                <a:pos x="222" y="180"/>
              </a:cxn>
              <a:cxn ang="0">
                <a:pos x="96" y="34"/>
              </a:cxn>
              <a:cxn ang="0">
                <a:pos x="0" y="0"/>
              </a:cxn>
            </a:cxnLst>
            <a:rect l="0" t="0" r="r" b="b"/>
            <a:pathLst>
              <a:path w="650" h="1567">
                <a:moveTo>
                  <a:pt x="547" y="1081"/>
                </a:moveTo>
                <a:cubicBezTo>
                  <a:pt x="548" y="1081"/>
                  <a:pt x="530" y="1000"/>
                  <a:pt x="547" y="1081"/>
                </a:cubicBezTo>
                <a:cubicBezTo>
                  <a:pt x="564" y="1162"/>
                  <a:pt x="650" y="1567"/>
                  <a:pt x="649" y="1567"/>
                </a:cubicBezTo>
                <a:cubicBezTo>
                  <a:pt x="648" y="1567"/>
                  <a:pt x="586" y="1250"/>
                  <a:pt x="542" y="1078"/>
                </a:cubicBezTo>
                <a:cubicBezTo>
                  <a:pt x="498" y="906"/>
                  <a:pt x="437" y="686"/>
                  <a:pt x="384" y="536"/>
                </a:cubicBezTo>
                <a:cubicBezTo>
                  <a:pt x="331" y="386"/>
                  <a:pt x="270" y="264"/>
                  <a:pt x="222" y="180"/>
                </a:cubicBezTo>
                <a:cubicBezTo>
                  <a:pt x="174" y="96"/>
                  <a:pt x="133" y="64"/>
                  <a:pt x="96" y="34"/>
                </a:cubicBezTo>
                <a:cubicBezTo>
                  <a:pt x="59" y="4"/>
                  <a:pt x="20" y="7"/>
                  <a:pt x="0" y="0"/>
                </a:cubicBezTo>
              </a:path>
            </a:pathLst>
          </a:custGeom>
          <a:noFill/>
          <a:ln w="28575" cmpd="sng">
            <a:solidFill>
              <a:srgbClr val="0033CC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 sz="1800"/>
          </a:p>
        </p:txBody>
      </p:sp>
      <p:sp>
        <p:nvSpPr>
          <p:cNvPr id="21554" name="Line 85"/>
          <p:cNvSpPr>
            <a:spLocks noChangeShapeType="1"/>
          </p:cNvSpPr>
          <p:nvPr/>
        </p:nvSpPr>
        <p:spPr bwMode="auto">
          <a:xfrm>
            <a:off x="4643438" y="5157788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55" name="Line 86"/>
          <p:cNvSpPr>
            <a:spLocks noChangeShapeType="1"/>
          </p:cNvSpPr>
          <p:nvPr/>
        </p:nvSpPr>
        <p:spPr bwMode="auto">
          <a:xfrm>
            <a:off x="5003800" y="5157788"/>
            <a:ext cx="0" cy="10795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56" name="Line 87"/>
          <p:cNvSpPr>
            <a:spLocks noChangeShapeType="1"/>
          </p:cNvSpPr>
          <p:nvPr/>
        </p:nvSpPr>
        <p:spPr bwMode="auto">
          <a:xfrm>
            <a:off x="4643438" y="5157788"/>
            <a:ext cx="36036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" name="Freeform 89"/>
          <p:cNvSpPr>
            <a:spLocks/>
          </p:cNvSpPr>
          <p:nvPr/>
        </p:nvSpPr>
        <p:spPr bwMode="auto">
          <a:xfrm>
            <a:off x="6486525" y="3552825"/>
            <a:ext cx="1647825" cy="1609725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115" y="448"/>
              </a:cxn>
              <a:cxn ang="0">
                <a:pos x="514" y="1013"/>
              </a:cxn>
              <a:cxn ang="0">
                <a:pos x="923" y="440"/>
              </a:cxn>
              <a:cxn ang="0">
                <a:pos x="1038" y="0"/>
              </a:cxn>
            </a:cxnLst>
            <a:rect l="0" t="0" r="r" b="b"/>
            <a:pathLst>
              <a:path w="1038" h="1014">
                <a:moveTo>
                  <a:pt x="0" y="6"/>
                </a:moveTo>
                <a:cubicBezTo>
                  <a:pt x="18" y="79"/>
                  <a:pt x="29" y="280"/>
                  <a:pt x="115" y="448"/>
                </a:cubicBezTo>
                <a:cubicBezTo>
                  <a:pt x="201" y="616"/>
                  <a:pt x="379" y="1014"/>
                  <a:pt x="514" y="1013"/>
                </a:cubicBezTo>
                <a:cubicBezTo>
                  <a:pt x="649" y="1012"/>
                  <a:pt x="836" y="609"/>
                  <a:pt x="923" y="440"/>
                </a:cubicBezTo>
                <a:cubicBezTo>
                  <a:pt x="1010" y="271"/>
                  <a:pt x="1014" y="92"/>
                  <a:pt x="1038" y="0"/>
                </a:cubicBezTo>
              </a:path>
            </a:pathLst>
          </a:custGeom>
          <a:noFill/>
          <a:ln w="38100" cmpd="sng">
            <a:solidFill>
              <a:srgbClr val="8E4F44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 sz="1800"/>
          </a:p>
        </p:txBody>
      </p:sp>
      <p:sp>
        <p:nvSpPr>
          <p:cNvPr id="21558" name="Line 90"/>
          <p:cNvSpPr>
            <a:spLocks noChangeShapeType="1"/>
          </p:cNvSpPr>
          <p:nvPr/>
        </p:nvSpPr>
        <p:spPr bwMode="auto">
          <a:xfrm>
            <a:off x="5940425" y="4221163"/>
            <a:ext cx="2735263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59" name="Text Box 91"/>
          <p:cNvSpPr txBox="1">
            <a:spLocks noChangeArrowheads="1"/>
          </p:cNvSpPr>
          <p:nvPr/>
        </p:nvSpPr>
        <p:spPr bwMode="auto">
          <a:xfrm>
            <a:off x="5992813" y="4240213"/>
            <a:ext cx="600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У=3</a:t>
            </a:r>
          </a:p>
        </p:txBody>
      </p:sp>
      <p:sp>
        <p:nvSpPr>
          <p:cNvPr id="77" name="Document"/>
          <p:cNvSpPr>
            <a:spLocks noEditPoints="1" noChangeArrowheads="1"/>
          </p:cNvSpPr>
          <p:nvPr/>
        </p:nvSpPr>
        <p:spPr bwMode="auto">
          <a:xfrm>
            <a:off x="1260475" y="6092825"/>
            <a:ext cx="1150938" cy="360363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1050" i="1" dirty="0">
                <a:solidFill>
                  <a:srgbClr val="0000CC"/>
                </a:solidFill>
              </a:rPr>
              <a:t>Не верно</a:t>
            </a:r>
          </a:p>
        </p:txBody>
      </p:sp>
      <p:sp>
        <p:nvSpPr>
          <p:cNvPr id="78" name="Document"/>
          <p:cNvSpPr>
            <a:spLocks noEditPoints="1" noChangeArrowheads="1"/>
          </p:cNvSpPr>
          <p:nvPr/>
        </p:nvSpPr>
        <p:spPr bwMode="auto">
          <a:xfrm>
            <a:off x="7308850" y="5949950"/>
            <a:ext cx="1150938" cy="360363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1050" i="1" dirty="0">
                <a:solidFill>
                  <a:srgbClr val="0000CC"/>
                </a:solidFill>
              </a:rPr>
              <a:t>Не верно</a:t>
            </a:r>
          </a:p>
        </p:txBody>
      </p:sp>
      <p:sp>
        <p:nvSpPr>
          <p:cNvPr id="79" name="Document"/>
          <p:cNvSpPr>
            <a:spLocks noEditPoints="1" noChangeArrowheads="1"/>
          </p:cNvSpPr>
          <p:nvPr/>
        </p:nvSpPr>
        <p:spPr bwMode="auto">
          <a:xfrm>
            <a:off x="5076825" y="6021388"/>
            <a:ext cx="1150938" cy="360362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FF00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1050" i="1" dirty="0">
                <a:solidFill>
                  <a:srgbClr val="0000CC"/>
                </a:solidFill>
              </a:rPr>
              <a:t> верно</a:t>
            </a:r>
          </a:p>
        </p:txBody>
      </p:sp>
      <p:sp>
        <p:nvSpPr>
          <p:cNvPr id="80" name="Document"/>
          <p:cNvSpPr>
            <a:spLocks noEditPoints="1" noChangeArrowheads="1"/>
          </p:cNvSpPr>
          <p:nvPr/>
        </p:nvSpPr>
        <p:spPr bwMode="auto">
          <a:xfrm>
            <a:off x="7380288" y="908050"/>
            <a:ext cx="1150937" cy="360363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FF0066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1400" i="1" dirty="0">
                <a:solidFill>
                  <a:srgbClr val="0000CC"/>
                </a:solidFill>
              </a:rPr>
              <a:t> верно</a:t>
            </a:r>
          </a:p>
        </p:txBody>
      </p:sp>
      <p:sp>
        <p:nvSpPr>
          <p:cNvPr id="82" name="Freeform 84"/>
          <p:cNvSpPr>
            <a:spLocks/>
          </p:cNvSpPr>
          <p:nvPr/>
        </p:nvSpPr>
        <p:spPr bwMode="auto">
          <a:xfrm flipH="1" flipV="1">
            <a:off x="4284663" y="5157788"/>
            <a:ext cx="863600" cy="16557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" y="1052"/>
              </a:cxn>
              <a:cxn ang="0">
                <a:pos x="372" y="1594"/>
              </a:cxn>
              <a:cxn ang="0">
                <a:pos x="534" y="1950"/>
              </a:cxn>
              <a:cxn ang="0">
                <a:pos x="660" y="2096"/>
              </a:cxn>
              <a:cxn ang="0">
                <a:pos x="756" y="2130"/>
              </a:cxn>
            </a:cxnLst>
            <a:rect l="0" t="0" r="r" b="b"/>
            <a:pathLst>
              <a:path w="756" h="2130">
                <a:moveTo>
                  <a:pt x="0" y="0"/>
                </a:moveTo>
                <a:cubicBezTo>
                  <a:pt x="36" y="175"/>
                  <a:pt x="152" y="786"/>
                  <a:pt x="214" y="1052"/>
                </a:cubicBezTo>
                <a:cubicBezTo>
                  <a:pt x="276" y="1318"/>
                  <a:pt x="319" y="1444"/>
                  <a:pt x="372" y="1594"/>
                </a:cubicBezTo>
                <a:cubicBezTo>
                  <a:pt x="425" y="1744"/>
                  <a:pt x="486" y="1866"/>
                  <a:pt x="534" y="1950"/>
                </a:cubicBezTo>
                <a:cubicBezTo>
                  <a:pt x="582" y="2034"/>
                  <a:pt x="623" y="2066"/>
                  <a:pt x="660" y="2096"/>
                </a:cubicBezTo>
                <a:cubicBezTo>
                  <a:pt x="697" y="2126"/>
                  <a:pt x="736" y="2123"/>
                  <a:pt x="756" y="2130"/>
                </a:cubicBezTo>
              </a:path>
            </a:pathLst>
          </a:custGeom>
          <a:noFill/>
          <a:ln w="38100" cmpd="sng">
            <a:solidFill>
              <a:srgbClr val="0033CC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4" grpId="0" animBg="1"/>
      <p:bldP spid="77" grpId="0" animBg="1"/>
      <p:bldP spid="78" grpId="0" animBg="1"/>
      <p:bldP spid="79" grpId="0" animBg="1"/>
      <p:bldP spid="80" grpId="0" animBg="1"/>
    </p:bld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1122</TotalTime>
  <Words>599</Words>
  <Application>Microsoft Office PowerPoint</Application>
  <PresentationFormat>Экран (4:3)</PresentationFormat>
  <Paragraphs>195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Century Gothic</vt:lpstr>
      <vt:lpstr>Arial</vt:lpstr>
      <vt:lpstr>Wingdings</vt:lpstr>
      <vt:lpstr>Calibri</vt:lpstr>
      <vt:lpstr>Times New Roman</vt:lpstr>
      <vt:lpstr>Сеть</vt:lpstr>
      <vt:lpstr>Microsoft Equation 3.0</vt:lpstr>
      <vt:lpstr>Формула</vt:lpstr>
      <vt:lpstr>Первообразная  Интеграл </vt:lpstr>
      <vt:lpstr>Понятие первообразной</vt:lpstr>
      <vt:lpstr>Таблица первообразных</vt:lpstr>
      <vt:lpstr>Слайд 4</vt:lpstr>
      <vt:lpstr>Определенный интеграл</vt:lpstr>
      <vt:lpstr>Геометрический смысл определенного интеграла заключается в том, что определенный интеграл равен площади  криволинейной трапеции </vt:lpstr>
      <vt:lpstr>Криволинейные трапеции</vt:lpstr>
      <vt:lpstr>  Какие из заштрихованных на рисунке фигур являются криволинейными трапециями, а какие нет?</vt:lpstr>
      <vt:lpstr>Слайд 9</vt:lpstr>
      <vt:lpstr> Изобразить криволинейную трапецию, ограниченную графиком функции  y = (x-1)2, осью Ox и прямой x=2.</vt:lpstr>
      <vt:lpstr>Площадь криволинейной трапеции</vt:lpstr>
      <vt:lpstr>Площадь криволинейной трапеции (1)</vt:lpstr>
      <vt:lpstr>Слайд 13</vt:lpstr>
      <vt:lpstr>Слайд 14</vt:lpstr>
      <vt:lpstr>Слайд 15</vt:lpstr>
      <vt:lpstr>Пример 1: вычислить площадь фигуры,  ограниченной линиями  y = x2, х=1,х=3</vt:lpstr>
      <vt:lpstr>Пример 2 :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Root</dc:creator>
  <cp:lastModifiedBy>Root</cp:lastModifiedBy>
  <cp:revision>65</cp:revision>
  <cp:lastPrinted>1601-01-01T00:00:00Z</cp:lastPrinted>
  <dcterms:created xsi:type="dcterms:W3CDTF">1601-01-01T00:00:00Z</dcterms:created>
  <dcterms:modified xsi:type="dcterms:W3CDTF">2017-12-25T13:50:29Z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