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5" autoAdjust="0"/>
    <p:restoredTop sz="94660"/>
  </p:normalViewPr>
  <p:slideViewPr>
    <p:cSldViewPr>
      <p:cViewPr varScale="1">
        <p:scale>
          <a:sx n="73" d="100"/>
          <a:sy n="73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99"/>
            <a:ext cx="7772400" cy="1795463"/>
          </a:xfrm>
        </p:spPr>
        <p:txBody>
          <a:bodyPr anchor="b"/>
          <a:lstStyle>
            <a:lvl1pPr algn="ctr">
              <a:defRPr sz="6000">
                <a:latin typeface="Segoe Script" panose="020B05040200000000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Segoe Script" panose="020B05040200000000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Segoe Script" panose="020B05040200000000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Segoe Script" panose="020B0504020000000003" pitchFamily="34" charset="0"/>
              </a:defRPr>
            </a:lvl1pPr>
            <a:lvl2pPr>
              <a:defRPr>
                <a:latin typeface="Segoe Script" panose="020B0504020000000003" pitchFamily="34" charset="0"/>
              </a:defRPr>
            </a:lvl2pPr>
            <a:lvl3pPr>
              <a:defRPr>
                <a:latin typeface="Segoe Script" panose="020B0504020000000003" pitchFamily="34" charset="0"/>
              </a:defRPr>
            </a:lvl3pPr>
            <a:lvl4pPr>
              <a:defRPr>
                <a:latin typeface="Segoe Script" panose="020B0504020000000003" pitchFamily="34" charset="0"/>
              </a:defRPr>
            </a:lvl4pPr>
            <a:lvl5pPr>
              <a:defRPr>
                <a:latin typeface="Segoe Script" panose="020B0504020000000003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1C5C28B-8455-4734-A4F2-D211B50CE5E5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AB6C060-EACC-4F6D-ACE8-1BA915FBE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7000">
    <p:dissolve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0;&#1072;&#1088;&#1080;&#1085;&#1072;\&#1056;&#1072;&#1073;&#1086;&#1095;&#1080;&#1081;%20&#1089;&#1090;&#1086;&#1083;\KRASIVO_-_Fonovaya_krasivaya_muzyka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>
                <a:latin typeface="Blackadder ITC" pitchFamily="82" charset="0"/>
              </a:rPr>
              <a:t>Present Perfect Continuous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KRASIVO_-_Fonovaya_krasivaya_muzy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14348" y="857232"/>
            <a:ext cx="509590" cy="509590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Не употребляется</a:t>
            </a:r>
            <a:endParaRPr lang="ru-RU" u="sng" dirty="0">
              <a:latin typeface="Garamond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Garamond" pitchFamily="18" charset="0"/>
              </a:rPr>
              <a:t>С глаголами чувств, состояния:</a:t>
            </a:r>
          </a:p>
          <a:p>
            <a:pPr>
              <a:buNone/>
            </a:pPr>
            <a:r>
              <a:rPr lang="en-US" dirty="0" smtClean="0">
                <a:latin typeface="Garamond" pitchFamily="18" charset="0"/>
                <a:cs typeface="Raavi" pitchFamily="2"/>
              </a:rPr>
              <a:t>To remember</a:t>
            </a:r>
            <a:r>
              <a:rPr lang="ru-RU" dirty="0" smtClean="0">
                <a:latin typeface="Garamond" pitchFamily="18" charset="0"/>
                <a:cs typeface="Raavi" pitchFamily="2"/>
              </a:rPr>
              <a:t> – помнить    </a:t>
            </a:r>
            <a:r>
              <a:rPr lang="en-US" dirty="0" smtClean="0">
                <a:latin typeface="Garamond" pitchFamily="18" charset="0"/>
                <a:cs typeface="Raavi" pitchFamily="2"/>
              </a:rPr>
              <a:t>To love</a:t>
            </a:r>
            <a:r>
              <a:rPr lang="ru-RU" dirty="0" smtClean="0">
                <a:latin typeface="Garamond" pitchFamily="18" charset="0"/>
                <a:cs typeface="Raavi" pitchFamily="2"/>
              </a:rPr>
              <a:t> - любить</a:t>
            </a:r>
            <a:endParaRPr lang="en-US" dirty="0" smtClean="0">
              <a:latin typeface="Garamond" pitchFamily="18" charset="0"/>
              <a:cs typeface="Raavi" pitchFamily="2"/>
            </a:endParaRPr>
          </a:p>
          <a:p>
            <a:pPr>
              <a:buNone/>
            </a:pPr>
            <a:r>
              <a:rPr lang="en-US" dirty="0" smtClean="0">
                <a:latin typeface="Garamond" pitchFamily="18" charset="0"/>
                <a:cs typeface="Raavi" pitchFamily="2"/>
              </a:rPr>
              <a:t>To like</a:t>
            </a:r>
            <a:r>
              <a:rPr lang="ru-RU" dirty="0" smtClean="0">
                <a:latin typeface="Garamond" pitchFamily="18" charset="0"/>
                <a:cs typeface="Raavi" pitchFamily="2"/>
              </a:rPr>
              <a:t> – нравиться             </a:t>
            </a:r>
            <a:r>
              <a:rPr lang="en-US" dirty="0" smtClean="0">
                <a:latin typeface="Garamond" pitchFamily="18" charset="0"/>
                <a:cs typeface="Raavi" pitchFamily="2"/>
              </a:rPr>
              <a:t>To see</a:t>
            </a:r>
            <a:r>
              <a:rPr lang="ru-RU" dirty="0" smtClean="0">
                <a:latin typeface="Garamond" pitchFamily="18" charset="0"/>
                <a:cs typeface="Raavi" pitchFamily="2"/>
              </a:rPr>
              <a:t> - видеть</a:t>
            </a:r>
            <a:endParaRPr lang="en-US" dirty="0" smtClean="0">
              <a:latin typeface="Garamond" pitchFamily="18" charset="0"/>
              <a:cs typeface="Raavi" pitchFamily="2"/>
            </a:endParaRPr>
          </a:p>
          <a:p>
            <a:pPr>
              <a:buNone/>
            </a:pPr>
            <a:r>
              <a:rPr lang="en-US" dirty="0" smtClean="0">
                <a:latin typeface="Garamond" pitchFamily="18" charset="0"/>
                <a:cs typeface="Raavi" pitchFamily="2"/>
              </a:rPr>
              <a:t>To hate</a:t>
            </a:r>
            <a:r>
              <a:rPr lang="ru-RU" dirty="0" smtClean="0">
                <a:latin typeface="Garamond" pitchFamily="18" charset="0"/>
                <a:cs typeface="Raavi" pitchFamily="2"/>
              </a:rPr>
              <a:t> – ненавидеть          </a:t>
            </a:r>
            <a:r>
              <a:rPr lang="en-US" dirty="0" smtClean="0">
                <a:latin typeface="Garamond" pitchFamily="18" charset="0"/>
                <a:cs typeface="Raavi" pitchFamily="2"/>
              </a:rPr>
              <a:t>To hear</a:t>
            </a:r>
            <a:r>
              <a:rPr lang="ru-RU" dirty="0" smtClean="0">
                <a:latin typeface="Garamond" pitchFamily="18" charset="0"/>
                <a:cs typeface="Raavi" pitchFamily="2"/>
              </a:rPr>
              <a:t> - слышать</a:t>
            </a:r>
            <a:endParaRPr lang="en-US" dirty="0" smtClean="0">
              <a:latin typeface="Garamond" pitchFamily="18" charset="0"/>
              <a:cs typeface="Raavi" pitchFamily="2"/>
            </a:endParaRPr>
          </a:p>
          <a:p>
            <a:pPr>
              <a:buNone/>
            </a:pPr>
            <a:r>
              <a:rPr lang="en-US" dirty="0" smtClean="0">
                <a:latin typeface="Garamond" pitchFamily="18" charset="0"/>
                <a:cs typeface="Raavi" pitchFamily="2"/>
              </a:rPr>
              <a:t>To believe</a:t>
            </a:r>
            <a:r>
              <a:rPr lang="ru-RU" dirty="0" smtClean="0">
                <a:latin typeface="Garamond" pitchFamily="18" charset="0"/>
                <a:cs typeface="Raavi" pitchFamily="2"/>
              </a:rPr>
              <a:t> – верить    </a:t>
            </a:r>
            <a:r>
              <a:rPr lang="en-US" dirty="0" smtClean="0">
                <a:latin typeface="Garamond" pitchFamily="18" charset="0"/>
                <a:cs typeface="Raavi" pitchFamily="2"/>
              </a:rPr>
              <a:t>To understand - </a:t>
            </a:r>
            <a:r>
              <a:rPr lang="ru-RU" dirty="0" smtClean="0">
                <a:latin typeface="Garamond" pitchFamily="18" charset="0"/>
                <a:cs typeface="Raavi" pitchFamily="2"/>
              </a:rPr>
              <a:t>понимать</a:t>
            </a:r>
            <a:endParaRPr lang="en-US" dirty="0" smtClean="0">
              <a:latin typeface="Garamond" pitchFamily="18" charset="0"/>
              <a:cs typeface="Raavi" pitchFamily="2"/>
            </a:endParaRPr>
          </a:p>
          <a:p>
            <a:pPr>
              <a:buNone/>
            </a:pPr>
            <a:r>
              <a:rPr lang="ru-RU" u="sng" dirty="0" smtClean="0">
                <a:latin typeface="Garamond" pitchFamily="18" charset="0"/>
              </a:rPr>
              <a:t>Вместо </a:t>
            </a:r>
            <a:r>
              <a:rPr lang="en-US" u="sng" dirty="0" smtClean="0">
                <a:latin typeface="Garamond" pitchFamily="18" charset="0"/>
              </a:rPr>
              <a:t>Present Perfect Continuous</a:t>
            </a:r>
            <a:r>
              <a:rPr lang="ru-RU" u="sng" dirty="0" smtClean="0">
                <a:latin typeface="Garamond" pitchFamily="18" charset="0"/>
              </a:rPr>
              <a:t> эти глаголы употребляются в </a:t>
            </a:r>
            <a:r>
              <a:rPr lang="en-US" u="sng" dirty="0" smtClean="0">
                <a:latin typeface="Garamond" pitchFamily="18" charset="0"/>
              </a:rPr>
              <a:t>Present Perfect </a:t>
            </a:r>
            <a:r>
              <a:rPr lang="ru-RU" u="sng" dirty="0" smtClean="0">
                <a:latin typeface="Garamond" pitchFamily="18" charset="0"/>
              </a:rPr>
              <a:t>.</a:t>
            </a:r>
          </a:p>
          <a:p>
            <a:pPr>
              <a:buNone/>
            </a:pPr>
            <a:r>
              <a:rPr lang="en-US" i="1" dirty="0" smtClean="0">
                <a:latin typeface="Garamond" pitchFamily="18" charset="0"/>
              </a:rPr>
              <a:t>Ex. I haven’t seen my friend since we were children. – </a:t>
            </a:r>
            <a:r>
              <a:rPr lang="ru-RU" i="1" dirty="0" smtClean="0">
                <a:latin typeface="Garamond" pitchFamily="18" charset="0"/>
              </a:rPr>
              <a:t>Я не    видел своего друга с детства.</a:t>
            </a:r>
            <a:endParaRPr lang="en-US" i="1" dirty="0" smtClean="0">
              <a:latin typeface="Garamond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7000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886700" cy="1325563"/>
          </a:xfrm>
        </p:spPr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Употребление:</a:t>
            </a:r>
            <a:endParaRPr lang="ru-RU" u="sng" dirty="0"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1) для выражения действий, начавшихся в прошлом и продолжающихся в настоящий момент времени</a:t>
            </a:r>
          </a:p>
          <a:p>
            <a:pPr>
              <a:buNone/>
            </a:pPr>
            <a:r>
              <a:rPr lang="ru-RU" dirty="0" smtClean="0">
                <a:latin typeface="Palatino Linotype" pitchFamily="18" charset="0"/>
              </a:rPr>
              <a:t>2) для выражения продолжительного действия, которое только что прекратилось</a:t>
            </a:r>
          </a:p>
          <a:p>
            <a:pPr>
              <a:buNone/>
            </a:pPr>
            <a:r>
              <a:rPr lang="ru-RU" u="sng" dirty="0" smtClean="0">
                <a:latin typeface="Garamond" pitchFamily="18" charset="0"/>
              </a:rPr>
              <a:t>Указательные</a:t>
            </a:r>
            <a:r>
              <a:rPr lang="ru-RU" b="1" u="sng" dirty="0" smtClean="0">
                <a:latin typeface="Garamond" pitchFamily="18" charset="0"/>
              </a:rPr>
              <a:t> </a:t>
            </a:r>
            <a:r>
              <a:rPr lang="ru-RU" u="sng" dirty="0" smtClean="0">
                <a:latin typeface="Garamond" pitchFamily="18" charset="0"/>
              </a:rPr>
              <a:t>слова</a:t>
            </a:r>
            <a:r>
              <a:rPr lang="ru-RU" b="1" u="sng" dirty="0" smtClean="0">
                <a:latin typeface="Garamond" pitchFamily="18" charset="0"/>
              </a:rPr>
              <a:t>:</a:t>
            </a:r>
          </a:p>
          <a:p>
            <a:pPr>
              <a:buNone/>
            </a:pPr>
            <a:r>
              <a:rPr lang="en-US" i="1" dirty="0" smtClean="0">
                <a:latin typeface="Garamond" pitchFamily="18" charset="0"/>
              </a:rPr>
              <a:t>Recently/lately</a:t>
            </a:r>
            <a:r>
              <a:rPr lang="ru-RU" i="1" dirty="0" smtClean="0">
                <a:latin typeface="Garamond" pitchFamily="18" charset="0"/>
              </a:rPr>
              <a:t> – недавно/в последнее время</a:t>
            </a:r>
            <a:endParaRPr lang="en-US" i="1" dirty="0" smtClean="0">
              <a:latin typeface="Garamond" pitchFamily="18" charset="0"/>
            </a:endParaRPr>
          </a:p>
          <a:p>
            <a:pPr>
              <a:buNone/>
            </a:pPr>
            <a:r>
              <a:rPr lang="en-US" i="1" dirty="0" smtClean="0">
                <a:latin typeface="Garamond" pitchFamily="18" charset="0"/>
              </a:rPr>
              <a:t>For/since</a:t>
            </a:r>
            <a:r>
              <a:rPr lang="ru-RU" i="1" dirty="0" smtClean="0">
                <a:latin typeface="Garamond" pitchFamily="18" charset="0"/>
              </a:rPr>
              <a:t> – в течение/с тех пор как</a:t>
            </a:r>
            <a:endParaRPr lang="en-US" i="1" dirty="0" smtClean="0">
              <a:latin typeface="Garamond" pitchFamily="18" charset="0"/>
            </a:endParaRPr>
          </a:p>
          <a:p>
            <a:pPr>
              <a:buNone/>
            </a:pPr>
            <a:r>
              <a:rPr lang="en-US" i="1" dirty="0" smtClean="0">
                <a:latin typeface="Garamond" pitchFamily="18" charset="0"/>
              </a:rPr>
              <a:t>For a long time</a:t>
            </a:r>
            <a:r>
              <a:rPr lang="ru-RU" i="1" dirty="0" smtClean="0">
                <a:latin typeface="Garamond" pitchFamily="18" charset="0"/>
              </a:rPr>
              <a:t> – в течение долгого времени</a:t>
            </a:r>
            <a:endParaRPr lang="ru-RU" i="1" dirty="0">
              <a:latin typeface="Garamond" pitchFamily="18" charset="0"/>
            </a:endParaRPr>
          </a:p>
        </p:txBody>
      </p:sp>
    </p:spTree>
  </p:cSld>
  <p:clrMapOvr>
    <a:masterClrMapping/>
  </p:clrMapOvr>
  <p:transition spd="slow" advClick="0" advTm="7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Утвердительная форма</a:t>
            </a:r>
            <a:endParaRPr lang="ru-RU" u="sng" dirty="0"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latin typeface="Garamond" pitchFamily="18" charset="0"/>
              </a:rPr>
              <a:t>Множественное число и местоимение </a:t>
            </a:r>
            <a:r>
              <a:rPr lang="en-US" b="1" u="sng" dirty="0" smtClean="0">
                <a:latin typeface="Garamond" pitchFamily="18" charset="0"/>
              </a:rPr>
              <a:t>“I”:</a:t>
            </a:r>
          </a:p>
          <a:p>
            <a:pPr>
              <a:buNone/>
            </a:pPr>
            <a:r>
              <a:rPr lang="en-US" dirty="0" smtClean="0">
                <a:latin typeface="Tempus Sans ITC" pitchFamily="82" charset="0"/>
                <a:cs typeface="Raavi" pitchFamily="2"/>
              </a:rPr>
              <a:t>I/we/you/they + have been + </a:t>
            </a:r>
            <a:r>
              <a:rPr lang="en-US" dirty="0" err="1" smtClean="0">
                <a:latin typeface="Tempus Sans ITC" pitchFamily="82" charset="0"/>
                <a:cs typeface="Raavi" pitchFamily="2"/>
              </a:rPr>
              <a:t>V</a:t>
            </a:r>
            <a:r>
              <a:rPr lang="en-US" sz="2400" dirty="0" err="1" smtClean="0">
                <a:latin typeface="Tempus Sans ITC" pitchFamily="82" charset="0"/>
                <a:cs typeface="Raavi" pitchFamily="2"/>
              </a:rPr>
              <a:t>ing</a:t>
            </a:r>
            <a:endParaRPr lang="en-US" sz="2400" dirty="0" smtClean="0">
              <a:latin typeface="Tempus Sans ITC" pitchFamily="82" charset="0"/>
              <a:cs typeface="Raavi" pitchFamily="2"/>
            </a:endParaRPr>
          </a:p>
          <a:p>
            <a:endParaRPr lang="en-US" sz="2400" b="1" u="sng" dirty="0" smtClean="0"/>
          </a:p>
          <a:p>
            <a:pPr>
              <a:buNone/>
            </a:pPr>
            <a:r>
              <a:rPr lang="ru-RU" sz="2400" b="1" u="sng" dirty="0" smtClean="0">
                <a:latin typeface="Garamond" pitchFamily="18" charset="0"/>
              </a:rPr>
              <a:t>Единственное число:</a:t>
            </a:r>
          </a:p>
          <a:p>
            <a:pPr>
              <a:buNone/>
            </a:pPr>
            <a:r>
              <a:rPr lang="en-US" sz="2400" dirty="0" smtClean="0">
                <a:latin typeface="Tempus Sans ITC" pitchFamily="82" charset="0"/>
              </a:rPr>
              <a:t>He/she/it + has been + </a:t>
            </a:r>
            <a:r>
              <a:rPr lang="en-US" sz="2400" dirty="0" err="1" smtClean="0">
                <a:latin typeface="Tempus Sans ITC" pitchFamily="82" charset="0"/>
              </a:rPr>
              <a:t>Ving</a:t>
            </a:r>
            <a:endParaRPr lang="en-US" sz="2400" dirty="0" smtClean="0">
              <a:latin typeface="Tempus Sans ITC" pitchFamily="82" charset="0"/>
            </a:endParaRP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i="1" dirty="0" smtClean="0">
                <a:latin typeface="Garamond" pitchFamily="18" charset="0"/>
              </a:rPr>
              <a:t>Ex.: I have been asking.</a:t>
            </a:r>
            <a:r>
              <a:rPr lang="ru-RU" sz="2400" i="1" dirty="0" smtClean="0">
                <a:latin typeface="Garamond" pitchFamily="18" charset="0"/>
              </a:rPr>
              <a:t> – Я спрашивал.</a:t>
            </a:r>
            <a:endParaRPr lang="en-US" sz="2400" i="1" dirty="0" smtClean="0">
              <a:latin typeface="Garamond" pitchFamily="18" charset="0"/>
            </a:endParaRPr>
          </a:p>
          <a:p>
            <a:pPr>
              <a:buNone/>
            </a:pPr>
            <a:r>
              <a:rPr lang="en-US" sz="2400" i="1" dirty="0" smtClean="0">
                <a:latin typeface="Garamond" pitchFamily="18" charset="0"/>
              </a:rPr>
              <a:t>       He has been asking.</a:t>
            </a:r>
            <a:r>
              <a:rPr lang="ru-RU" sz="2400" i="1" dirty="0" smtClean="0">
                <a:latin typeface="Garamond" pitchFamily="18" charset="0"/>
              </a:rPr>
              <a:t> – Он спрашивал</a:t>
            </a:r>
            <a:r>
              <a:rPr lang="ru-RU" sz="2400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Отрицательная форма</a:t>
            </a:r>
            <a:endParaRPr lang="ru-RU" u="sng" dirty="0">
              <a:latin typeface="Garamond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latin typeface="Garamond" pitchFamily="18" charset="0"/>
              </a:rPr>
              <a:t>Множественное число и местоимение </a:t>
            </a:r>
            <a:r>
              <a:rPr lang="en-US" b="1" u="sng" dirty="0" smtClean="0">
                <a:latin typeface="Garamond" pitchFamily="18" charset="0"/>
              </a:rPr>
              <a:t>“I”:</a:t>
            </a:r>
          </a:p>
          <a:p>
            <a:pPr>
              <a:buNone/>
            </a:pPr>
            <a:r>
              <a:rPr lang="en-US" dirty="0" smtClean="0">
                <a:latin typeface="Tempus Sans ITC" pitchFamily="82" charset="0"/>
              </a:rPr>
              <a:t>I/we/you/they + have not been + </a:t>
            </a:r>
            <a:r>
              <a:rPr lang="en-US" dirty="0" err="1" smtClean="0">
                <a:latin typeface="Tempus Sans ITC" pitchFamily="82" charset="0"/>
              </a:rPr>
              <a:t>V</a:t>
            </a:r>
            <a:r>
              <a:rPr lang="en-US" sz="2400" dirty="0" err="1" smtClean="0">
                <a:latin typeface="Tempus Sans ITC" pitchFamily="82" charset="0"/>
              </a:rPr>
              <a:t>ing</a:t>
            </a:r>
            <a:endParaRPr lang="en-US" sz="2400" dirty="0" smtClean="0">
              <a:latin typeface="Tempus Sans ITC" pitchFamily="82" charset="0"/>
            </a:endParaRPr>
          </a:p>
          <a:p>
            <a:endParaRPr lang="en-US" sz="2400" dirty="0" smtClean="0"/>
          </a:p>
          <a:p>
            <a:pPr>
              <a:buNone/>
            </a:pPr>
            <a:r>
              <a:rPr lang="ru-RU" sz="2800" b="1" u="sng" dirty="0" smtClean="0">
                <a:latin typeface="Garamond" pitchFamily="18" charset="0"/>
              </a:rPr>
              <a:t>Единственное число:</a:t>
            </a:r>
          </a:p>
          <a:p>
            <a:pPr>
              <a:buNone/>
            </a:pPr>
            <a:r>
              <a:rPr lang="en-US" sz="2800" dirty="0" smtClean="0">
                <a:latin typeface="Tempus Sans ITC" pitchFamily="82" charset="0"/>
              </a:rPr>
              <a:t>He/she/it + has not been + </a:t>
            </a:r>
            <a:r>
              <a:rPr lang="en-US" sz="2800" dirty="0" err="1" smtClean="0">
                <a:latin typeface="Tempus Sans ITC" pitchFamily="82" charset="0"/>
              </a:rPr>
              <a:t>Ving</a:t>
            </a:r>
            <a:endParaRPr lang="ru-RU" sz="2800" dirty="0" smtClean="0"/>
          </a:p>
          <a:p>
            <a:endParaRPr lang="en-US" dirty="0" smtClean="0"/>
          </a:p>
          <a:p>
            <a:pPr>
              <a:buNone/>
            </a:pPr>
            <a:r>
              <a:rPr lang="en-US" i="1" dirty="0" smtClean="0">
                <a:latin typeface="Garamond" pitchFamily="18" charset="0"/>
              </a:rPr>
              <a:t>Ex.: I have not been asking.</a:t>
            </a:r>
            <a:r>
              <a:rPr lang="ru-RU" i="1" dirty="0" smtClean="0">
                <a:latin typeface="Garamond" pitchFamily="18" charset="0"/>
              </a:rPr>
              <a:t> – Я не спрашивал.</a:t>
            </a:r>
            <a:endParaRPr lang="en-US" i="1" dirty="0" smtClean="0">
              <a:latin typeface="Garamond" pitchFamily="18" charset="0"/>
            </a:endParaRPr>
          </a:p>
          <a:p>
            <a:pPr>
              <a:buNone/>
            </a:pPr>
            <a:r>
              <a:rPr lang="en-US" i="1" dirty="0" smtClean="0">
                <a:latin typeface="Garamond" pitchFamily="18" charset="0"/>
              </a:rPr>
              <a:t>     He has not been asking.</a:t>
            </a:r>
            <a:r>
              <a:rPr lang="ru-RU" i="1" dirty="0" smtClean="0">
                <a:latin typeface="Garamond" pitchFamily="18" charset="0"/>
              </a:rPr>
              <a:t> – Он не спрашивал.</a:t>
            </a:r>
            <a:endParaRPr lang="en-US" i="1" dirty="0" smtClean="0">
              <a:latin typeface="Garamond" pitchFamily="18" charset="0"/>
            </a:endParaRP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  <p:transition spd="slow" advClick="0" advTm="7000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Вопросительная форма.</a:t>
            </a:r>
            <a:endParaRPr lang="ru-RU" u="sng" dirty="0">
              <a:latin typeface="Garamond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2800" b="1" u="sng" dirty="0" smtClean="0">
                <a:latin typeface="Garamond" pitchFamily="18" charset="0"/>
              </a:rPr>
              <a:t>1) Общий вопрос</a:t>
            </a:r>
            <a:endParaRPr lang="en-US" sz="2800" b="1" u="sng" dirty="0" smtClean="0">
              <a:latin typeface="Garamond" pitchFamily="18" charset="0"/>
            </a:endParaRPr>
          </a:p>
          <a:p>
            <a:pPr>
              <a:buNone/>
            </a:pPr>
            <a:r>
              <a:rPr lang="ru-RU" sz="2800" smtClean="0"/>
              <a:t> </a:t>
            </a:r>
            <a:r>
              <a:rPr lang="en-US" sz="2800" smtClean="0">
                <a:latin typeface="Tempus Sans ITC" pitchFamily="82" charset="0"/>
              </a:rPr>
              <a:t>Have </a:t>
            </a:r>
            <a:r>
              <a:rPr lang="en-US" sz="2800" dirty="0" smtClean="0">
                <a:latin typeface="Tempus Sans ITC" pitchFamily="82" charset="0"/>
              </a:rPr>
              <a:t>+ I/we/you/they + been +  </a:t>
            </a:r>
            <a:r>
              <a:rPr lang="en-US" sz="2800" dirty="0" err="1" smtClean="0">
                <a:latin typeface="Tempus Sans ITC" pitchFamily="82" charset="0"/>
              </a:rPr>
              <a:t>Ving</a:t>
            </a:r>
            <a:r>
              <a:rPr lang="en-US" sz="2800" dirty="0" smtClean="0">
                <a:latin typeface="Tempus Sans ITC" pitchFamily="82" charset="0"/>
              </a:rPr>
              <a:t>?</a:t>
            </a:r>
            <a:endParaRPr lang="ru-RU" sz="2800" dirty="0" smtClean="0"/>
          </a:p>
          <a:p>
            <a:pPr>
              <a:buNone/>
            </a:pPr>
            <a:r>
              <a:rPr lang="en-US" sz="2800" dirty="0" smtClean="0">
                <a:latin typeface="Tempus Sans ITC" pitchFamily="82" charset="0"/>
              </a:rPr>
              <a:t>Has + she/he/it + been + </a:t>
            </a:r>
            <a:r>
              <a:rPr lang="en-US" sz="2800" dirty="0" err="1" smtClean="0">
                <a:latin typeface="Tempus Sans ITC" pitchFamily="82" charset="0"/>
              </a:rPr>
              <a:t>Ving</a:t>
            </a:r>
            <a:r>
              <a:rPr lang="en-US" sz="2800" dirty="0" smtClean="0">
                <a:latin typeface="Tempus Sans ITC" pitchFamily="82" charset="0"/>
              </a:rPr>
              <a:t>?</a:t>
            </a:r>
            <a:endParaRPr lang="ru-RU" sz="2800" dirty="0" smtClean="0"/>
          </a:p>
          <a:p>
            <a:pPr>
              <a:buNone/>
            </a:pPr>
            <a:endParaRPr lang="en-US" sz="2800" i="1" dirty="0" smtClean="0"/>
          </a:p>
          <a:p>
            <a:pPr>
              <a:buNone/>
            </a:pPr>
            <a:r>
              <a:rPr lang="en-US" sz="2800" i="1" dirty="0" smtClean="0">
                <a:latin typeface="Garamond" pitchFamily="18" charset="0"/>
              </a:rPr>
              <a:t>Ex. Have you been asking? – </a:t>
            </a:r>
            <a:r>
              <a:rPr lang="ru-RU" sz="2800" i="1" dirty="0" smtClean="0">
                <a:latin typeface="Garamond" pitchFamily="18" charset="0"/>
              </a:rPr>
              <a:t>Ты спрашивал?</a:t>
            </a:r>
            <a:endParaRPr lang="en-US" sz="2800" i="1" dirty="0" smtClean="0">
              <a:latin typeface="Garamond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Garamond" pitchFamily="18" charset="0"/>
              </a:rPr>
              <a:t>      Has he been asking?</a:t>
            </a:r>
            <a:r>
              <a:rPr lang="ru-RU" sz="2800" i="1" dirty="0" smtClean="0">
                <a:latin typeface="Garamond" pitchFamily="18" charset="0"/>
              </a:rPr>
              <a:t>  - Он спрашивал?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 advClick="0" advTm="7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Вопросительная форма.</a:t>
            </a:r>
            <a:endParaRPr lang="ru-RU" u="sng" dirty="0">
              <a:latin typeface="Garamond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latin typeface="Garamond" pitchFamily="18" charset="0"/>
              </a:rPr>
              <a:t>2) Специальный вопрос</a:t>
            </a:r>
          </a:p>
          <a:p>
            <a:pPr>
              <a:buNone/>
            </a:pPr>
            <a:r>
              <a:rPr lang="en-US" dirty="0" smtClean="0">
                <a:latin typeface="Tempus Sans ITC" pitchFamily="82" charset="0"/>
              </a:rPr>
              <a:t>Why/what/ how much etc. + have I/we/you/they + been + </a:t>
            </a:r>
            <a:r>
              <a:rPr lang="en-US" dirty="0" err="1" smtClean="0">
                <a:latin typeface="Tempus Sans ITC" pitchFamily="82" charset="0"/>
              </a:rPr>
              <a:t>Ving</a:t>
            </a:r>
            <a:r>
              <a:rPr lang="en-US" dirty="0" smtClean="0">
                <a:latin typeface="Tempus Sans ITC" pitchFamily="82" charset="0"/>
              </a:rPr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>
                <a:latin typeface="Garamond" pitchFamily="18" charset="0"/>
              </a:rPr>
              <a:t>Ex.: How long have you learning English? – </a:t>
            </a:r>
            <a:r>
              <a:rPr lang="ru-RU" i="1" dirty="0" smtClean="0">
                <a:latin typeface="Garamond" pitchFamily="18" charset="0"/>
              </a:rPr>
              <a:t>Как долго вы учите английский?</a:t>
            </a:r>
            <a:endParaRPr lang="en-US" i="1" dirty="0" smtClean="0">
              <a:latin typeface="Garamond" pitchFamily="18" charset="0"/>
            </a:endParaRPr>
          </a:p>
          <a:p>
            <a:pPr>
              <a:buNone/>
            </a:pPr>
            <a:r>
              <a:rPr lang="en-GB" i="1" dirty="0" smtClean="0">
                <a:latin typeface="Garamond" pitchFamily="18" charset="0"/>
              </a:rPr>
              <a:t>       What have you been typing since morning? – </a:t>
            </a:r>
            <a:r>
              <a:rPr lang="ru-RU" i="1" dirty="0" smtClean="0">
                <a:latin typeface="Garamond" pitchFamily="18" charset="0"/>
              </a:rPr>
              <a:t>Что ты печатаешь с утра?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7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Вопросительная форма</a:t>
            </a:r>
            <a:endParaRPr lang="ru-RU" u="sng" dirty="0">
              <a:latin typeface="Garamond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latin typeface="Garamond" pitchFamily="18" charset="0"/>
              </a:rPr>
              <a:t>3) Альтернативный</a:t>
            </a:r>
          </a:p>
          <a:p>
            <a:pPr>
              <a:buNone/>
            </a:pPr>
            <a:r>
              <a:rPr lang="en-US" sz="2400" dirty="0" smtClean="0">
                <a:latin typeface="Tempus Sans ITC" pitchFamily="82" charset="0"/>
              </a:rPr>
              <a:t>Have + I/we/you/they + been +  </a:t>
            </a:r>
            <a:r>
              <a:rPr lang="en-US" sz="2400" dirty="0" err="1" smtClean="0">
                <a:latin typeface="Tempus Sans ITC" pitchFamily="82" charset="0"/>
              </a:rPr>
              <a:t>Ving</a:t>
            </a:r>
            <a:r>
              <a:rPr lang="ru-RU" sz="2400" dirty="0" smtClean="0"/>
              <a:t> </a:t>
            </a:r>
            <a:r>
              <a:rPr lang="en-US" sz="2400" dirty="0" smtClean="0">
                <a:latin typeface="Tempus Sans ITC" pitchFamily="82" charset="0"/>
              </a:rPr>
              <a:t>or </a:t>
            </a:r>
            <a:r>
              <a:rPr lang="en-US" sz="2400" dirty="0" err="1" smtClean="0">
                <a:latin typeface="Tempus Sans ITC" pitchFamily="82" charset="0"/>
              </a:rPr>
              <a:t>Ving</a:t>
            </a:r>
            <a:r>
              <a:rPr lang="en-US" sz="2400" dirty="0" smtClean="0">
                <a:latin typeface="Tempus Sans ITC" pitchFamily="82" charset="0"/>
              </a:rPr>
              <a:t>?</a:t>
            </a:r>
            <a:endParaRPr lang="ru-RU" sz="2400" dirty="0" smtClean="0"/>
          </a:p>
          <a:p>
            <a:pPr>
              <a:buNone/>
            </a:pPr>
            <a:r>
              <a:rPr lang="en-US" sz="2400" dirty="0" smtClean="0">
                <a:latin typeface="Tempus Sans ITC" pitchFamily="82" charset="0"/>
              </a:rPr>
              <a:t>Has + she/he/it + been + </a:t>
            </a:r>
            <a:r>
              <a:rPr lang="en-US" sz="2400" dirty="0" err="1" smtClean="0">
                <a:latin typeface="Tempus Sans ITC" pitchFamily="82" charset="0"/>
              </a:rPr>
              <a:t>Ving</a:t>
            </a:r>
            <a:r>
              <a:rPr lang="en-US" sz="2400" dirty="0" smtClean="0">
                <a:latin typeface="Tempus Sans ITC" pitchFamily="82" charset="0"/>
              </a:rPr>
              <a:t> or </a:t>
            </a:r>
            <a:r>
              <a:rPr lang="en-US" sz="2400" dirty="0" err="1" smtClean="0">
                <a:latin typeface="Tempus Sans ITC" pitchFamily="82" charset="0"/>
              </a:rPr>
              <a:t>Ving</a:t>
            </a:r>
            <a:r>
              <a:rPr lang="en-US" sz="2400" dirty="0" smtClean="0">
                <a:latin typeface="Tempus Sans ITC" pitchFamily="82" charset="0"/>
              </a:rPr>
              <a:t>?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i="1" dirty="0" smtClean="0">
                <a:latin typeface="Garamond" pitchFamily="18" charset="0"/>
              </a:rPr>
              <a:t>Ex.: Have you been reading or watching TV? – </a:t>
            </a:r>
            <a:r>
              <a:rPr lang="ru-RU" sz="2400" i="1" dirty="0" smtClean="0">
                <a:latin typeface="Garamond" pitchFamily="18" charset="0"/>
              </a:rPr>
              <a:t>Ты читал или смотрел телевизор?</a:t>
            </a:r>
          </a:p>
          <a:p>
            <a:pPr>
              <a:buNone/>
            </a:pPr>
            <a:r>
              <a:rPr lang="en-US" sz="2400" i="1" dirty="0" smtClean="0">
                <a:latin typeface="Garamond" pitchFamily="18" charset="0"/>
              </a:rPr>
              <a:t>Has he been walking or doing homework? – </a:t>
            </a:r>
            <a:r>
              <a:rPr lang="ru-RU" sz="2400" i="1" dirty="0" smtClean="0">
                <a:latin typeface="Garamond" pitchFamily="18" charset="0"/>
              </a:rPr>
              <a:t>Он гулял или делал домашнюю работу?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7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Вопросительная форма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latin typeface="Garamond" pitchFamily="18" charset="0"/>
              </a:rPr>
              <a:t>4) Разделительный</a:t>
            </a:r>
            <a:r>
              <a:rPr lang="en-US" b="1" u="sng" dirty="0" smtClean="0">
                <a:latin typeface="Garamond" pitchFamily="18" charset="0"/>
              </a:rPr>
              <a:t> (tag-question)</a:t>
            </a:r>
          </a:p>
          <a:p>
            <a:pPr>
              <a:buNone/>
            </a:pPr>
            <a:r>
              <a:rPr lang="en-US" dirty="0" smtClean="0">
                <a:latin typeface="Tempus Sans ITC" pitchFamily="82" charset="0"/>
              </a:rPr>
              <a:t>I/we/you/they + have been + </a:t>
            </a:r>
            <a:r>
              <a:rPr lang="en-US" dirty="0" err="1" smtClean="0">
                <a:latin typeface="Tempus Sans ITC" pitchFamily="82" charset="0"/>
              </a:rPr>
              <a:t>V</a:t>
            </a:r>
            <a:r>
              <a:rPr lang="en-US" sz="2800" dirty="0" err="1" smtClean="0">
                <a:latin typeface="Tempus Sans ITC" pitchFamily="82" charset="0"/>
              </a:rPr>
              <a:t>ing</a:t>
            </a:r>
            <a:r>
              <a:rPr lang="en-US" sz="2800" dirty="0" smtClean="0">
                <a:latin typeface="Tempus Sans ITC" pitchFamily="82" charset="0"/>
              </a:rPr>
              <a:t>, haven’t I/we/you/they?</a:t>
            </a:r>
          </a:p>
          <a:p>
            <a:pPr>
              <a:buNone/>
            </a:pPr>
            <a:r>
              <a:rPr lang="en-US" sz="2800" dirty="0" smtClean="0">
                <a:latin typeface="Tempus Sans ITC" pitchFamily="82" charset="0"/>
              </a:rPr>
              <a:t>He/she/it + has been + </a:t>
            </a:r>
            <a:r>
              <a:rPr lang="en-US" sz="2800" dirty="0" err="1" smtClean="0">
                <a:latin typeface="Tempus Sans ITC" pitchFamily="82" charset="0"/>
              </a:rPr>
              <a:t>Ving</a:t>
            </a:r>
            <a:r>
              <a:rPr lang="en-US" sz="2800" dirty="0" smtClean="0">
                <a:latin typeface="Tempus Sans ITC" pitchFamily="82" charset="0"/>
              </a:rPr>
              <a:t>, hasn’t he/she/it?</a:t>
            </a:r>
          </a:p>
          <a:p>
            <a:pPr>
              <a:buNone/>
            </a:pPr>
            <a:r>
              <a:rPr lang="en-US" sz="2800" i="1" dirty="0" smtClean="0">
                <a:latin typeface="Garamond" pitchFamily="18" charset="0"/>
              </a:rPr>
              <a:t>Ex. I have been watching TV for a long time, haven’t I? – </a:t>
            </a:r>
            <a:r>
              <a:rPr lang="ru-RU" sz="2800" i="1" dirty="0" smtClean="0">
                <a:latin typeface="Garamond" pitchFamily="18" charset="0"/>
              </a:rPr>
              <a:t>долго смотрел телевизор, не так ли?</a:t>
            </a:r>
          </a:p>
          <a:p>
            <a:pPr>
              <a:buNone/>
            </a:pPr>
            <a:r>
              <a:rPr lang="en-US" sz="2800" i="1" dirty="0" smtClean="0">
                <a:latin typeface="Garamond" pitchFamily="18" charset="0"/>
              </a:rPr>
              <a:t>He hasn’t been reading a book, has he? – </a:t>
            </a:r>
            <a:r>
              <a:rPr lang="ru-RU" sz="2800" i="1" dirty="0" smtClean="0">
                <a:latin typeface="Garamond" pitchFamily="18" charset="0"/>
              </a:rPr>
              <a:t>Он не читал книгу,                 не так ли?</a:t>
            </a:r>
            <a:endParaRPr lang="en-US" sz="2800" i="1" dirty="0" smtClean="0">
              <a:latin typeface="Garamond" pitchFamily="18" charset="0"/>
            </a:endParaRPr>
          </a:p>
          <a:p>
            <a:pPr>
              <a:buNone/>
            </a:pPr>
            <a:endParaRPr lang="en-US" sz="2800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7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Garamond" pitchFamily="18" charset="0"/>
              </a:rPr>
              <a:t>Вопросительная форма.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latin typeface="Garamond" pitchFamily="18" charset="0"/>
              </a:rPr>
              <a:t>5) Вопрос к подлежащему</a:t>
            </a:r>
            <a:endParaRPr lang="en-US" b="1" u="sng" dirty="0" smtClean="0">
              <a:latin typeface="Garamond" pitchFamily="18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Tempus Sans ITC" pitchFamily="82" charset="0"/>
              </a:rPr>
              <a:t>Who + has/have been + </a:t>
            </a:r>
            <a:r>
              <a:rPr lang="en-US" dirty="0" err="1" smtClean="0">
                <a:latin typeface="Tempus Sans ITC" pitchFamily="82" charset="0"/>
              </a:rPr>
              <a:t>Ving</a:t>
            </a:r>
            <a:r>
              <a:rPr lang="en-US" dirty="0" smtClean="0">
                <a:latin typeface="Tempus Sans ITC" pitchFamily="82" charset="0"/>
              </a:rPr>
              <a:t>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i="1" dirty="0" smtClean="0">
                <a:latin typeface="Garamond" pitchFamily="18" charset="0"/>
              </a:rPr>
              <a:t>Ex.: Who has been washing my car? It’s flawlessly clean! – </a:t>
            </a:r>
            <a:r>
              <a:rPr lang="ru-RU" i="1" dirty="0" smtClean="0">
                <a:latin typeface="Garamond" pitchFamily="18" charset="0"/>
              </a:rPr>
              <a:t>Кто помыл мою машину? Она безупречно чистая!</a:t>
            </a:r>
            <a:endParaRPr lang="ru-RU" i="1" dirty="0">
              <a:latin typeface="Garamond" pitchFamily="18" charset="0"/>
            </a:endParaRPr>
          </a:p>
        </p:txBody>
      </p:sp>
    </p:spTree>
  </p:cSld>
  <p:clrMapOvr>
    <a:masterClrMapping/>
  </p:clrMapOvr>
  <p:transition spd="slow" advClick="0" advTm="7000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229</TotalTime>
  <Words>489</Words>
  <Application>Microsoft Office PowerPoint</Application>
  <PresentationFormat>Экран (4:3)</PresentationFormat>
  <Paragraphs>74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Тема4</vt:lpstr>
      <vt:lpstr>Present Perfect Continuous</vt:lpstr>
      <vt:lpstr>Употребление:</vt:lpstr>
      <vt:lpstr>Утвердительная форма</vt:lpstr>
      <vt:lpstr>Отрицательная форма</vt:lpstr>
      <vt:lpstr>Вопросительная форма.</vt:lpstr>
      <vt:lpstr>Вопросительная форма.</vt:lpstr>
      <vt:lpstr>Вопросительная форма</vt:lpstr>
      <vt:lpstr>Вопросительная форма</vt:lpstr>
      <vt:lpstr>Вопросительная форма.</vt:lpstr>
      <vt:lpstr>Не употребляется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Contunuous</dc:title>
  <dc:creator>Карина</dc:creator>
  <cp:lastModifiedBy>Карина</cp:lastModifiedBy>
  <cp:revision>26</cp:revision>
  <dcterms:created xsi:type="dcterms:W3CDTF">2017-12-10T15:52:28Z</dcterms:created>
  <dcterms:modified xsi:type="dcterms:W3CDTF">2017-12-28T19:36:16Z</dcterms:modified>
</cp:coreProperties>
</file>