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7498080" cy="475252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Пр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ис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т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иш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гатов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endParaRPr lang="ru-RU" sz="4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крават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забот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ица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endParaRPr lang="ru-RU" sz="4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4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гладит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[цитата]. </a:t>
            </a:r>
            <a:endParaRPr lang="ru-RU" sz="4000" b="1" dirty="0" smtClean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412776"/>
            <a:ext cx="7498080" cy="48006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 </a:t>
            </a:r>
            <a:r>
              <a:rPr lang="ru-RU" sz="4400" b="1" dirty="0" smtClean="0">
                <a:solidFill>
                  <a:srgbClr val="00B050"/>
                </a:solidFill>
              </a:rPr>
              <a:t>При</a:t>
            </a:r>
            <a:r>
              <a:rPr lang="ru-RU" sz="4400" b="1" u="sng" dirty="0" smtClean="0">
                <a:solidFill>
                  <a:srgbClr val="00B050"/>
                </a:solidFill>
              </a:rPr>
              <a:t>т</a:t>
            </a:r>
            <a:r>
              <a:rPr lang="ru-RU" sz="4400" b="1" dirty="0" smtClean="0">
                <a:solidFill>
                  <a:srgbClr val="00B050"/>
                </a:solidFill>
              </a:rPr>
              <a:t>ча -</a:t>
            </a:r>
            <a:r>
              <a:rPr lang="ru-RU" sz="4400" b="1" dirty="0" smtClean="0"/>
              <a:t> </a:t>
            </a:r>
          </a:p>
          <a:p>
            <a:pPr algn="ctr">
              <a:buNone/>
            </a:pPr>
            <a:r>
              <a:rPr lang="ru-RU" b="1" i="1" dirty="0" smtClean="0"/>
              <a:t>короткий </a:t>
            </a:r>
            <a:r>
              <a:rPr lang="ru-RU" b="1" i="1" dirty="0" smtClean="0"/>
              <a:t>назидательный рассказ в иносказательной форме, заключающий в себе нравственное </a:t>
            </a:r>
            <a:r>
              <a:rPr lang="ru-RU" b="1" i="1" dirty="0" smtClean="0"/>
              <a:t>поучение (премудрость).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268760"/>
            <a:ext cx="7498080" cy="500553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Пр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ис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т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иш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гатов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endParaRPr lang="ru-RU" sz="4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  пр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е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сти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ж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г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тов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ть,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крават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[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забот</a:t>
            </a:r>
            <a:r>
              <a:rPr lang="ru-RU" sz="4000" b="1" baseline="30000" dirty="0" err="1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ица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</a:t>
            </a:r>
            <a:endParaRPr lang="ru-RU" sz="4000" b="1" dirty="0" smtClean="0">
              <a:latin typeface="Times New Roman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кр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ват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ь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,   з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b="1" i="1" dirty="0" smtClean="0">
                <a:latin typeface="Times New Roman"/>
                <a:ea typeface="Calibri"/>
                <a:cs typeface="Times New Roman"/>
              </a:rPr>
              <a:t>бот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иться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[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гладит</a:t>
            </a:r>
            <a:r>
              <a:rPr lang="ru-RU" sz="4000" b="1" baseline="30000" dirty="0" smtClean="0">
                <a:latin typeface="Times New Roman"/>
                <a:ea typeface="Calibri"/>
                <a:cs typeface="Times New Roman"/>
              </a:rPr>
              <a:t>,</a:t>
            </a: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], [цитата]. </a:t>
            </a:r>
            <a:endParaRPr lang="ru-RU" sz="4000" b="1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глад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,  ц</a:t>
            </a:r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тата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 flipH="1">
            <a:off x="4211960" y="2132856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1" name="AutoShape 3"/>
          <p:cNvCxnSpPr>
            <a:cxnSpLocks noChangeShapeType="1"/>
          </p:cNvCxnSpPr>
          <p:nvPr/>
        </p:nvCxnSpPr>
        <p:spPr bwMode="auto">
          <a:xfrm flipH="1">
            <a:off x="6444208" y="2132856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2" name="AutoShape 4"/>
          <p:cNvCxnSpPr>
            <a:cxnSpLocks noChangeShapeType="1"/>
          </p:cNvCxnSpPr>
          <p:nvPr/>
        </p:nvCxnSpPr>
        <p:spPr bwMode="auto">
          <a:xfrm flipH="1">
            <a:off x="3707904" y="3789040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3" name="AutoShape 5"/>
          <p:cNvCxnSpPr>
            <a:cxnSpLocks noChangeShapeType="1"/>
          </p:cNvCxnSpPr>
          <p:nvPr/>
        </p:nvCxnSpPr>
        <p:spPr bwMode="auto">
          <a:xfrm flipH="1">
            <a:off x="5796136" y="3789040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4" name="AutoShape 6"/>
          <p:cNvCxnSpPr>
            <a:cxnSpLocks noChangeShapeType="1"/>
          </p:cNvCxnSpPr>
          <p:nvPr/>
        </p:nvCxnSpPr>
        <p:spPr bwMode="auto">
          <a:xfrm flipH="1">
            <a:off x="3707904" y="5517232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5" name="AutoShape 7"/>
          <p:cNvCxnSpPr>
            <a:cxnSpLocks noChangeShapeType="1"/>
          </p:cNvCxnSpPr>
          <p:nvPr/>
        </p:nvCxnSpPr>
        <p:spPr bwMode="auto">
          <a:xfrm flipH="1">
            <a:off x="6444208" y="5517232"/>
            <a:ext cx="95250" cy="18097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6" name="AutoShape 8"/>
          <p:cNvCxnSpPr>
            <a:cxnSpLocks noChangeShapeType="1"/>
          </p:cNvCxnSpPr>
          <p:nvPr/>
        </p:nvCxnSpPr>
        <p:spPr bwMode="auto">
          <a:xfrm rot="5400000" flipH="1" flipV="1">
            <a:off x="6291237" y="3870003"/>
            <a:ext cx="161926" cy="144016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7" name="AutoShape 9"/>
          <p:cNvCxnSpPr>
            <a:cxnSpLocks noChangeShapeType="1"/>
          </p:cNvCxnSpPr>
          <p:nvPr/>
        </p:nvCxnSpPr>
        <p:spPr bwMode="auto">
          <a:xfrm rot="16200000" flipV="1">
            <a:off x="6400206" y="3889053"/>
            <a:ext cx="144015" cy="88007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8" name="AutoShape 10"/>
          <p:cNvCxnSpPr>
            <a:cxnSpLocks noChangeShapeType="1"/>
          </p:cNvCxnSpPr>
          <p:nvPr/>
        </p:nvCxnSpPr>
        <p:spPr bwMode="auto">
          <a:xfrm flipV="1">
            <a:off x="6660232" y="3861048"/>
            <a:ext cx="216024" cy="161926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59" name="AutoShape 11"/>
          <p:cNvCxnSpPr>
            <a:cxnSpLocks noChangeShapeType="1"/>
          </p:cNvCxnSpPr>
          <p:nvPr/>
        </p:nvCxnSpPr>
        <p:spPr bwMode="auto">
          <a:xfrm rot="10800000">
            <a:off x="6860258" y="3861050"/>
            <a:ext cx="232023" cy="14401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0" name="AutoShape 12"/>
          <p:cNvCxnSpPr>
            <a:cxnSpLocks noChangeShapeType="1"/>
          </p:cNvCxnSpPr>
          <p:nvPr/>
        </p:nvCxnSpPr>
        <p:spPr bwMode="auto">
          <a:xfrm rot="10800000">
            <a:off x="7380314" y="3861050"/>
            <a:ext cx="216023" cy="14401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1" name="AutoShape 13"/>
          <p:cNvCxnSpPr>
            <a:cxnSpLocks noChangeShapeType="1"/>
          </p:cNvCxnSpPr>
          <p:nvPr/>
        </p:nvCxnSpPr>
        <p:spPr bwMode="auto">
          <a:xfrm flipV="1">
            <a:off x="7236296" y="3861048"/>
            <a:ext cx="200025" cy="16192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2" name="AutoShape 14"/>
          <p:cNvCxnSpPr>
            <a:cxnSpLocks noChangeShapeType="1"/>
          </p:cNvCxnSpPr>
          <p:nvPr/>
        </p:nvCxnSpPr>
        <p:spPr bwMode="auto">
          <a:xfrm rot="16200000" flipH="1">
            <a:off x="4139952" y="5589240"/>
            <a:ext cx="144018" cy="144017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3" name="AutoShape 15"/>
          <p:cNvCxnSpPr>
            <a:cxnSpLocks noChangeShapeType="1"/>
          </p:cNvCxnSpPr>
          <p:nvPr/>
        </p:nvCxnSpPr>
        <p:spPr bwMode="auto">
          <a:xfrm rot="5400000" flipH="1" flipV="1">
            <a:off x="3986981" y="5598195"/>
            <a:ext cx="161926" cy="144016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4" name="AutoShape 16"/>
          <p:cNvCxnSpPr>
            <a:cxnSpLocks noChangeShapeType="1"/>
          </p:cNvCxnSpPr>
          <p:nvPr/>
        </p:nvCxnSpPr>
        <p:spPr bwMode="auto">
          <a:xfrm>
            <a:off x="6948264" y="2222774"/>
            <a:ext cx="144016" cy="126106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065" name="AutoShape 17"/>
          <p:cNvCxnSpPr>
            <a:cxnSpLocks noChangeShapeType="1"/>
          </p:cNvCxnSpPr>
          <p:nvPr/>
        </p:nvCxnSpPr>
        <p:spPr bwMode="auto">
          <a:xfrm flipV="1">
            <a:off x="6804248" y="2204864"/>
            <a:ext cx="200025" cy="16192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75656" y="1988840"/>
            <a:ext cx="7406640" cy="1472184"/>
          </a:xfrm>
        </p:spPr>
        <p:txBody>
          <a:bodyPr/>
          <a:lstStyle/>
          <a:p>
            <a:pPr algn="ctr"/>
            <a:r>
              <a:rPr lang="ru-RU" b="1" dirty="0" smtClean="0"/>
              <a:t>«... – хлеб языка».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406640" cy="1752600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Л.В.Успенский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8198728" cy="1472184"/>
          </a:xfrm>
        </p:spPr>
        <p:txBody>
          <a:bodyPr/>
          <a:lstStyle/>
          <a:p>
            <a:pPr algn="ctr"/>
            <a:r>
              <a:rPr lang="ru-RU" b="1" dirty="0" smtClean="0"/>
              <a:t>«Имя существительное  – </a:t>
            </a:r>
            <a:br>
              <a:rPr lang="ru-RU" b="1" dirty="0" smtClean="0"/>
            </a:br>
            <a:r>
              <a:rPr lang="ru-RU" b="1" dirty="0" smtClean="0"/>
              <a:t>- хлеб языка».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406640" cy="1752600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Л.В.Успенский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498080" cy="4824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Повторение и закрепление знаний об имени существительном.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Развитие умения писать  буквы безударных гласных в падежных окончаниях имен существительных»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повторения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dirty="0" smtClean="0"/>
              <a:t>Что такое имя существительное</a:t>
            </a:r>
          </a:p>
          <a:p>
            <a:pPr marL="596646" indent="-514350">
              <a:buAutoNum type="arabicPeriod"/>
            </a:pPr>
            <a:r>
              <a:rPr lang="ru-RU" dirty="0" smtClean="0"/>
              <a:t>Постоянные признаки</a:t>
            </a:r>
          </a:p>
          <a:p>
            <a:pPr marL="596646" indent="-514350">
              <a:buAutoNum type="arabicPeriod"/>
            </a:pPr>
            <a:r>
              <a:rPr lang="ru-RU" dirty="0" smtClean="0"/>
              <a:t>Непостоянные признаки</a:t>
            </a:r>
          </a:p>
          <a:p>
            <a:pPr marL="596646" indent="-514350">
              <a:buAutoNum type="arabicPeriod"/>
            </a:pPr>
            <a:r>
              <a:rPr lang="ru-RU" dirty="0" smtClean="0"/>
              <a:t>Чем являются в предложении</a:t>
            </a:r>
          </a:p>
          <a:p>
            <a:pPr marL="596646" indent="-514350">
              <a:buAutoNum type="arabicPeriod"/>
            </a:pPr>
            <a:r>
              <a:rPr lang="ru-RU" dirty="0" smtClean="0"/>
              <a:t>Как определить, какую букву б/у гласного надо писать в падежных окончаниях имён существительных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Ставлю существительное в начальную форму и определяю склонение</a:t>
            </a:r>
          </a:p>
          <a:p>
            <a:r>
              <a:rPr lang="ru-RU" dirty="0" smtClean="0"/>
              <a:t>Подбираю слово-помощник и ставлю его в ту же форму (число и падеж)</a:t>
            </a:r>
          </a:p>
          <a:p>
            <a:r>
              <a:rPr lang="ru-RU" dirty="0" smtClean="0"/>
              <a:t>Пишу такое окончание, какое у слова – - помощника</a:t>
            </a:r>
          </a:p>
          <a:p>
            <a:r>
              <a:rPr lang="ru-RU" dirty="0" smtClean="0"/>
              <a:t>Проверяю написанное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Жители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47800"/>
            <a:ext cx="8496944" cy="5149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    Жил один мудрец. Он любил стоять на вершин    холма и смотреть на свой город. Он смотрел на тропинки    и дорожки    при свет    дня. А ночью в город    включали красивое освещение . Однажды к мудрецу подошёл путник  и спросил: «Я хочу стать </a:t>
            </a:r>
            <a:r>
              <a:rPr lang="ru-RU" sz="3600" dirty="0" err="1" smtClean="0"/>
              <a:t>жител</a:t>
            </a:r>
            <a:r>
              <a:rPr lang="ru-RU" sz="3600" dirty="0" smtClean="0"/>
              <a:t>   этого города. Что за люди здесь живут?»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198884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е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191683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 </a:t>
            </a:r>
            <a:r>
              <a:rPr lang="ru-RU" dirty="0" err="1" smtClean="0">
                <a:solidFill>
                  <a:srgbClr val="00B050"/>
                </a:solidFill>
              </a:rPr>
              <a:t>скл</a:t>
            </a:r>
            <a:r>
              <a:rPr lang="ru-RU" dirty="0" smtClean="0">
                <a:solidFill>
                  <a:srgbClr val="00B050"/>
                </a:solidFill>
              </a:rPr>
              <a:t>. П.п.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1960" y="2996952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2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скл</a:t>
            </a:r>
            <a:r>
              <a:rPr lang="ru-RU" dirty="0" smtClean="0">
                <a:solidFill>
                  <a:srgbClr val="00B050"/>
                </a:solidFill>
              </a:rPr>
              <a:t>. П.п.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306896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е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357301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2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скл</a:t>
            </a:r>
            <a:r>
              <a:rPr lang="ru-RU" dirty="0" smtClean="0">
                <a:solidFill>
                  <a:srgbClr val="00B050"/>
                </a:solidFill>
              </a:rPr>
              <a:t>. П.п.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3728" y="364502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е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4653136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2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скл</a:t>
            </a:r>
            <a:r>
              <a:rPr lang="ru-RU" dirty="0" smtClean="0">
                <a:solidFill>
                  <a:srgbClr val="00B050"/>
                </a:solidFill>
              </a:rPr>
              <a:t>. Т.п.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288" y="472514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ем 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  <p:bldP spid="12" grpId="0"/>
      <p:bldP spid="13" grpId="0"/>
      <p:bldP spid="15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60648"/>
            <a:ext cx="8106104" cy="64807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-  </a:t>
            </a:r>
            <a:r>
              <a:rPr lang="ru-RU" sz="3000" dirty="0" smtClean="0"/>
              <a:t>А какие люди жили в том городе, откуда ты пришёл?</a:t>
            </a:r>
          </a:p>
          <a:p>
            <a:pPr>
              <a:buNone/>
            </a:pPr>
            <a:r>
              <a:rPr lang="ru-RU" sz="3000" dirty="0" smtClean="0"/>
              <a:t>-  Там жили злодеи, обманщики, эгоисты и жулики. Вот я и решил уйти оттуда. Расскажите о жителях этого города.</a:t>
            </a:r>
          </a:p>
          <a:p>
            <a:pPr>
              <a:buNone/>
            </a:pPr>
            <a:r>
              <a:rPr lang="ru-RU" sz="3000" dirty="0" smtClean="0"/>
              <a:t> - Проходи мимо, мил человек. Здесь люди точно такие же, как там, откуда ты пришёл.</a:t>
            </a:r>
          </a:p>
          <a:p>
            <a:pPr>
              <a:buNone/>
            </a:pPr>
            <a:r>
              <a:rPr lang="ru-RU" sz="3000" dirty="0" smtClean="0"/>
              <a:t>          Путник ушёл. На следующий день подошёл другой путник с котомкой за спиной и спросил то же самое. Старик повторил свой вопрос. Путник с грустью ответил:</a:t>
            </a:r>
          </a:p>
          <a:p>
            <a:pPr>
              <a:buNone/>
            </a:pPr>
            <a:r>
              <a:rPr lang="ru-RU" dirty="0" smtClean="0"/>
              <a:t> - Мне тяжело вспоминать о моих земляках – они были честными, порядочными, заботливыми и дружными.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Услышав такой ответ, старик улыбнулся  и сказал:</a:t>
            </a:r>
          </a:p>
          <a:p>
            <a:pPr>
              <a:buNone/>
            </a:pPr>
            <a:r>
              <a:rPr lang="ru-RU" dirty="0" smtClean="0"/>
              <a:t>-  Добро пожаловать в наш город. Вы найдёте здесь точно таких же людей, как там, откуда вы пришли...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293</TotalTime>
  <Words>365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Словарная работа</vt:lpstr>
      <vt:lpstr>Словарная работа</vt:lpstr>
      <vt:lpstr>«... – хлеб языка».</vt:lpstr>
      <vt:lpstr>«Имя существительное  –  - хлеб языка».</vt:lpstr>
      <vt:lpstr>Повторение и закрепление знаний об имени существительном.  Развитие умения писать  буквы безударных гласных в падежных окончаниях имен существительных» </vt:lpstr>
      <vt:lpstr>План повторения</vt:lpstr>
      <vt:lpstr>Алгоритм </vt:lpstr>
      <vt:lpstr>Жители города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31</cp:revision>
  <dcterms:created xsi:type="dcterms:W3CDTF">2015-01-16T19:59:47Z</dcterms:created>
  <dcterms:modified xsi:type="dcterms:W3CDTF">2015-01-17T01:03:02Z</dcterms:modified>
</cp:coreProperties>
</file>