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71" r:id="rId2"/>
    <p:sldId id="272" r:id="rId3"/>
    <p:sldId id="257" r:id="rId4"/>
    <p:sldId id="258" r:id="rId5"/>
    <p:sldId id="273" r:id="rId6"/>
    <p:sldId id="275" r:id="rId7"/>
    <p:sldId id="274" r:id="rId8"/>
    <p:sldId id="281" r:id="rId9"/>
    <p:sldId id="276" r:id="rId10"/>
    <p:sldId id="277" r:id="rId11"/>
    <p:sldId id="279" r:id="rId12"/>
    <p:sldId id="266" r:id="rId13"/>
    <p:sldId id="284" r:id="rId14"/>
    <p:sldId id="282" r:id="rId15"/>
  </p:sldIdLst>
  <p:sldSz cx="12192000" cy="6858000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6737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776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5846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44342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5023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664609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6658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1698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8028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2566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896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1101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584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89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803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431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041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E1CF8AF-7CC7-4F53-8F55-46589FE99467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1C071C2-E939-4B2F-AC4A-67D15C059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62723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2025" y="598479"/>
            <a:ext cx="9495691" cy="1370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  <a:t>                     </a:t>
            </a:r>
            <a:b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</a:br>
            <a: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  <a:t/>
            </a:r>
            <a:b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</a:br>
            <a: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  <a:t/>
            </a:r>
            <a:b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Verdana" pitchFamily="32" charset="0"/>
              </a:rPr>
              <a:t> МБДОУ «Детский сад №16 </a:t>
            </a:r>
            <a:r>
              <a:rPr lang="ru-RU" sz="2400" dirty="0" err="1" smtClean="0">
                <a:solidFill>
                  <a:srgbClr val="002060"/>
                </a:solidFill>
                <a:latin typeface="Verdana" pitchFamily="32" charset="0"/>
              </a:rPr>
              <a:t>общеразвивающего</a:t>
            </a:r>
            <a:r>
              <a:rPr lang="ru-RU" sz="2400" dirty="0" smtClean="0">
                <a:solidFill>
                  <a:srgbClr val="002060"/>
                </a:solidFill>
                <a:latin typeface="Verdana" pitchFamily="32" charset="0"/>
              </a:rPr>
              <a:t> вида» </a:t>
            </a:r>
            <a:br>
              <a:rPr lang="ru-RU" sz="2400" dirty="0" smtClean="0">
                <a:solidFill>
                  <a:srgbClr val="002060"/>
                </a:solidFill>
                <a:latin typeface="Verdana" pitchFamily="32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Verdana" pitchFamily="32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Verdana" pitchFamily="32" charset="0"/>
              </a:rPr>
            </a:br>
            <a:r>
              <a:rPr lang="ru-RU" sz="2400" b="1" dirty="0" smtClean="0">
                <a:solidFill>
                  <a:srgbClr val="5D0DA5"/>
                </a:solidFill>
                <a:latin typeface="Verdana" pitchFamily="32" charset="0"/>
              </a:rPr>
              <a:t>Тема </a:t>
            </a:r>
            <a:r>
              <a:rPr lang="ru-RU" sz="2400" b="1" dirty="0">
                <a:solidFill>
                  <a:srgbClr val="5D0DA5"/>
                </a:solidFill>
                <a:latin typeface="Verdana" pitchFamily="32" charset="0"/>
              </a:rPr>
              <a:t>опыта работы:</a:t>
            </a:r>
            <a:br>
              <a:rPr lang="ru-RU" sz="2400" b="1" dirty="0">
                <a:solidFill>
                  <a:srgbClr val="5D0DA5"/>
                </a:solidFill>
                <a:latin typeface="Verdana" pitchFamily="32" charset="0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2382" y="2019869"/>
            <a:ext cx="7543643" cy="3739486"/>
          </a:xfrm>
        </p:spPr>
        <p:txBody>
          <a:bodyPr>
            <a:noAutofit/>
          </a:bodyPr>
          <a:lstStyle/>
          <a:p>
            <a:pPr lvl="0"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 smtClean="0">
              <a:solidFill>
                <a:srgbClr val="5D0DA5"/>
              </a:solidFill>
              <a:latin typeface="Verdana" pitchFamily="32" charset="0"/>
              <a:cs typeface="Arial" charset="0"/>
            </a:endParaRPr>
          </a:p>
          <a:p>
            <a:pPr lvl="0"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5D0DA5"/>
                </a:solidFill>
                <a:latin typeface="Verdana" pitchFamily="32" charset="0"/>
                <a:cs typeface="Arial" charset="0"/>
              </a:rPr>
              <a:t>«ЧТОБЫ ЧЁТКО ГОВОРИТЬ, </a:t>
            </a:r>
          </a:p>
          <a:p>
            <a:pPr lvl="0"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5D0DA5"/>
                </a:solidFill>
                <a:latin typeface="Verdana" pitchFamily="32" charset="0"/>
                <a:cs typeface="Arial" charset="0"/>
              </a:rPr>
              <a:t>НУЖНО С ПАЛЬЧИКОМ ДРУЖИТЬ»</a:t>
            </a:r>
          </a:p>
          <a:p>
            <a:pPr lvl="0"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rgbClr val="5D0DA5"/>
              </a:solidFill>
              <a:latin typeface="Verdana" pitchFamily="32" charset="0"/>
              <a:cs typeface="Arial" charset="0"/>
            </a:endParaRPr>
          </a:p>
          <a:p>
            <a:pPr lvl="0"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 smtClean="0">
              <a:solidFill>
                <a:srgbClr val="5D0DA5"/>
              </a:solidFill>
              <a:latin typeface="Verdana" pitchFamily="32" charset="0"/>
              <a:cs typeface="Arial" charset="0"/>
            </a:endParaRPr>
          </a:p>
          <a:p>
            <a:pPr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2060"/>
                </a:solidFill>
                <a:latin typeface="Verdana" pitchFamily="32" charset="0"/>
              </a:rPr>
              <a:t>Подготовила </a:t>
            </a:r>
            <a:r>
              <a:rPr lang="ru-RU" sz="2000" b="1" dirty="0" smtClean="0">
                <a:solidFill>
                  <a:srgbClr val="002060"/>
                </a:solidFill>
                <a:latin typeface="Verdana" pitchFamily="32" charset="0"/>
              </a:rPr>
              <a:t>воспитатель</a:t>
            </a:r>
          </a:p>
          <a:p>
            <a:pPr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Verdana" pitchFamily="32" charset="0"/>
              </a:rPr>
              <a:t>Леонова Елена Викторовна</a:t>
            </a:r>
            <a:r>
              <a:rPr lang="ru-RU" sz="2000" b="1" dirty="0">
                <a:solidFill>
                  <a:srgbClr val="002060"/>
                </a:solidFill>
                <a:latin typeface="Verdana" pitchFamily="32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Verdana" pitchFamily="32" charset="0"/>
              </a:rPr>
            </a:br>
            <a:endParaRPr lang="ru-RU" sz="2000" dirty="0">
              <a:solidFill>
                <a:srgbClr val="002060"/>
              </a:solidFill>
              <a:latin typeface="Verdana" pitchFamily="32" charset="0"/>
            </a:endParaRPr>
          </a:p>
          <a:p>
            <a:pPr lvl="0" algn="ctr" defTabSz="449263" fontAlgn="base">
              <a:lnSpc>
                <a:spcPct val="80000"/>
              </a:lnSpc>
              <a:spcBef>
                <a:spcPts val="500"/>
              </a:spcBef>
              <a:buClrTx/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rgbClr val="5D0DA5"/>
              </a:solidFill>
              <a:latin typeface="Verdana" pitchFamily="32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445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0247" y="745588"/>
            <a:ext cx="9551609" cy="4713515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решает множество задач в развитии ребенка: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-развивает мелкую моторику;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-способствуют развитию речи;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-активизируют работу головного мозга;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-развивает образное мышление, память, внимание, воображение и      снимает тревожность.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0924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1577" y="250723"/>
            <a:ext cx="4712743" cy="1047135"/>
          </a:xfrm>
        </p:spPr>
        <p:txBody>
          <a:bodyPr/>
          <a:lstStyle/>
          <a:p>
            <a:r>
              <a:rPr lang="ru-RU" dirty="0" smtClean="0"/>
              <a:t>Игры - шнуровки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311" y="609311"/>
            <a:ext cx="5617451" cy="516911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92550" y="1620237"/>
            <a:ext cx="4199305" cy="5318046"/>
          </a:xfrm>
        </p:spPr>
      </p:pic>
    </p:spTree>
    <p:extLst>
      <p:ext uri="{BB962C8B-B14F-4D97-AF65-F5344CB8AC3E}">
        <p14:creationId xmlns="" xmlns:p14="http://schemas.microsoft.com/office/powerpoint/2010/main" val="145595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970206"/>
            <a:ext cx="9890382" cy="1504336"/>
          </a:xfrm>
        </p:spPr>
        <p:txBody>
          <a:bodyPr/>
          <a:lstStyle/>
          <a:p>
            <a:pPr algn="ctr"/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>      </a:t>
            </a:r>
            <a:r>
              <a:rPr lang="ru-RU" dirty="0" err="1" smtClean="0"/>
              <a:t>ИгрЫ</a:t>
            </a:r>
            <a:r>
              <a:rPr lang="ru-RU" dirty="0" smtClean="0"/>
              <a:t> с настольной мозаикой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268" y="562708"/>
            <a:ext cx="7050950" cy="4731963"/>
          </a:xfrm>
        </p:spPr>
      </p:pic>
    </p:spTree>
    <p:extLst>
      <p:ext uri="{BB962C8B-B14F-4D97-AF65-F5344CB8AC3E}">
        <p14:creationId xmlns="" xmlns:p14="http://schemas.microsoft.com/office/powerpoint/2010/main" val="155659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997612" y="196948"/>
            <a:ext cx="6705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cap="all" dirty="0" smtClean="0">
                <a:ln w="3175" cmpd="sng">
                  <a:noFill/>
                </a:ln>
                <a:solidFill>
                  <a:prstClr val="white"/>
                </a:solidFill>
                <a:ea typeface="+mj-ea"/>
                <a:cs typeface="+mj-cs"/>
              </a:rPr>
              <a:t>     </a:t>
            </a:r>
            <a:r>
              <a:rPr lang="ru-RU" sz="3600" b="1" cap="all" dirty="0" smtClean="0">
                <a:ln w="3175" cmpd="sng">
                  <a:noFill/>
                </a:ln>
                <a:solidFill>
                  <a:prstClr val="white"/>
                </a:solidFill>
                <a:ea typeface="+mj-ea"/>
                <a:cs typeface="+mj-cs"/>
              </a:rPr>
              <a:t>работа с родителями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0829" y="1217081"/>
            <a:ext cx="5669281" cy="514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0621" y="900332"/>
            <a:ext cx="3804631" cy="578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0757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9224" y="641445"/>
            <a:ext cx="4053384" cy="6687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заключение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86" y="829994"/>
            <a:ext cx="6448736" cy="46282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16521" y="1501908"/>
            <a:ext cx="5116087" cy="441685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Целенаправленная, систематическая и планомерная работа по развитию мелкой моторики рук у детей дошкольного возраста способствует формированию интеллектуальных способностей, положительно влияет на речевые зоны коры головного мозга, а самое главное-способствует сохранению физического и психического здоровья ребенка.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74167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«Ум </a:t>
            </a:r>
            <a:r>
              <a:rPr lang="ru-RU" b="1" dirty="0"/>
              <a:t>ребёнка находится на кончике его </a:t>
            </a:r>
            <a:r>
              <a:rPr lang="ru-RU" b="1" dirty="0" smtClean="0"/>
              <a:t>пальцев»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4213" y="2715065"/>
            <a:ext cx="8534400" cy="327086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                                               В</a:t>
            </a:r>
            <a:r>
              <a:rPr lang="ru-RU" sz="2400" dirty="0">
                <a:latin typeface="Arial Black" panose="020B0A04020102020204" pitchFamily="34" charset="0"/>
              </a:rPr>
              <a:t>. А. Сухомлинский </a:t>
            </a:r>
          </a:p>
        </p:txBody>
      </p:sp>
    </p:spTree>
    <p:extLst>
      <p:ext uri="{BB962C8B-B14F-4D97-AF65-F5344CB8AC3E}">
        <p14:creationId xmlns="" xmlns:p14="http://schemas.microsoft.com/office/powerpoint/2010/main" val="30693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3510" y="1617785"/>
            <a:ext cx="8825659" cy="4374721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речь дошкольников через упражнения для мелкой моторики рук. </a:t>
            </a:r>
          </a:p>
        </p:txBody>
      </p:sp>
    </p:spTree>
    <p:extLst>
      <p:ext uri="{BB962C8B-B14F-4D97-AF65-F5344CB8AC3E}">
        <p14:creationId xmlns="" xmlns:p14="http://schemas.microsoft.com/office/powerpoint/2010/main" val="247480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8798" y="801858"/>
            <a:ext cx="8831816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1" y="309489"/>
            <a:ext cx="9524314" cy="6336971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Aparajita" panose="020B0604020202020204" pitchFamily="34" charset="0"/>
              </a:rPr>
              <a:t>1.Развивать тактильную чувствительность рук детей посредством пальчиковой гимнастики, массажа.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Aparajita" panose="020B0604020202020204" pitchFamily="34" charset="0"/>
              </a:rPr>
              <a:t>2.Сочетать пальчиковые игры с речевой деятельностью детей.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Aparajita" panose="020B0604020202020204" pitchFamily="34" charset="0"/>
              </a:rPr>
              <a:t>3. Познакомить детей с нетрадиционными способами рисования.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Aparajita" panose="020B0604020202020204" pitchFamily="34" charset="0"/>
              </a:rPr>
              <a:t>4. Обогатить предметно – развивающую среду, способствующую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Aparajita" panose="020B0604020202020204" pitchFamily="34" charset="0"/>
              </a:rPr>
              <a:t>всестороннему развитию речи детей и развитию мелкой моторики рук.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Aparajita" panose="020B0604020202020204" pitchFamily="34" charset="0"/>
              </a:rPr>
              <a:t>5.Повысить компетентность родителей в значимости пальчиковых игр.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573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092" y="750207"/>
            <a:ext cx="10331354" cy="5523984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1200"/>
              </a:spcAft>
            </a:pPr>
            <a:r>
              <a:rPr lang="ru-RU" sz="26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Актуальность работы по развитию мелкой моторики детей раннего возраста обусловлена возрастными психологическими и физиологическими особенностями детей: в раннем и младшем дошкольном возрасте интенсивно развиваются структуры и функции головного мозга ребенка, что расширяет его возможности в познании окружающего мира. Всестороннее представление об окружающем предметном мире у человека не может сложится без тактильно-двигательного восприятия, так как оно лежит в основе чувственного познания. Именно с помощью тактильно-двигательного восприятия складываются первые впечатления о форме, величине предметов, их расположении в пространстве. Чтобы научить малыша говорить, необходимо не только тренировать его артикуляционный аппарат, но и развивать мелкую моторику рук.</a:t>
            </a:r>
            <a:endParaRPr lang="ru-RU" sz="26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5973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165/189561/img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5" y="331237"/>
            <a:ext cx="10775852" cy="62068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8472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qulady.ru/images/qulady/2016/06/0004-004-sredstva-razvitija-melkoj-motorik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847" y="242656"/>
            <a:ext cx="8376622" cy="62824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86525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9993" y="211016"/>
            <a:ext cx="8534400" cy="140676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УГОЛОК     ИГР </a:t>
            </a:r>
            <a:br>
              <a:rPr lang="ru-RU" sz="2800" b="1" dirty="0" smtClean="0"/>
            </a:br>
            <a:r>
              <a:rPr lang="ru-RU" sz="2800" b="1" dirty="0" smtClean="0"/>
              <a:t>ДЛЯ РАЗВИТИЯ  МЕЛКОЙ  МОТОРИКИ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059" y="1463040"/>
            <a:ext cx="9109726" cy="4811151"/>
          </a:xfrm>
        </p:spPr>
      </p:pic>
    </p:spTree>
    <p:extLst>
      <p:ext uri="{BB962C8B-B14F-4D97-AF65-F5344CB8AC3E}">
        <p14:creationId xmlns="" xmlns:p14="http://schemas.microsoft.com/office/powerpoint/2010/main" val="1718037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1507" y="436728"/>
            <a:ext cx="10738964" cy="3657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можно условно разделить на 3 группы: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1.Игры без предметов.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2.Игры с предметами.  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3.Игры с использованием атрибутики.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393705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444</TotalTime>
  <Words>318</Words>
  <Application>Microsoft Office PowerPoint</Application>
  <PresentationFormat>Произвольный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                         МБДОУ «Детский сад №16 общеразвивающего вида»   Тема опыта работы: </vt:lpstr>
      <vt:lpstr>«Ум ребёнка находится на кончике его пальцев»</vt:lpstr>
      <vt:lpstr>Цель:</vt:lpstr>
      <vt:lpstr>Задачи:</vt:lpstr>
      <vt:lpstr>Слайд 5</vt:lpstr>
      <vt:lpstr>Слайд 6</vt:lpstr>
      <vt:lpstr>Слайд 7</vt:lpstr>
      <vt:lpstr>УГОЛОК     ИГР  ДЛЯ РАЗВИТИЯ  МЕЛКОЙ  МОТОРИКИ</vt:lpstr>
      <vt:lpstr>Слайд 9</vt:lpstr>
      <vt:lpstr>Слайд 10</vt:lpstr>
      <vt:lpstr>Игры - шнуровки</vt:lpstr>
      <vt:lpstr>               ИгрЫ с настольной мозаикой  </vt:lpstr>
      <vt:lpstr>Слайд 13</vt:lpstr>
      <vt:lpstr>заключение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1</dc:creator>
  <cp:lastModifiedBy>пользователь</cp:lastModifiedBy>
  <cp:revision>43</cp:revision>
  <dcterms:created xsi:type="dcterms:W3CDTF">2016-11-29T15:49:46Z</dcterms:created>
  <dcterms:modified xsi:type="dcterms:W3CDTF">2018-02-02T13:08:27Z</dcterms:modified>
</cp:coreProperties>
</file>