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8961" y="504053"/>
            <a:ext cx="1951200" cy="57217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2480" y="504053"/>
            <a:ext cx="5718240" cy="57217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1" y="504053"/>
            <a:ext cx="780768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40" indent="0" algn="ctr">
              <a:buNone/>
              <a:defRPr/>
            </a:lvl2pPr>
            <a:lvl3pPr marL="829280" indent="0" algn="ctr">
              <a:buNone/>
              <a:defRPr/>
            </a:lvl3pPr>
            <a:lvl4pPr marL="1243920" indent="0" algn="ctr">
              <a:buNone/>
              <a:defRPr/>
            </a:lvl4pPr>
            <a:lvl5pPr marL="1658560" indent="0" algn="ctr">
              <a:buNone/>
              <a:defRPr/>
            </a:lvl5pPr>
            <a:lvl6pPr marL="2073201" indent="0" algn="ctr">
              <a:buNone/>
              <a:defRPr/>
            </a:lvl6pPr>
            <a:lvl7pPr marL="2487841" indent="0" algn="ctr">
              <a:buNone/>
              <a:defRPr/>
            </a:lvl7pPr>
            <a:lvl8pPr marL="2902481" indent="0" algn="ctr">
              <a:buNone/>
              <a:defRPr/>
            </a:lvl8pPr>
            <a:lvl9pPr marL="3317121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D6938-D974-4DCD-86FA-FA980585A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B9F70-D2F2-4724-9B72-FC0B6DA17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5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40" indent="0">
              <a:buNone/>
              <a:defRPr sz="1600"/>
            </a:lvl2pPr>
            <a:lvl3pPr marL="829280" indent="0">
              <a:buNone/>
              <a:defRPr sz="1500"/>
            </a:lvl3pPr>
            <a:lvl4pPr marL="1243920" indent="0">
              <a:buNone/>
              <a:defRPr sz="1300"/>
            </a:lvl4pPr>
            <a:lvl5pPr marL="1658560" indent="0">
              <a:buNone/>
              <a:defRPr sz="1300"/>
            </a:lvl5pPr>
            <a:lvl6pPr marL="2073201" indent="0">
              <a:buNone/>
              <a:defRPr sz="1300"/>
            </a:lvl6pPr>
            <a:lvl7pPr marL="2487841" indent="0">
              <a:buNone/>
              <a:defRPr sz="1300"/>
            </a:lvl7pPr>
            <a:lvl8pPr marL="2902481" indent="0">
              <a:buNone/>
              <a:defRPr sz="1300"/>
            </a:lvl8pPr>
            <a:lvl9pPr marL="3317121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AA20D-BAD5-499D-B6AE-3F9E55466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1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31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5EB5E-8E2C-4BC7-B804-E9684A3BA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2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2FFD5-AA96-4C5C-8DF5-56A20C29E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34C54-3253-4F22-BA49-867F4F177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8C7D9-96FC-43D5-B206-44DD96CB3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3" y="273631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3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42DA3-4902-4673-80C2-F78685D10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3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3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640" indent="0">
              <a:buNone/>
              <a:defRPr sz="2500"/>
            </a:lvl2pPr>
            <a:lvl3pPr marL="829280" indent="0">
              <a:buNone/>
              <a:defRPr sz="2200"/>
            </a:lvl3pPr>
            <a:lvl4pPr marL="1243920" indent="0">
              <a:buNone/>
              <a:defRPr sz="1800"/>
            </a:lvl4pPr>
            <a:lvl5pPr marL="1658560" indent="0">
              <a:buNone/>
              <a:defRPr sz="1800"/>
            </a:lvl5pPr>
            <a:lvl6pPr marL="2073201" indent="0">
              <a:buNone/>
              <a:defRPr sz="1800"/>
            </a:lvl6pPr>
            <a:lvl7pPr marL="2487841" indent="0">
              <a:buNone/>
              <a:defRPr sz="1800"/>
            </a:lvl7pPr>
            <a:lvl8pPr marL="2902481" indent="0">
              <a:buNone/>
              <a:defRPr sz="1800"/>
            </a:lvl8pPr>
            <a:lvl9pPr marL="3317121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3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97FD4-ECC8-4B9A-996C-8897F4AC0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7E6D9-1134-4D10-A3E6-C793E2083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1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1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AAE23-DE40-458F-87A7-AEF51955D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554D0-FD87-46B7-9128-6D64C2F55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2480" y="1906761"/>
            <a:ext cx="3834720" cy="431901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441" y="1906761"/>
            <a:ext cx="3834720" cy="431901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367201" y="1718101"/>
            <a:ext cx="8775360" cy="5139899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525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2481" y="504053"/>
            <a:ext cx="780768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2481" y="1906761"/>
            <a:ext cx="7807680" cy="431901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19201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1" y="0"/>
            <a:ext cx="165600" cy="833848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1" y="2160227"/>
            <a:ext cx="165600" cy="833848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1" y="1059952"/>
            <a:ext cx="165600" cy="833848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pPr>
              <a:defRPr/>
            </a:pPr>
            <a:endParaRPr lang="ru-RU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strips dir="rd"/>
  </p:transition>
  <p:txStyles>
    <p:titleStyle>
      <a:lvl1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333333"/>
          </a:solidFill>
          <a:latin typeface="+mj-lt"/>
          <a:ea typeface="Lucida Sans Unicode" charset="0"/>
          <a:cs typeface="+mj-cs"/>
        </a:defRPr>
      </a:lvl1pPr>
      <a:lvl2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2pPr>
      <a:lvl3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3pPr>
      <a:lvl4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4pPr>
      <a:lvl5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333333"/>
          </a:solidFill>
          <a:latin typeface="Arial" charset="0"/>
          <a:ea typeface="Lucida Sans Unicode" charset="0"/>
          <a:cs typeface="Lucida Sans Unicode" charset="0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333333"/>
          </a:solidFill>
          <a:latin typeface="Arial" charset="0"/>
          <a:cs typeface="Lucida Sans Unicode" charset="0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333333"/>
          </a:solidFill>
          <a:latin typeface="Arial" charset="0"/>
          <a:cs typeface="Lucida Sans Unicode" charset="0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333333"/>
          </a:solidFill>
          <a:latin typeface="Arial" charset="0"/>
          <a:cs typeface="Lucida Sans Unicode" charset="0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 b="1">
          <a:solidFill>
            <a:srgbClr val="333333"/>
          </a:solidFill>
          <a:latin typeface="Arial" charset="0"/>
          <a:cs typeface="Lucida Sans Unicode" charset="0"/>
        </a:defRPr>
      </a:lvl9pPr>
    </p:titleStyle>
    <p:bodyStyle>
      <a:lvl1pPr marL="311045" indent="-311045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000000"/>
          </a:solidFill>
          <a:latin typeface="+mn-lt"/>
          <a:ea typeface="Lucida Sans Unicode" charset="0"/>
          <a:cs typeface="+mn-cs"/>
        </a:defRPr>
      </a:lvl1pPr>
      <a:lvl2pPr marL="673930" indent="-259204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500">
          <a:solidFill>
            <a:srgbClr val="000000"/>
          </a:solidFill>
          <a:latin typeface="+mn-lt"/>
          <a:ea typeface="Lucida Sans Unicode" charset="0"/>
          <a:cs typeface="+mn-cs"/>
        </a:defRPr>
      </a:lvl2pPr>
      <a:lvl3pPr marL="1036815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000000"/>
          </a:solidFill>
          <a:latin typeface="+mn-lt"/>
          <a:ea typeface="Lucida Sans Unicode" charset="0"/>
          <a:cs typeface="+mn-cs"/>
        </a:defRPr>
      </a:lvl3pPr>
      <a:lvl4pPr marL="1451541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1800">
          <a:solidFill>
            <a:srgbClr val="000000"/>
          </a:solidFill>
          <a:latin typeface="+mn-lt"/>
          <a:ea typeface="Lucida Sans Unicode" charset="0"/>
          <a:cs typeface="+mn-cs"/>
        </a:defRPr>
      </a:lvl4pPr>
      <a:lvl5pPr marL="1866268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1800">
          <a:solidFill>
            <a:srgbClr val="000000"/>
          </a:solidFill>
          <a:latin typeface="+mn-lt"/>
          <a:ea typeface="Lucida Sans Unicode" charset="0"/>
          <a:cs typeface="+mn-cs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0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599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2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56582" algn="l"/>
                <a:tab pos="1313162" algn="l"/>
                <a:tab pos="1969745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656582" algn="l"/>
                <a:tab pos="1313162" algn="l"/>
                <a:tab pos="1969745" algn="l"/>
                <a:tab pos="2626327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2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56582" algn="l"/>
                <a:tab pos="1313162" algn="l"/>
                <a:tab pos="1969745" algn="l"/>
              </a:tabLst>
              <a:defRPr sz="1300" smtClean="0">
                <a:solidFill>
                  <a:srgbClr val="000000"/>
                </a:solidFill>
                <a:latin typeface="Times New Roman" pitchFamily="16" charset="0"/>
                <a:ea typeface="+mn-ea"/>
              </a:defRPr>
            </a:lvl1pPr>
          </a:lstStyle>
          <a:p>
            <a:pPr>
              <a:defRPr/>
            </a:pPr>
            <a:fld id="{2BB9BCA4-A2A0-468A-8C54-326268828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>
    <p:strips dir="rd"/>
  </p:transition>
  <p:txStyles>
    <p:titleStyle>
      <a:lvl1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j-lt"/>
          <a:ea typeface="Lucida Sans Unicode" charset="0"/>
          <a:cs typeface="+mj-cs"/>
        </a:defRPr>
      </a:lvl1pPr>
      <a:lvl2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2pPr>
      <a:lvl3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3pPr>
      <a:lvl4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4pPr>
      <a:lvl5pPr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5pPr>
      <a:lvl6pPr marL="2280758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cs typeface="Lucida Sans Unicode" charset="0"/>
        </a:defRPr>
      </a:lvl6pPr>
      <a:lvl7pPr marL="2695440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cs typeface="Lucida Sans Unicode" charset="0"/>
        </a:defRPr>
      </a:lvl7pPr>
      <a:lvl8pPr marL="3110124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cs typeface="Lucida Sans Unicode" charset="0"/>
        </a:defRPr>
      </a:lvl8pPr>
      <a:lvl9pPr marL="3524806" indent="-207341" algn="ctr" defTabSz="40748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311013" indent="-311013" algn="l" defTabSz="407484" rtl="0" eaLnBrk="1" fontAlgn="base" hangingPunct="1">
        <a:lnSpc>
          <a:spcPct val="93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itchFamily="16" charset="0"/>
        <a:buChar char="•"/>
        <a:defRPr sz="2900">
          <a:solidFill>
            <a:srgbClr val="000000"/>
          </a:solidFill>
          <a:latin typeface="+mn-lt"/>
          <a:ea typeface="Lucida Sans Unicode" charset="0"/>
          <a:cs typeface="+mn-cs"/>
        </a:defRPr>
      </a:lvl1pPr>
      <a:lvl2pPr marL="673860" indent="-259178" algn="l" defTabSz="407484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buChar char="–"/>
        <a:defRPr sz="2500">
          <a:solidFill>
            <a:srgbClr val="000000"/>
          </a:solidFill>
          <a:latin typeface="+mn-lt"/>
          <a:ea typeface="Lucida Sans Unicode" charset="0"/>
          <a:cs typeface="+mn-cs"/>
        </a:defRPr>
      </a:lvl2pPr>
      <a:lvl3pPr marL="1036707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buChar char="•"/>
        <a:defRPr sz="2200">
          <a:solidFill>
            <a:srgbClr val="000000"/>
          </a:solidFill>
          <a:latin typeface="+mn-lt"/>
          <a:ea typeface="Lucida Sans Unicode" charset="0"/>
          <a:cs typeface="+mn-cs"/>
        </a:defRPr>
      </a:lvl3pPr>
      <a:lvl4pPr marL="1451391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buChar char="–"/>
        <a:defRPr sz="1800">
          <a:solidFill>
            <a:srgbClr val="000000"/>
          </a:solidFill>
          <a:latin typeface="+mn-lt"/>
          <a:ea typeface="Lucida Sans Unicode" charset="0"/>
          <a:cs typeface="+mn-cs"/>
        </a:defRPr>
      </a:lvl4pPr>
      <a:lvl5pPr marL="1866074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buChar char="»"/>
        <a:defRPr sz="1800">
          <a:solidFill>
            <a:srgbClr val="000000"/>
          </a:solidFill>
          <a:latin typeface="+mn-lt"/>
          <a:ea typeface="Lucida Sans Unicode" charset="0"/>
          <a:cs typeface="+mn-cs"/>
        </a:defRPr>
      </a:lvl5pPr>
      <a:lvl6pPr marL="2280758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6pPr>
      <a:lvl7pPr marL="2695440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7pPr>
      <a:lvl8pPr marL="3110124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8pPr>
      <a:lvl9pPr marL="3524806" indent="-207341" algn="l" defTabSz="407484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83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36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73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416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099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782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465" algn="l" defTabSz="82936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 урока математики </a:t>
            </a:r>
            <a:b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b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класс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  <a:t>Тема: «Число и цифра 3»</a:t>
            </a:r>
            <a:br>
              <a:rPr lang="ru-RU" sz="3600" b="1" cap="all" dirty="0" smtClean="0">
                <a:ln w="0"/>
                <a:solidFill>
                  <a:srgbClr val="00B0F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3600" b="1" cap="all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 проекта</a:t>
            </a:r>
            <a:endParaRPr lang="ru-RU" sz="4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связи с увеличением информационного потока в окружающей среде целью образования становится общекультурное, личностное и познавательное развитие обучающихся, обеспечивающее такую ключевую компетенцию, как умение учиться. В частности развитию и освоению способов действия реализуется в содержании предмета «Математика». 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52927" cy="144015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: </a:t>
            </a:r>
            <a:r>
              <a:rPr lang="ru-RU" sz="32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разработка современного урока с позиции требований ФГОС НОО.</a:t>
            </a:r>
            <a:endParaRPr lang="ru-RU" sz="3200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352927" cy="468051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lvl="0"/>
            <a:r>
              <a:rPr lang="ru-RU" sz="32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изучить современные требования к уроку;</a:t>
            </a:r>
          </a:p>
          <a:p>
            <a:pPr lvl="0"/>
            <a:r>
              <a:rPr lang="ru-RU" sz="32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освоить современные педагогические технологии: обучение в сотрудничестве, использование ИКТ, </a:t>
            </a:r>
            <a:r>
              <a:rPr lang="ru-RU" sz="3200" b="1" dirty="0" err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2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подход;</a:t>
            </a:r>
          </a:p>
          <a:p>
            <a:pPr lvl="0"/>
            <a:r>
              <a:rPr lang="ru-RU" sz="32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научиться отбирать продуктивные методы в рамках современного урока;</a:t>
            </a:r>
          </a:p>
          <a:p>
            <a:pPr lvl="0"/>
            <a:r>
              <a:rPr lang="ru-RU" sz="32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спроектировать урок в свете требований ФГОС.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0" y="504053"/>
            <a:ext cx="8292007" cy="1124747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урока: </a:t>
            </a:r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«Число и цифра 3</a:t>
            </a:r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b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Урок открытия нового знания</a:t>
            </a:r>
            <a:b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4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/>
            <a:endParaRPr lang="ru-RU" sz="32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lvl="0"/>
            <a:r>
              <a:rPr lang="ru-RU" sz="3200" b="1" dirty="0" smtClean="0">
                <a:ln>
                  <a:prstDash val="solid"/>
                </a:ln>
                <a:solidFill>
                  <a:srgbClr val="00B0F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Цель урока:</a:t>
            </a:r>
          </a:p>
          <a:p>
            <a:pPr lvl="0"/>
            <a:endParaRPr lang="ru-RU" sz="32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lvl="0"/>
            <a:endParaRPr lang="ru-RU" sz="32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lvl="0"/>
            <a:r>
              <a:rPr lang="ru-RU" sz="32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Познакомить </a:t>
            </a:r>
            <a:r>
              <a:rPr lang="ru-RU" sz="32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учеников с числом 3 и соответствующей ему цифрой 3.</a:t>
            </a:r>
          </a:p>
          <a:p>
            <a:endParaRPr lang="ru-RU" sz="3200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07680" cy="692699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урока</a:t>
            </a:r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052736"/>
            <a:ext cx="8208912" cy="5544616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/>
            <a:r>
              <a:rPr lang="ru-RU" sz="3200" b="1" i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Образовательные:</a:t>
            </a:r>
            <a:endParaRPr lang="ru-RU" sz="3200" b="1" dirty="0" smtClean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lvl="0"/>
            <a:r>
              <a:rPr lang="ru-RU" sz="32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Сформировать умение вести счет как в прямом, так и в обратном порядке (от 0 до 3).</a:t>
            </a:r>
          </a:p>
          <a:p>
            <a:pPr lvl="0"/>
            <a:r>
              <a:rPr lang="ru-RU" sz="32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Развить умение распознавания цифры 3 в знаковой среде (в ряду цифр, букв и символов)</a:t>
            </a:r>
          </a:p>
          <a:p>
            <a:pPr lvl="0"/>
            <a:r>
              <a:rPr lang="ru-RU" sz="32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Научить правильно писать цифру 3 и соотносить количество предметов с цифрой (от 1 до 3).</a:t>
            </a:r>
          </a:p>
          <a:p>
            <a:pPr lvl="0"/>
            <a:r>
              <a:rPr lang="ru-RU" sz="32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Совершенствовать навыки счета с помощью игральных кубиков.</a:t>
            </a:r>
          </a:p>
          <a:p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1" y="504053"/>
            <a:ext cx="7807680" cy="1166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Развивающие :</a:t>
            </a:r>
            <a:endParaRPr lang="ru-RU" sz="3600" b="1" dirty="0" smtClean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Фиксировать индивидуальное затруднение в пробном действии.</a:t>
            </a: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выполнению пробного учебного действия – поиска цифры 3.</a:t>
            </a: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младшего школьника контролировать свою деятельность по ходу выполнения задания.</a:t>
            </a: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анализировать, сравнивать, сопоставлять и обобщать.</a:t>
            </a: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Помочь </a:t>
            </a:r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выделить и сформулировать познавательную цель.</a:t>
            </a: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Продолжать </a:t>
            </a:r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работать над формированием умений ориентироваться в учебнике и тетради для самостоятельных работ.</a:t>
            </a: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Работать над формированием умений выполнения действий по образцу.</a:t>
            </a: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Работать над использованием знаково-символичных средств.</a:t>
            </a: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Способствовать высказыванию детьми своего мнения, оцениванию своей деятельности на уроке.</a:t>
            </a:r>
          </a:p>
          <a:p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условия для учебного сотрудничества с учителем и сверстниками.</a:t>
            </a: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Способствовать осуществлению взаимодействия ребенка с соседом по парте.</a:t>
            </a:r>
          </a:p>
          <a:p>
            <a:pPr lvl="0"/>
            <a:r>
              <a:rPr lang="ru-RU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Помочь ребенку в аргументации своего мнения.</a:t>
            </a:r>
          </a:p>
          <a:p>
            <a:endParaRPr lang="ru-RU" sz="2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76672"/>
            <a:ext cx="8208912" cy="5904656"/>
          </a:xfrm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/>
            <a:r>
              <a:rPr lang="ru-RU" sz="3600" b="1" i="1" dirty="0" smtClean="0">
                <a:ln>
                  <a:prstDash val="solid"/>
                </a:ln>
                <a:solidFill>
                  <a:srgbClr val="7030A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Воспитательные :</a:t>
            </a:r>
            <a:endParaRPr lang="ru-RU" sz="3600" b="1" dirty="0" smtClean="0">
              <a:ln>
                <a:prstDash val="solid"/>
              </a:ln>
              <a:solidFill>
                <a:srgbClr val="7030A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 </a:t>
            </a:r>
          </a:p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Формировать мотивационную основу учебной деятельности, положительное отношение к уроку, понимание необходимости учения.</a:t>
            </a:r>
          </a:p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Работать над самооценкой и адекватным пониманием причин успеха/неуспеха в учебной деятельности.</a:t>
            </a:r>
          </a:p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Способствовать проявлению познавательной инициативы в оказании помощи соученикам (посредством системы заданий, ориентирующей младшего школьника на оказание помощи героям учебника).</a:t>
            </a:r>
          </a:p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Способствовать проявлению самостоятельности в группе.</a:t>
            </a:r>
          </a:p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Работать над осознанием ответственности за выполнение учебного действия.</a:t>
            </a:r>
          </a:p>
          <a:p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2481" y="404664"/>
            <a:ext cx="7807680" cy="5821111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Формы организации урока : </a:t>
            </a:r>
          </a:p>
          <a:p>
            <a:pPr lvl="0"/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</a:t>
            </a:r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фронтальная, индивидуальная, в парах</a:t>
            </a: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Методы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</a:p>
          <a:p>
            <a:pPr lvl="0"/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Беседа</a:t>
            </a:r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иллюстративный, использование ИКТ, практические задания, </a:t>
            </a:r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частично-поисковый, самоконтроль.</a:t>
            </a:r>
            <a:endParaRPr lang="ru-RU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Оборудование:</a:t>
            </a:r>
          </a:p>
          <a:p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Учебник </a:t>
            </a:r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Р.Г. </a:t>
            </a:r>
            <a:r>
              <a:rPr lang="ru-RU" b="1" dirty="0" err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Чуракова</a:t>
            </a:r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« Математика» 1 </a:t>
            </a:r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часть, Методическое </a:t>
            </a:r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пособие, рабочая тетрадь к учебнику для 1 класса« Математика» 1 часть, простой и цветной карандаши, игральный кубик, табличка с числом 3, записанным цифрой 3 и тремя точками, фишки, </a:t>
            </a:r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сигнальные карточки, </a:t>
            </a:r>
            <a:r>
              <a:rPr lang="ru-RU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карточки с числами 1и 2.</a:t>
            </a: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Планируемый </a:t>
            </a:r>
            <a:r>
              <a:rPr lang="ru-RU" sz="3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результат:</a:t>
            </a:r>
            <a:endParaRPr lang="ru-RU" sz="3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Правильно употреблять в речи математические понятия.</a:t>
            </a:r>
          </a:p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Научиться правильно писать цифру 3</a:t>
            </a:r>
          </a:p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Составлять и продолжать последовательность чисел на основе установленного правила.</a:t>
            </a:r>
          </a:p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Умение планировать совместно с учителем свои действия в соответствии с поставленной задачей и условиями ее реализации</a:t>
            </a:r>
          </a:p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Умение организовывать учебное взаимодействие</a:t>
            </a:r>
          </a:p>
          <a:p>
            <a:pPr lvl="0"/>
            <a:r>
              <a:rPr lang="ru-RU" sz="2400" b="1" dirty="0" smtClean="0">
                <a:ln>
                  <a:prstDash val="solid"/>
                </a:ln>
                <a:solidFill>
                  <a:schemeClr val="tx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Умение ответственно выполнять учебное действие.</a:t>
            </a:r>
          </a:p>
          <a:p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компетенции в обучении</Template>
  <TotalTime>89</TotalTime>
  <Words>422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1_Тема Office</vt:lpstr>
      <vt:lpstr>Тема Office</vt:lpstr>
      <vt:lpstr>Проект урока математики    1 класс </vt:lpstr>
      <vt:lpstr>Актуальность проекта</vt:lpstr>
      <vt:lpstr>Цель : разработка современного урока с позиции требований ФГОС НОО.</vt:lpstr>
      <vt:lpstr>Тема урока: «Число и цифра 3» Урок открытия нового знания </vt:lpstr>
      <vt:lpstr>Задачи урока </vt:lpstr>
      <vt:lpstr>Слайд 6</vt:lpstr>
      <vt:lpstr>Слайд 7</vt:lpstr>
      <vt:lpstr>Слайд 8</vt:lpstr>
      <vt:lpstr>Планируемый результат: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урока математики    1 класс</dc:title>
  <dc:creator>Роман</dc:creator>
  <cp:lastModifiedBy>Роман</cp:lastModifiedBy>
  <cp:revision>10</cp:revision>
  <dcterms:created xsi:type="dcterms:W3CDTF">2012-09-20T04:52:01Z</dcterms:created>
  <dcterms:modified xsi:type="dcterms:W3CDTF">2012-09-20T06:21:53Z</dcterms:modified>
</cp:coreProperties>
</file>