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9" r:id="rId2"/>
    <p:sldId id="260" r:id="rId3"/>
    <p:sldId id="258" r:id="rId4"/>
    <p:sldId id="262" r:id="rId5"/>
    <p:sldId id="263" r:id="rId6"/>
    <p:sldId id="264" r:id="rId7"/>
    <p:sldId id="265" r:id="rId8"/>
    <p:sldId id="270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3" r:id="rId20"/>
    <p:sldId id="284" r:id="rId21"/>
    <p:sldId id="285" r:id="rId22"/>
    <p:sldId id="292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4FF6B6-B9ED-4965-AB2F-3F8E13B809A5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6A336D-470B-4FFA-8D0B-5B433754FA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Профилактика конфликтов в педагогическом коллективе детского сада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6" name="Содержимое 5" descr="sso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714488"/>
            <a:ext cx="7643866" cy="4857784"/>
          </a:xfrm>
          <a:ln w="3810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5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Тактика </a:t>
            </a:r>
            <a:r>
              <a:rPr lang="ru-RU" sz="5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поведения педагогов в ситуации служебного конфликта</a:t>
            </a:r>
            <a:r>
              <a:rPr lang="ru-RU" sz="5300" dirty="0"/>
              <a:t/>
            </a:r>
            <a:br>
              <a:rPr lang="ru-RU" sz="5300" dirty="0"/>
            </a:br>
            <a:r>
              <a:rPr lang="ru-RU" sz="5300" dirty="0">
                <a:solidFill>
                  <a:srgbClr val="002060"/>
                </a:solidFill>
              </a:rPr>
              <a:t>В случае служебного конфликта можно пользоваться следующими приемами его </a:t>
            </a:r>
            <a:r>
              <a:rPr lang="ru-RU" sz="5300" dirty="0" smtClean="0">
                <a:solidFill>
                  <a:srgbClr val="002060"/>
                </a:solidFill>
              </a:rPr>
              <a:t>разрешения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535322" cy="1357298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Уясните ситуацию, ответив себе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79512" y="1772816"/>
            <a:ext cx="4320480" cy="50851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- Насколько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велика доля субъективных факторов в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конфликте?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- Достижению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каких целей другой стороны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вы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препятствуете?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- 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Что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важнее для дела — возможные последствия конфликта или сама проблема, из-за которой произошло столкновение?</a:t>
            </a:r>
          </a:p>
          <a:p>
            <a:pPr algn="ctr"/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6" name="Содержимое 5" descr="0c2635de41547376538ded7814ef505b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2071678"/>
            <a:ext cx="4476748" cy="3929065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8535892" cy="1155686"/>
          </a:xfrm>
        </p:spPr>
        <p:txBody>
          <a:bodyPr>
            <a:noAutofit/>
          </a:bodyPr>
          <a:lstStyle/>
          <a:p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Первому сделать шаг 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нормализации отношений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2132856"/>
            <a:ext cx="3820414" cy="4464496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rgbClr val="002060"/>
                </a:solidFill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Открыто взять на себя долю вины и предложить спокойно отыскать приемлемое для обеих сторон решение.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27380_3173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500174"/>
            <a:ext cx="4138622" cy="5072098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401080" cy="1162050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Прибегнуть к мнению третьего</a:t>
            </a:r>
            <a:r>
              <a:rPr lang="ru-RU" sz="28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2000240"/>
            <a:ext cx="4034728" cy="412592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незаинтересованного и авторитетного лица, которое должно рассмотреть деловую, не эмоциональную сторону конфликта.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images (1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571612"/>
            <a:ext cx="4429156" cy="457203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77440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Реагирование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конфликтное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dirty="0">
                <a:solidFill>
                  <a:srgbClr val="002060"/>
                </a:solidFill>
              </a:rPr>
              <a:t/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- Мудрость</a:t>
            </a:r>
            <a:r>
              <a:rPr lang="ru-RU" sz="2200" dirty="0">
                <a:solidFill>
                  <a:srgbClr val="FF0000"/>
                </a:solidFill>
              </a:rPr>
              <a:t>. </a:t>
            </a:r>
            <a:r>
              <a:rPr lang="ru-RU" sz="2200" dirty="0">
                <a:solidFill>
                  <a:srgbClr val="002060"/>
                </a:solidFill>
              </a:rPr>
              <a:t>Мудрый человек, не зависимо от возраста на все смотрит сверху и широко, агрессивность среди людей - явление естественное и реагировать на каждый выпад будет себе дороже.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- Понимание </a:t>
            </a:r>
            <a:r>
              <a:rPr lang="ru-RU" sz="2200" dirty="0">
                <a:solidFill>
                  <a:srgbClr val="FF0000"/>
                </a:solidFill>
              </a:rPr>
              <a:t>другого</a:t>
            </a:r>
            <a:r>
              <a:rPr lang="ru-RU" sz="2200" dirty="0">
                <a:solidFill>
                  <a:srgbClr val="002060"/>
                </a:solidFill>
              </a:rPr>
              <a:t>. Почему человек ведет себя конфликтно? Причин может быть множество. Но скорее всего он не может справиться с какой-либо ситуацией. Поймите его, помогите ему или просто пройдите мимо.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- Внутренняя </a:t>
            </a:r>
            <a:r>
              <a:rPr lang="ru-RU" sz="2200" dirty="0">
                <a:solidFill>
                  <a:srgbClr val="FF0000"/>
                </a:solidFill>
              </a:rPr>
              <a:t>безмятежность и сохранение достоинства</a:t>
            </a:r>
            <a:r>
              <a:rPr lang="ru-RU" sz="2200" dirty="0">
                <a:solidFill>
                  <a:srgbClr val="002060"/>
                </a:solidFill>
              </a:rPr>
              <a:t>. Душевно здоровый человек унижен и оскорблен быть не </a:t>
            </a:r>
            <a:r>
              <a:rPr lang="ru-RU" sz="2200" dirty="0" smtClean="0">
                <a:solidFill>
                  <a:srgbClr val="002060"/>
                </a:solidFill>
              </a:rPr>
              <a:t>может. Если </a:t>
            </a:r>
            <a:r>
              <a:rPr lang="ru-RU" sz="2200" dirty="0">
                <a:solidFill>
                  <a:srgbClr val="002060"/>
                </a:solidFill>
              </a:rPr>
              <a:t>вы знаете себе цену, с чего вы поверите словам другого? И из лимона можно сделать лимонад: обратите внимание на то, как воспринимают вас окружающие, что особо подмечают.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- Ваша </a:t>
            </a:r>
            <a:r>
              <a:rPr lang="ru-RU" sz="2200" dirty="0">
                <a:solidFill>
                  <a:srgbClr val="FF0000"/>
                </a:solidFill>
              </a:rPr>
              <a:t>ответная агрессия — неконструктивна</a:t>
            </a:r>
            <a:r>
              <a:rPr lang="ru-RU" sz="2200" dirty="0">
                <a:solidFill>
                  <a:srgbClr val="002060"/>
                </a:solidFill>
              </a:rPr>
              <a:t>. Как правило, она вызывает ответную агрессию.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- </a:t>
            </a:r>
            <a:r>
              <a:rPr lang="ru-RU" sz="2200" dirty="0" smtClean="0">
                <a:solidFill>
                  <a:srgbClr val="FF0000"/>
                </a:solidFill>
              </a:rPr>
              <a:t>Миролюбие </a:t>
            </a:r>
            <a:r>
              <a:rPr lang="ru-RU" sz="2200" dirty="0">
                <a:solidFill>
                  <a:srgbClr val="FF0000"/>
                </a:solidFill>
              </a:rPr>
              <a:t>— ваш союзник</a:t>
            </a:r>
            <a:r>
              <a:rPr lang="ru-RU" sz="2200" dirty="0">
                <a:solidFill>
                  <a:srgbClr val="002060"/>
                </a:solidFill>
              </a:rPr>
              <a:t>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- Будьте </a:t>
            </a:r>
            <a:r>
              <a:rPr lang="ru-RU" sz="2200" dirty="0">
                <a:solidFill>
                  <a:srgbClr val="FF0000"/>
                </a:solidFill>
              </a:rPr>
              <a:t>готовы признать свою вину</a:t>
            </a:r>
            <a:r>
              <a:rPr lang="ru-RU" sz="2200" dirty="0">
                <a:solidFill>
                  <a:srgbClr val="002060"/>
                </a:solidFill>
              </a:rPr>
              <a:t>. Пока вы считаете виновным другого, он будет защищаться и видеть виновным только вас.</a:t>
            </a:r>
            <a:br>
              <a:rPr lang="ru-RU" sz="2200" dirty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>- Не </a:t>
            </a:r>
            <a:r>
              <a:rPr lang="ru-RU" sz="2200" dirty="0">
                <a:solidFill>
                  <a:srgbClr val="FF0000"/>
                </a:solidFill>
              </a:rPr>
              <a:t>будьте мстительны</a:t>
            </a:r>
            <a:r>
              <a:rPr lang="ru-RU" sz="2200" dirty="0">
                <a:solidFill>
                  <a:srgbClr val="002060"/>
                </a:solidFill>
              </a:rPr>
              <a:t>. Человек, плохой для вас, абсолютно может не являться таковым для других.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3050"/>
            <a:ext cx="8678198" cy="116205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рекомендации по решению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конфликтной</a:t>
            </a:r>
            <a:b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79512" y="2285992"/>
            <a:ext cx="4178174" cy="384017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Признать существование конфликта, т.е. признать наличие противоположных целей, методов у оппонентов, определить самих этих участников.</a:t>
            </a:r>
          </a:p>
        </p:txBody>
      </p:sp>
      <p:pic>
        <p:nvPicPr>
          <p:cNvPr id="8" name="Содержимое 7" descr="4ed2d8cd772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142984"/>
            <a:ext cx="4198541" cy="5429288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714488"/>
            <a:ext cx="3678108" cy="5143511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Определить возможность переговоров</a:t>
            </a:r>
            <a:r>
              <a:rPr lang="ru-RU" sz="4400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7" name="Содержимое 6" descr="1235324871_1411905457_9136c7cc0a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85728"/>
            <a:ext cx="5072098" cy="635798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51520" y="1928802"/>
            <a:ext cx="3391786" cy="419736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</a:rPr>
              <a:t>Согласовать процедуру переговоров. </a:t>
            </a:r>
          </a:p>
        </p:txBody>
      </p:sp>
      <p:pic>
        <p:nvPicPr>
          <p:cNvPr id="5" name="Содержимое 4" descr="konfliktnarabo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1357298"/>
            <a:ext cx="4881570" cy="397670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435100"/>
            <a:ext cx="4248472" cy="46910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2060"/>
                </a:solidFill>
                <a:latin typeface="Monotype Corsiva" pitchFamily="66" charset="0"/>
              </a:rPr>
              <a:t>Выявить круг вопросов, составляющих предмет конфликта.</a:t>
            </a:r>
          </a:p>
        </p:txBody>
      </p:sp>
      <p:pic>
        <p:nvPicPr>
          <p:cNvPr id="5" name="Содержимое 4" descr="0MDAtMjNj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643050"/>
            <a:ext cx="4357718" cy="3068006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Разработать варианты решений</a:t>
            </a:r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.</a:t>
            </a:r>
          </a:p>
        </p:txBody>
      </p:sp>
      <p:pic>
        <p:nvPicPr>
          <p:cNvPr id="7" name="Содержимое 6" descr="si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7742664" cy="494404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Конфликт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— это противоречие, воспринимаемое человеком как значимая для него психологическая проблема, требующая своего разрешения и вызывающая активность, направленную на его преодоление.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6" name="Содержимое 5" descr="dihprm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04864"/>
            <a:ext cx="7383194" cy="4510284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Принять согласованное решение</a:t>
            </a:r>
          </a:p>
        </p:txBody>
      </p:sp>
      <p:pic>
        <p:nvPicPr>
          <p:cNvPr id="4" name="Содержимое 3" descr="0d4193ab831b8e3fe198007506624c0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14422"/>
            <a:ext cx="7286676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Monotype Corsiva" pitchFamily="66" charset="0"/>
              </a:rPr>
              <a:t>Реализовать принятое решение на практике</a:t>
            </a:r>
          </a:p>
        </p:txBody>
      </p:sp>
      <p:pic>
        <p:nvPicPr>
          <p:cNvPr id="4" name="Содержимое 3" descr="00001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571612"/>
            <a:ext cx="6929486" cy="4786346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357214"/>
            <a:ext cx="7498080" cy="721521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Важно!!!</a:t>
            </a: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Отношения начальника и подчиненных должны быть основаны на взаимном уважении и доверии. Только такая атмосфера в коллективе по – настоящему созидательна.  Иначе подчиненные превращаются в  механическую рабочую силу, от которой трудно ждать добросовестного и творческого отношения к делу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внимание!!!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Содержимое 4" descr="tf_middleman-300x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285860"/>
            <a:ext cx="7643866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</a:t>
            </a:r>
            <a:r>
              <a:rPr lang="ru-RU" sz="2400" dirty="0">
                <a:latin typeface="Monotype Corsiva" pitchFamily="66" charset="0"/>
              </a:rPr>
              <a:t/>
            </a:r>
            <a:br>
              <a:rPr lang="ru-RU" sz="2400" dirty="0">
                <a:latin typeface="Monotype Corsiva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Причины: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личная антипатия, несовпадение точек зрения по профессиональным вопросам, ревность к отношениям с родителями, детьми, ощущение собственной нереализованности.</a:t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410877_imag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071678"/>
            <a:ext cx="7599788" cy="457203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Заведующий —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</a:t>
            </a:r>
            <a:r>
              <a:rPr lang="ru-RU" sz="3100" dirty="0">
                <a:latin typeface="Monotype Corsiva" pitchFamily="66" charset="0"/>
              </a:rPr>
              <a:t/>
            </a:r>
            <a:br>
              <a:rPr lang="ru-RU" sz="3100" dirty="0">
                <a:latin typeface="Monotype Corsiva" pitchFamily="66" charset="0"/>
              </a:rPr>
            </a:br>
            <a:r>
              <a:rPr lang="ru-RU" sz="3100" dirty="0">
                <a:solidFill>
                  <a:srgbClr val="002060"/>
                </a:solidFill>
                <a:latin typeface="Monotype Corsiva" pitchFamily="66" charset="0"/>
              </a:rPr>
              <a:t>Разногласия по поводу внедрения различных программ, игнорирование педагогических принципов и взглядов друг друга.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1327928278_otnosheniya-vzroslih-detei-i-roditele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928802"/>
            <a:ext cx="5304652" cy="4786346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Администрация — воспитатель</a:t>
            </a:r>
            <a:r>
              <a:rPr lang="ru-RU" sz="2700" dirty="0">
                <a:latin typeface="Monotype Corsiva" pitchFamily="66" charset="0"/>
              </a:rPr>
              <a:t/>
            </a:r>
            <a:br>
              <a:rPr lang="ru-RU" sz="2700" dirty="0">
                <a:latin typeface="Monotype Corsiva" pitchFamily="66" charset="0"/>
              </a:rPr>
            </a:br>
            <a:r>
              <a:rPr lang="ru-RU" sz="2700" dirty="0">
                <a:solidFill>
                  <a:srgbClr val="002060"/>
                </a:solidFill>
                <a:latin typeface="Monotype Corsiva" pitchFamily="66" charset="0"/>
              </a:rPr>
              <a:t>Завышенные требования и неадекватная оценка труда. Несоответствие деятельности воспитателя ожиданиям администрации, неудовлетворенность стилем руководства.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онфликт1-300x2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143116"/>
            <a:ext cx="607223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 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Воспитатель </a:t>
            </a:r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— родитель</a:t>
            </a:r>
            <a:r>
              <a:rPr lang="ru-RU" sz="2400" dirty="0">
                <a:latin typeface="Monotype Corsiva" pitchFamily="66" charset="0"/>
              </a:rPr>
              <a:t/>
            </a:r>
            <a:br>
              <a:rPr lang="ru-RU" sz="2400" dirty="0">
                <a:latin typeface="Monotype Corsiva" pitchFamily="66" charset="0"/>
              </a:rPr>
            </a:b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Разногласия по поводу психологических особенностей ребенка, неадекватного поведения ребенка в группе. Завышенные требования к ребенку, неадекватная оценка способностей ребенка, недостаточное внимание к ребенку.</a:t>
            </a:r>
            <a:r>
              <a:rPr lang="ru-RU" sz="2400" dirty="0">
                <a:latin typeface="Monotype Corsiva" pitchFamily="66" charset="0"/>
              </a:rPr>
              <a:t/>
            </a:r>
            <a:br>
              <a:rPr lang="ru-RU" sz="2400" dirty="0">
                <a:latin typeface="Monotype Corsiva" pitchFamily="66" charset="0"/>
              </a:rPr>
            </a:b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Содержимое 3" descr="troe_v_odnoi_lod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071678"/>
            <a:ext cx="6429419" cy="4572032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04664"/>
            <a:ext cx="755359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Родитель — Администрация</a:t>
            </a: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dirty="0">
                <a:solidFill>
                  <a:srgbClr val="002060"/>
                </a:solidFill>
                <a:latin typeface="Monotype Corsiva" pitchFamily="66" charset="0"/>
              </a:rPr>
              <a:t>Недостаточная осведомленность родителя о деятельности ДОУ, специалистах и их деятельности. Недостаточная информированность администрации о семье.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ssora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143116"/>
            <a:ext cx="7507565" cy="4500594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Развитие сплоченности коллектива: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совместные мероприятия;</a:t>
            </a:r>
            <a:b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мобилизация сил членов коллектива на решение проблемы;</a:t>
            </a:r>
            <a:b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делегирование </a:t>
            </a: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полномочий;  тренинг</a:t>
            </a: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2700" b="1" dirty="0">
                <a:latin typeface="Monotype Corsiva" pitchFamily="66" charset="0"/>
              </a:rPr>
              <a:t/>
            </a:r>
            <a:br>
              <a:rPr lang="ru-RU" sz="2700" b="1" dirty="0">
                <a:latin typeface="Monotype Corsiva" pitchFamily="66" charset="0"/>
              </a:rPr>
            </a:br>
            <a:endParaRPr lang="ru-RU" sz="2700" b="1" dirty="0">
              <a:latin typeface="Monotype Corsiva" pitchFamily="66" charset="0"/>
            </a:endParaRPr>
          </a:p>
        </p:txBody>
      </p:sp>
      <p:pic>
        <p:nvPicPr>
          <p:cNvPr id="5" name="Содержимое 4" descr="DSCN08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143116"/>
            <a:ext cx="6559253" cy="4357718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Работа с личностными проблемами: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направление к специалисту;</a:t>
            </a:r>
            <a:b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700" b="1" dirty="0" err="1">
                <a:solidFill>
                  <a:srgbClr val="002060"/>
                </a:solidFill>
                <a:latin typeface="Monotype Corsiva" pitchFamily="66" charset="0"/>
              </a:rPr>
              <a:t>тренинговые</a:t>
            </a: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> занятия (развитие навыков ауторелаксации, коммуникативных навыков и т. д</a:t>
            </a: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>.)</a:t>
            </a:r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700" b="1" dirty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7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413318_html_m570b6a1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000240"/>
            <a:ext cx="7215238" cy="4500594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265</TotalTime>
  <Words>130</Words>
  <Application>Microsoft Office PowerPoint</Application>
  <PresentationFormat>Экран (4:3)</PresentationFormat>
  <Paragraphs>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Профилактика конфликтов в педагогическом коллективе детского сада</vt:lpstr>
      <vt:lpstr> Конфликт — это противоречие, воспринимаемое человеком как значимая для него психологическая проблема, требующая своего разрешения и вызывающая активность, направленную на его преодоление.</vt:lpstr>
      <vt:lpstr> Воспитатель — воспитатель Причины: личная антипатия, несовпадение точек зрения по профессиональным вопросам, ревность к отношениям с родителями, детьми, ощущение собственной нереализованности. </vt:lpstr>
      <vt:lpstr>  Заведующий —  воспитатель Разногласия по поводу внедрения различных программ, игнорирование педагогических принципов и взглядов друг друга. </vt:lpstr>
      <vt:lpstr> Администрация — воспитатель Завышенные требования и неадекватная оценка труда. Несоответствие деятельности воспитателя ожиданиям администрации, неудовлетворенность стилем руководства. </vt:lpstr>
      <vt:lpstr>  Воспитатель — родитель Разногласия по поводу психологических особенностей ребенка, неадекватного поведения ребенка в группе. Завышенные требования к ребенку, неадекватная оценка способностей ребенка, недостаточное внимание к ребенку. </vt:lpstr>
      <vt:lpstr>  Родитель — Администрация Недостаточная осведомленность родителя о деятельности ДОУ, специалистах и их деятельности. Недостаточная информированность администрации о семье. </vt:lpstr>
      <vt:lpstr>  1. Развитие сплоченности коллектива: совместные мероприятия; мобилизация сил членов коллектива на решение проблемы; делегирование полномочий;  тренинг. </vt:lpstr>
      <vt:lpstr> 2. Работа с личностными проблемами: направление к специалисту; тренинговые занятия (развитие навыков ауторелаксации, коммуникативных навыков и т. д.) </vt:lpstr>
      <vt:lpstr>        Тактика поведения педагогов в ситуации служебного конфликта В случае служебного конфликта можно пользоваться следующими приемами его разрешения </vt:lpstr>
      <vt:lpstr>       1. Уясните ситуацию, ответив себе на   вопросы:</vt:lpstr>
      <vt:lpstr>2. Первому сделать шаг к   нормализации отношений.</vt:lpstr>
      <vt:lpstr>3. Прибегнуть к мнению третьего, </vt:lpstr>
      <vt:lpstr>                  Реагирование на конфликтное поведение  - Мудрость. Мудрый человек, не зависимо от возраста на все смотрит сверху и широко, агрессивность среди людей - явление естественное и реагировать на каждый выпад будет себе дороже.  - Понимание другого. Почему человек ведет себя конфликтно? Причин может быть множество. Но скорее всего он не может справиться с какой-либо ситуацией. Поймите его, помогите ему или просто пройдите мимо. - Внутренняя безмятежность и сохранение достоинства. Душевно здоровый человек унижен и оскорблен быть не может. Если вы знаете себе цену, с чего вы поверите словам другого? И из лимона можно сделать лимонад: обратите внимание на то, как воспринимают вас окружающие, что особо подмечают. - Ваша ответная агрессия — неконструктивна. Как правило, она вызывает ответную агрессию. - Миролюбие — ваш союзник. - Будьте готовы признать свою вину. Пока вы считаете виновным другого, он будет защищаться и видеть виновным только вас. - Не будьте мстительны. Человек, плохой для вас, абсолютно может не являться таковым для других. </vt:lpstr>
      <vt:lpstr>Общие рекомендации по решению конфликтной   ситуации</vt:lpstr>
      <vt:lpstr>Слайд 16</vt:lpstr>
      <vt:lpstr>Слайд 17</vt:lpstr>
      <vt:lpstr>Слайд 18</vt:lpstr>
      <vt:lpstr>Разработать варианты решений.</vt:lpstr>
      <vt:lpstr>Принять согласованное решение</vt:lpstr>
      <vt:lpstr>Реализовать принятое решение на практике</vt:lpstr>
      <vt:lpstr>Важно!!! Отношения начальника и подчиненных должны быть основаны на взаимном уважении и доверии. Только такая атмосфера в коллективе по – настоящему созидательна.  Иначе подчиненные превращаются в  механическую рабочую силу, от которой трудно ждать добросовестного и творческого отношения к делу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конфликтов в педагогическом коллективе детского сада</dc:title>
  <dc:creator>мама</dc:creator>
  <cp:lastModifiedBy>SB</cp:lastModifiedBy>
  <cp:revision>37</cp:revision>
  <dcterms:created xsi:type="dcterms:W3CDTF">2013-03-13T15:35:21Z</dcterms:created>
  <dcterms:modified xsi:type="dcterms:W3CDTF">2018-01-28T10:05:27Z</dcterms:modified>
</cp:coreProperties>
</file>