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385" r:id="rId2"/>
    <p:sldId id="330" r:id="rId3"/>
    <p:sldId id="396" r:id="rId4"/>
    <p:sldId id="283" r:id="rId5"/>
    <p:sldId id="395" r:id="rId6"/>
    <p:sldId id="331" r:id="rId7"/>
    <p:sldId id="332" r:id="rId8"/>
    <p:sldId id="335" r:id="rId9"/>
    <p:sldId id="370" r:id="rId10"/>
    <p:sldId id="334" r:id="rId11"/>
    <p:sldId id="333" r:id="rId12"/>
    <p:sldId id="393" r:id="rId13"/>
    <p:sldId id="336" r:id="rId14"/>
    <p:sldId id="337" r:id="rId15"/>
    <p:sldId id="338" r:id="rId16"/>
    <p:sldId id="339" r:id="rId17"/>
    <p:sldId id="394" r:id="rId18"/>
    <p:sldId id="371" r:id="rId19"/>
    <p:sldId id="372" r:id="rId20"/>
    <p:sldId id="373" r:id="rId21"/>
    <p:sldId id="379" r:id="rId22"/>
    <p:sldId id="380" r:id="rId23"/>
    <p:sldId id="284" r:id="rId24"/>
    <p:sldId id="327" r:id="rId25"/>
    <p:sldId id="388" r:id="rId26"/>
    <p:sldId id="297" r:id="rId27"/>
    <p:sldId id="300" r:id="rId28"/>
    <p:sldId id="298" r:id="rId29"/>
    <p:sldId id="288" r:id="rId30"/>
    <p:sldId id="34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67" autoAdjust="0"/>
  </p:normalViewPr>
  <p:slideViewPr>
    <p:cSldViewPr>
      <p:cViewPr varScale="1">
        <p:scale>
          <a:sx n="75" d="100"/>
          <a:sy n="75" d="100"/>
        </p:scale>
        <p:origin x="-17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42CC2-44E1-4C16-A026-5E9F4F69C69D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A82AB-7B8D-4FA4-84C4-4E8BCAAB37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1979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1%81%D1%82%D1%80%D0%BE%D0%BD%D0%BE%D0%BC%D0%B8%D1%8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1-002-Forma-Zeml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779912" y="980728"/>
            <a:ext cx="5184576" cy="388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Gulim" pitchFamily="34" charset="-127"/>
              </a:rPr>
              <a:t>Путешествие </a:t>
            </a:r>
          </a:p>
          <a:p>
            <a:pPr algn="ctr"/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Gulim" pitchFamily="34" charset="-127"/>
              </a:rPr>
              <a:t>по Солнечной     системе</a:t>
            </a:r>
            <a:r>
              <a:rPr lang="ru-RU" sz="4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 </a:t>
            </a:r>
          </a:p>
          <a:p>
            <a:pPr algn="ctr"/>
            <a:r>
              <a:rPr lang="ru-RU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Часть 1</a:t>
            </a:r>
          </a:p>
          <a:p>
            <a:pPr algn="ctr"/>
            <a:endParaRPr lang="ru-RU" sz="4400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r>
              <a:rPr lang="ru-RU" sz="2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Педагог ПДО</a:t>
            </a:r>
          </a:p>
          <a:p>
            <a:pPr algn="r"/>
            <a:r>
              <a:rPr lang="ru-RU" sz="2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Microsoft Uighur" pitchFamily="2" charset="-78"/>
              </a:rPr>
              <a:t>Толмачева А.Р.</a:t>
            </a:r>
            <a:endParaRPr lang="ru-RU" sz="28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723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Bookman Old Style" pitchFamily="18" charset="0"/>
              </a:rPr>
              <a:t>     </a:t>
            </a:r>
            <a: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  <a:t>Земля по представлению </a:t>
            </a:r>
            <a:b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  <a:t>          древних греков</a:t>
            </a:r>
            <a:endParaRPr lang="ru-RU" sz="3600" dirty="0"/>
          </a:p>
        </p:txBody>
      </p:sp>
      <p:pic>
        <p:nvPicPr>
          <p:cNvPr id="7" name="Picture 5" descr="ScanImage0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47664" y="1196752"/>
            <a:ext cx="6264696" cy="446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5747792"/>
            <a:ext cx="7952560" cy="1110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Каждое утро </a:t>
            </a:r>
            <a:r>
              <a:rPr lang="ru-RU" sz="1600" b="1" dirty="0" smtClean="0">
                <a:solidFill>
                  <a:schemeClr val="bg1"/>
                </a:solidFill>
              </a:rPr>
              <a:t>бог солнца Гелиос</a:t>
            </a:r>
            <a:r>
              <a:rPr lang="ru-RU" sz="1600" dirty="0" smtClean="0">
                <a:solidFill>
                  <a:schemeClr val="bg1"/>
                </a:solidFill>
              </a:rPr>
              <a:t> появляется на золотой колеснице, запряженной четверкой белых крылатых 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извергающих огонь коней (их имена – Свет, Блеск, Гром и Молния). 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748464" cy="7647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  <a:t>   А если заглянуть за хрустальные небеса?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5" name="Picture 1027" descr="Poster_art_fine_art_print_Discovery_of_the_Universe_kid_room_child_art_kids_children_deti_b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836712"/>
            <a:ext cx="6984776" cy="492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9512" y="5733256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Если Земля плоская, то когда-нибудь очень настойчивому путнику удастся  добраться до края Земли и заглянуть за хрустальные небеса. Тогда он увидит механизм, который приводит в движение небесную сферу.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260648"/>
            <a:ext cx="4608512" cy="5402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Пифагор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971600" y="836712"/>
            <a:ext cx="7596336" cy="11521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Еще в 6 веке до н.э. древнегреческий философ, математик Пифагор утверждал, что Земля имеет форму шара и свободно и неподвижно висит в центре Вселенной.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547664" y="2060848"/>
            <a:ext cx="6120639" cy="3672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195736" y="580526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Древнегреческий философ, математик Пифагор (570—490 гг. до н. э) </a:t>
            </a:r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51720" y="152400"/>
            <a:ext cx="4104456" cy="7563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Аристотель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0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95736" y="908720"/>
            <a:ext cx="3917436" cy="5544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156176" y="5229200"/>
            <a:ext cx="2555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Древнегреческий философ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Аристотель                 (384-322 г. до н.э.)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276872"/>
            <a:ext cx="1800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Платон и Аристотель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1772816"/>
            <a:ext cx="2555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Аристотель объяснял шарообразную форму Земли следующими фактами…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120680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               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Корабль, отплывая от берега, исчезает из вида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0008-008-Pervyj-fakt-Pochemu-parus-korablja-ukhodjaschego-iz-gavani-so-vremenem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1196752"/>
            <a:ext cx="6696744" cy="5308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092280" y="1988840"/>
            <a:ext cx="1872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Значит,  у Земли есть изгиб, невидимый для человеческого глаза.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6712" y="332656"/>
            <a:ext cx="7751712" cy="9003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                  </a:t>
            </a:r>
            <a:r>
              <a:rPr lang="ru-RU" sz="3200" dirty="0" smtClean="0">
                <a:solidFill>
                  <a:srgbClr val="FFFF00"/>
                </a:solidFill>
              </a:rPr>
              <a:t>Тень от Земли во время лунных затмений -  всегда круглая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0009-009-Vtoroj-fakt-Pochemu-vo-vremja-lunnykh-zatmenij-ten-Zemli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7544" y="1340768"/>
            <a:ext cx="6192688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732240" y="2060848"/>
            <a:ext cx="20517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Во время затмений Земля бывает повернута к Луне разными сторонами. Но только шар всегда отбрасывает круглую тень.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76256" y="4437112"/>
            <a:ext cx="2006417" cy="1486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Аристотель 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сделал  вывод  о  том,  что  Земля  имеет форму шара.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worldview-glob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79712" y="1628800"/>
            <a:ext cx="4896544" cy="48965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7944" y="404664"/>
            <a:ext cx="3322712" cy="972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Фернан Магеллан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717032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Фернан Магеллан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(1480-1521) Мореплаватель, экспедиция которого совершила 1-е кругосветное путешествие, доказав 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шарообразную форму Земли.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55776" y="1700808"/>
            <a:ext cx="6397802" cy="41699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51520" y="332656"/>
            <a:ext cx="2629058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Геоцентрическая система мира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661248"/>
            <a:ext cx="8964488" cy="1008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  </a:t>
            </a:r>
            <a:r>
              <a:rPr lang="ru-RU" sz="1600" dirty="0" smtClean="0">
                <a:solidFill>
                  <a:schemeClr val="bg1"/>
                </a:solidFill>
              </a:rPr>
              <a:t>Согласно этой теории, в центре мироздания находится неподвижная Земля, вокруг которой на фоне неподвижных звезд вращаются  семь светящихся тел: </a:t>
            </a:r>
            <a:r>
              <a:rPr lang="ru-RU" sz="1600" b="1" i="1" dirty="0" smtClean="0">
                <a:solidFill>
                  <a:schemeClr val="bg1"/>
                </a:solidFill>
              </a:rPr>
              <a:t>Солнце, Меркурий, Венера, Луна, Марс, Юпитер и Сатурн</a:t>
            </a:r>
            <a:r>
              <a:rPr lang="ru-RU" sz="1600" dirty="0" smtClean="0">
                <a:solidFill>
                  <a:schemeClr val="bg1"/>
                </a:solidFill>
              </a:rPr>
              <a:t>.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0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>
          <a:xfrm>
            <a:off x="2339752" y="795536"/>
            <a:ext cx="6523446" cy="4752528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</p:pic>
      <p:pic>
        <p:nvPicPr>
          <p:cNvPr id="17" name="Рисунок 16" descr="000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764704"/>
            <a:ext cx="2295695" cy="27089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0" y="3573016"/>
            <a:ext cx="241176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Древнегреческий ученый Клавдий Птолемей (90-160 г.)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- основатель </a:t>
            </a:r>
            <a:r>
              <a:rPr lang="ru-RU" sz="1600" b="1" i="1" dirty="0" smtClean="0">
                <a:solidFill>
                  <a:schemeClr val="bg1"/>
                </a:solidFill>
              </a:rPr>
              <a:t>«Геоцентрической системы мира», </a:t>
            </a:r>
            <a:r>
              <a:rPr lang="ru-RU" sz="1600" dirty="0" smtClean="0">
                <a:solidFill>
                  <a:schemeClr val="bg1"/>
                </a:solidFill>
              </a:rPr>
              <a:t>просуществовавшей   до XVI в.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304" y="4653136"/>
            <a:ext cx="720080" cy="216024"/>
          </a:xfrm>
          <a:prstGeom prst="rect">
            <a:avLst/>
          </a:prstGeom>
          <a:solidFill>
            <a:srgbClr val="1111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Venus</a:t>
            </a:r>
            <a:endParaRPr lang="ru-RU" sz="1400" dirty="0"/>
          </a:p>
        </p:txBody>
      </p:sp>
      <p:sp>
        <p:nvSpPr>
          <p:cNvPr id="23" name="Полилиния 22"/>
          <p:cNvSpPr/>
          <p:nvPr/>
        </p:nvSpPr>
        <p:spPr>
          <a:xfrm>
            <a:off x="7729507" y="3441112"/>
            <a:ext cx="535137" cy="262787"/>
          </a:xfrm>
          <a:custGeom>
            <a:avLst/>
            <a:gdLst>
              <a:gd name="connsiteX0" fmla="*/ 25531 w 535137"/>
              <a:gd name="connsiteY0" fmla="*/ 8144 h 262787"/>
              <a:gd name="connsiteX1" fmla="*/ 25531 w 535137"/>
              <a:gd name="connsiteY1" fmla="*/ 89166 h 262787"/>
              <a:gd name="connsiteX2" fmla="*/ 94979 w 535137"/>
              <a:gd name="connsiteY2" fmla="*/ 112316 h 262787"/>
              <a:gd name="connsiteX3" fmla="*/ 106554 w 535137"/>
              <a:gd name="connsiteY3" fmla="*/ 77592 h 262787"/>
              <a:gd name="connsiteX4" fmla="*/ 141278 w 535137"/>
              <a:gd name="connsiteY4" fmla="*/ 66017 h 262787"/>
              <a:gd name="connsiteX5" fmla="*/ 210726 w 535137"/>
              <a:gd name="connsiteY5" fmla="*/ 54442 h 262787"/>
              <a:gd name="connsiteX6" fmla="*/ 164427 w 535137"/>
              <a:gd name="connsiteY6" fmla="*/ 42868 h 262787"/>
              <a:gd name="connsiteX7" fmla="*/ 199151 w 535137"/>
              <a:gd name="connsiteY7" fmla="*/ 31293 h 262787"/>
              <a:gd name="connsiteX8" fmla="*/ 233875 w 535137"/>
              <a:gd name="connsiteY8" fmla="*/ 42868 h 262787"/>
              <a:gd name="connsiteX9" fmla="*/ 338047 w 535137"/>
              <a:gd name="connsiteY9" fmla="*/ 66017 h 262787"/>
              <a:gd name="connsiteX10" fmla="*/ 222301 w 535137"/>
              <a:gd name="connsiteY10" fmla="*/ 77592 h 262787"/>
              <a:gd name="connsiteX11" fmla="*/ 176002 w 535137"/>
              <a:gd name="connsiteY11" fmla="*/ 89166 h 262787"/>
              <a:gd name="connsiteX12" fmla="*/ 280174 w 535137"/>
              <a:gd name="connsiteY12" fmla="*/ 100741 h 262787"/>
              <a:gd name="connsiteX13" fmla="*/ 94979 w 535137"/>
              <a:gd name="connsiteY13" fmla="*/ 112316 h 262787"/>
              <a:gd name="connsiteX14" fmla="*/ 314898 w 535137"/>
              <a:gd name="connsiteY14" fmla="*/ 100741 h 262787"/>
              <a:gd name="connsiteX15" fmla="*/ 268599 w 535137"/>
              <a:gd name="connsiteY15" fmla="*/ 89166 h 262787"/>
              <a:gd name="connsiteX16" fmla="*/ 233875 w 535137"/>
              <a:gd name="connsiteY16" fmla="*/ 77592 h 262787"/>
              <a:gd name="connsiteX17" fmla="*/ 268599 w 535137"/>
              <a:gd name="connsiteY17" fmla="*/ 66017 h 262787"/>
              <a:gd name="connsiteX18" fmla="*/ 326473 w 535137"/>
              <a:gd name="connsiteY18" fmla="*/ 54442 h 262787"/>
              <a:gd name="connsiteX19" fmla="*/ 291749 w 535137"/>
              <a:gd name="connsiteY19" fmla="*/ 42868 h 262787"/>
              <a:gd name="connsiteX20" fmla="*/ 338047 w 535137"/>
              <a:gd name="connsiteY20" fmla="*/ 54442 h 262787"/>
              <a:gd name="connsiteX21" fmla="*/ 407496 w 535137"/>
              <a:gd name="connsiteY21" fmla="*/ 66017 h 262787"/>
              <a:gd name="connsiteX22" fmla="*/ 442220 w 535137"/>
              <a:gd name="connsiteY22" fmla="*/ 54442 h 262787"/>
              <a:gd name="connsiteX23" fmla="*/ 407496 w 535137"/>
              <a:gd name="connsiteY23" fmla="*/ 31293 h 262787"/>
              <a:gd name="connsiteX24" fmla="*/ 488518 w 535137"/>
              <a:gd name="connsiteY24" fmla="*/ 42868 h 262787"/>
              <a:gd name="connsiteX25" fmla="*/ 523242 w 535137"/>
              <a:gd name="connsiteY25" fmla="*/ 54442 h 262787"/>
              <a:gd name="connsiteX26" fmla="*/ 430645 w 535137"/>
              <a:gd name="connsiteY26" fmla="*/ 66017 h 262787"/>
              <a:gd name="connsiteX27" fmla="*/ 361197 w 535137"/>
              <a:gd name="connsiteY27" fmla="*/ 42868 h 262787"/>
              <a:gd name="connsiteX28" fmla="*/ 395921 w 535137"/>
              <a:gd name="connsiteY28" fmla="*/ 54442 h 262787"/>
              <a:gd name="connsiteX29" fmla="*/ 314898 w 535137"/>
              <a:gd name="connsiteY29" fmla="*/ 31293 h 262787"/>
              <a:gd name="connsiteX30" fmla="*/ 233875 w 535137"/>
              <a:gd name="connsiteY30" fmla="*/ 42868 h 262787"/>
              <a:gd name="connsiteX31" fmla="*/ 338047 w 535137"/>
              <a:gd name="connsiteY31" fmla="*/ 54442 h 262787"/>
              <a:gd name="connsiteX32" fmla="*/ 303323 w 535137"/>
              <a:gd name="connsiteY32" fmla="*/ 42868 h 262787"/>
              <a:gd name="connsiteX33" fmla="*/ 176002 w 535137"/>
              <a:gd name="connsiteY33" fmla="*/ 54442 h 262787"/>
              <a:gd name="connsiteX34" fmla="*/ 222301 w 535137"/>
              <a:gd name="connsiteY34" fmla="*/ 66017 h 262787"/>
              <a:gd name="connsiteX35" fmla="*/ 257025 w 535137"/>
              <a:gd name="connsiteY35" fmla="*/ 77592 h 262787"/>
              <a:gd name="connsiteX36" fmla="*/ 338047 w 535137"/>
              <a:gd name="connsiteY36" fmla="*/ 77592 h 262787"/>
              <a:gd name="connsiteX37" fmla="*/ 384346 w 535137"/>
              <a:gd name="connsiteY37" fmla="*/ 66017 h 262787"/>
              <a:gd name="connsiteX38" fmla="*/ 395921 w 535137"/>
              <a:gd name="connsiteY38" fmla="*/ 112316 h 262787"/>
              <a:gd name="connsiteX39" fmla="*/ 407496 w 535137"/>
              <a:gd name="connsiteY39" fmla="*/ 77592 h 262787"/>
              <a:gd name="connsiteX40" fmla="*/ 442220 w 535137"/>
              <a:gd name="connsiteY40" fmla="*/ 147040 h 262787"/>
              <a:gd name="connsiteX41" fmla="*/ 453794 w 535137"/>
              <a:gd name="connsiteY41" fmla="*/ 100741 h 262787"/>
              <a:gd name="connsiteX42" fmla="*/ 384346 w 535137"/>
              <a:gd name="connsiteY42" fmla="*/ 66017 h 262787"/>
              <a:gd name="connsiteX43" fmla="*/ 314898 w 535137"/>
              <a:gd name="connsiteY43" fmla="*/ 77592 h 262787"/>
              <a:gd name="connsiteX44" fmla="*/ 233875 w 535137"/>
              <a:gd name="connsiteY44" fmla="*/ 42868 h 262787"/>
              <a:gd name="connsiteX45" fmla="*/ 199151 w 535137"/>
              <a:gd name="connsiteY45" fmla="*/ 31293 h 262787"/>
              <a:gd name="connsiteX46" fmla="*/ 176002 w 535137"/>
              <a:gd name="connsiteY46" fmla="*/ 66017 h 262787"/>
              <a:gd name="connsiteX47" fmla="*/ 94979 w 535137"/>
              <a:gd name="connsiteY47" fmla="*/ 66017 h 262787"/>
              <a:gd name="connsiteX48" fmla="*/ 60255 w 535137"/>
              <a:gd name="connsiteY48" fmla="*/ 42868 h 262787"/>
              <a:gd name="connsiteX49" fmla="*/ 48680 w 535137"/>
              <a:gd name="connsiteY49" fmla="*/ 77592 h 262787"/>
              <a:gd name="connsiteX50" fmla="*/ 60255 w 535137"/>
              <a:gd name="connsiteY50" fmla="*/ 112316 h 262787"/>
              <a:gd name="connsiteX51" fmla="*/ 94979 w 535137"/>
              <a:gd name="connsiteY51" fmla="*/ 100741 h 262787"/>
              <a:gd name="connsiteX52" fmla="*/ 37106 w 535137"/>
              <a:gd name="connsiteY52" fmla="*/ 89166 h 262787"/>
              <a:gd name="connsiteX53" fmla="*/ 2382 w 535137"/>
              <a:gd name="connsiteY53" fmla="*/ 77592 h 262787"/>
              <a:gd name="connsiteX54" fmla="*/ 83404 w 535137"/>
              <a:gd name="connsiteY54" fmla="*/ 66017 h 262787"/>
              <a:gd name="connsiteX55" fmla="*/ 13956 w 535137"/>
              <a:gd name="connsiteY55" fmla="*/ 42868 h 262787"/>
              <a:gd name="connsiteX56" fmla="*/ 48680 w 535137"/>
              <a:gd name="connsiteY56" fmla="*/ 31293 h 262787"/>
              <a:gd name="connsiteX57" fmla="*/ 94979 w 535137"/>
              <a:gd name="connsiteY57" fmla="*/ 42868 h 262787"/>
              <a:gd name="connsiteX58" fmla="*/ 25531 w 535137"/>
              <a:gd name="connsiteY58" fmla="*/ 19718 h 262787"/>
              <a:gd name="connsiteX59" fmla="*/ 118128 w 535137"/>
              <a:gd name="connsiteY59" fmla="*/ 19718 h 262787"/>
              <a:gd name="connsiteX60" fmla="*/ 152852 w 535137"/>
              <a:gd name="connsiteY60" fmla="*/ 42868 h 262787"/>
              <a:gd name="connsiteX61" fmla="*/ 245450 w 535137"/>
              <a:gd name="connsiteY61" fmla="*/ 66017 h 262787"/>
              <a:gd name="connsiteX62" fmla="*/ 118128 w 535137"/>
              <a:gd name="connsiteY62" fmla="*/ 66017 h 262787"/>
              <a:gd name="connsiteX63" fmla="*/ 94979 w 535137"/>
              <a:gd name="connsiteY63" fmla="*/ 66017 h 262787"/>
              <a:gd name="connsiteX64" fmla="*/ 83404 w 535137"/>
              <a:gd name="connsiteY64" fmla="*/ 100741 h 262787"/>
              <a:gd name="connsiteX65" fmla="*/ 141278 w 535137"/>
              <a:gd name="connsiteY65" fmla="*/ 112316 h 262787"/>
              <a:gd name="connsiteX66" fmla="*/ 129703 w 535137"/>
              <a:gd name="connsiteY66" fmla="*/ 77592 h 262787"/>
              <a:gd name="connsiteX67" fmla="*/ 118128 w 535137"/>
              <a:gd name="connsiteY67" fmla="*/ 112316 h 262787"/>
              <a:gd name="connsiteX68" fmla="*/ 199151 w 535137"/>
              <a:gd name="connsiteY68" fmla="*/ 100741 h 262787"/>
              <a:gd name="connsiteX69" fmla="*/ 152852 w 535137"/>
              <a:gd name="connsiteY69" fmla="*/ 66017 h 262787"/>
              <a:gd name="connsiteX70" fmla="*/ 94979 w 535137"/>
              <a:gd name="connsiteY70" fmla="*/ 77592 h 262787"/>
              <a:gd name="connsiteX71" fmla="*/ 129703 w 535137"/>
              <a:gd name="connsiteY71" fmla="*/ 89166 h 262787"/>
              <a:gd name="connsiteX72" fmla="*/ 245450 w 535137"/>
              <a:gd name="connsiteY72" fmla="*/ 77592 h 262787"/>
              <a:gd name="connsiteX73" fmla="*/ 176002 w 535137"/>
              <a:gd name="connsiteY73" fmla="*/ 54442 h 262787"/>
              <a:gd name="connsiteX74" fmla="*/ 187577 w 535137"/>
              <a:gd name="connsiteY74" fmla="*/ 54442 h 262787"/>
              <a:gd name="connsiteX75" fmla="*/ 106554 w 535137"/>
              <a:gd name="connsiteY75" fmla="*/ 66017 h 262787"/>
              <a:gd name="connsiteX76" fmla="*/ 176002 w 535137"/>
              <a:gd name="connsiteY76" fmla="*/ 89166 h 262787"/>
              <a:gd name="connsiteX77" fmla="*/ 326473 w 535137"/>
              <a:gd name="connsiteY77" fmla="*/ 100741 h 262787"/>
              <a:gd name="connsiteX78" fmla="*/ 245450 w 535137"/>
              <a:gd name="connsiteY78" fmla="*/ 89166 h 262787"/>
              <a:gd name="connsiteX79" fmla="*/ 199151 w 535137"/>
              <a:gd name="connsiteY79" fmla="*/ 77592 h 262787"/>
              <a:gd name="connsiteX80" fmla="*/ 395921 w 535137"/>
              <a:gd name="connsiteY80" fmla="*/ 112316 h 262787"/>
              <a:gd name="connsiteX81" fmla="*/ 361197 w 535137"/>
              <a:gd name="connsiteY81" fmla="*/ 100741 h 262787"/>
              <a:gd name="connsiteX82" fmla="*/ 280174 w 535137"/>
              <a:gd name="connsiteY82" fmla="*/ 89166 h 262787"/>
              <a:gd name="connsiteX83" fmla="*/ 303323 w 535137"/>
              <a:gd name="connsiteY83" fmla="*/ 89166 h 262787"/>
              <a:gd name="connsiteX84" fmla="*/ 233875 w 535137"/>
              <a:gd name="connsiteY84" fmla="*/ 66017 h 262787"/>
              <a:gd name="connsiteX85" fmla="*/ 280174 w 535137"/>
              <a:gd name="connsiteY85" fmla="*/ 77592 h 262787"/>
              <a:gd name="connsiteX86" fmla="*/ 245450 w 535137"/>
              <a:gd name="connsiteY86" fmla="*/ 54442 h 262787"/>
              <a:gd name="connsiteX87" fmla="*/ 303323 w 535137"/>
              <a:gd name="connsiteY87" fmla="*/ 54442 h 262787"/>
              <a:gd name="connsiteX88" fmla="*/ 511668 w 535137"/>
              <a:gd name="connsiteY88" fmla="*/ 42868 h 262787"/>
              <a:gd name="connsiteX89" fmla="*/ 442220 w 535137"/>
              <a:gd name="connsiteY89" fmla="*/ 54442 h 262787"/>
              <a:gd name="connsiteX90" fmla="*/ 476944 w 535137"/>
              <a:gd name="connsiteY90" fmla="*/ 66017 h 262787"/>
              <a:gd name="connsiteX91" fmla="*/ 407496 w 535137"/>
              <a:gd name="connsiteY91" fmla="*/ 66017 h 262787"/>
              <a:gd name="connsiteX92" fmla="*/ 349622 w 535137"/>
              <a:gd name="connsiteY92" fmla="*/ 77592 h 262787"/>
              <a:gd name="connsiteX93" fmla="*/ 314898 w 535137"/>
              <a:gd name="connsiteY93" fmla="*/ 66017 h 262787"/>
              <a:gd name="connsiteX94" fmla="*/ 291749 w 535137"/>
              <a:gd name="connsiteY94" fmla="*/ 54442 h 262787"/>
              <a:gd name="connsiteX95" fmla="*/ 268599 w 535137"/>
              <a:gd name="connsiteY95" fmla="*/ 77592 h 262787"/>
              <a:gd name="connsiteX96" fmla="*/ 314898 w 535137"/>
              <a:gd name="connsiteY96" fmla="*/ 100741 h 262787"/>
              <a:gd name="connsiteX97" fmla="*/ 233875 w 535137"/>
              <a:gd name="connsiteY97" fmla="*/ 54442 h 262787"/>
              <a:gd name="connsiteX98" fmla="*/ 187577 w 535137"/>
              <a:gd name="connsiteY98" fmla="*/ 66017 h 262787"/>
              <a:gd name="connsiteX99" fmla="*/ 199151 w 535137"/>
              <a:gd name="connsiteY99" fmla="*/ 112316 h 262787"/>
              <a:gd name="connsiteX100" fmla="*/ 222301 w 535137"/>
              <a:gd name="connsiteY100" fmla="*/ 135465 h 262787"/>
              <a:gd name="connsiteX101" fmla="*/ 210726 w 535137"/>
              <a:gd name="connsiteY101" fmla="*/ 89166 h 262787"/>
              <a:gd name="connsiteX102" fmla="*/ 187577 w 535137"/>
              <a:gd name="connsiteY102" fmla="*/ 123891 h 262787"/>
              <a:gd name="connsiteX103" fmla="*/ 222301 w 535137"/>
              <a:gd name="connsiteY103" fmla="*/ 147040 h 262787"/>
              <a:gd name="connsiteX104" fmla="*/ 233875 w 535137"/>
              <a:gd name="connsiteY104" fmla="*/ 100741 h 262787"/>
              <a:gd name="connsiteX105" fmla="*/ 222301 w 535137"/>
              <a:gd name="connsiteY105" fmla="*/ 54442 h 262787"/>
              <a:gd name="connsiteX106" fmla="*/ 187577 w 535137"/>
              <a:gd name="connsiteY106" fmla="*/ 77592 h 262787"/>
              <a:gd name="connsiteX107" fmla="*/ 222301 w 535137"/>
              <a:gd name="connsiteY107" fmla="*/ 147040 h 262787"/>
              <a:gd name="connsiteX108" fmla="*/ 187577 w 535137"/>
              <a:gd name="connsiteY108" fmla="*/ 66017 h 262787"/>
              <a:gd name="connsiteX109" fmla="*/ 152852 w 535137"/>
              <a:gd name="connsiteY109" fmla="*/ 77592 h 262787"/>
              <a:gd name="connsiteX110" fmla="*/ 164427 w 535137"/>
              <a:gd name="connsiteY110" fmla="*/ 147040 h 262787"/>
              <a:gd name="connsiteX111" fmla="*/ 176002 w 535137"/>
              <a:gd name="connsiteY111" fmla="*/ 112316 h 262787"/>
              <a:gd name="connsiteX112" fmla="*/ 164427 w 535137"/>
              <a:gd name="connsiteY112" fmla="*/ 66017 h 262787"/>
              <a:gd name="connsiteX113" fmla="*/ 129703 w 535137"/>
              <a:gd name="connsiteY113" fmla="*/ 54442 h 262787"/>
              <a:gd name="connsiteX114" fmla="*/ 141278 w 535137"/>
              <a:gd name="connsiteY114" fmla="*/ 89166 h 262787"/>
              <a:gd name="connsiteX115" fmla="*/ 210726 w 535137"/>
              <a:gd name="connsiteY115" fmla="*/ 123891 h 262787"/>
              <a:gd name="connsiteX116" fmla="*/ 257025 w 535137"/>
              <a:gd name="connsiteY116" fmla="*/ 112316 h 262787"/>
              <a:gd name="connsiteX117" fmla="*/ 291749 w 535137"/>
              <a:gd name="connsiteY117" fmla="*/ 100741 h 262787"/>
              <a:gd name="connsiteX118" fmla="*/ 338047 w 535137"/>
              <a:gd name="connsiteY118" fmla="*/ 112316 h 262787"/>
              <a:gd name="connsiteX119" fmla="*/ 372771 w 535137"/>
              <a:gd name="connsiteY119" fmla="*/ 135465 h 262787"/>
              <a:gd name="connsiteX120" fmla="*/ 407496 w 535137"/>
              <a:gd name="connsiteY120" fmla="*/ 77592 h 262787"/>
              <a:gd name="connsiteX121" fmla="*/ 372771 w 535137"/>
              <a:gd name="connsiteY121" fmla="*/ 89166 h 262787"/>
              <a:gd name="connsiteX122" fmla="*/ 395921 w 535137"/>
              <a:gd name="connsiteY122" fmla="*/ 66017 h 262787"/>
              <a:gd name="connsiteX123" fmla="*/ 349622 w 535137"/>
              <a:gd name="connsiteY123" fmla="*/ 54442 h 262787"/>
              <a:gd name="connsiteX124" fmla="*/ 338047 w 535137"/>
              <a:gd name="connsiteY124" fmla="*/ 89166 h 262787"/>
              <a:gd name="connsiteX125" fmla="*/ 361197 w 535137"/>
              <a:gd name="connsiteY125" fmla="*/ 204913 h 262787"/>
              <a:gd name="connsiteX126" fmla="*/ 384346 w 535137"/>
              <a:gd name="connsiteY126" fmla="*/ 228063 h 262787"/>
              <a:gd name="connsiteX127" fmla="*/ 407496 w 535137"/>
              <a:gd name="connsiteY127" fmla="*/ 262787 h 26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535137" h="262787">
                <a:moveTo>
                  <a:pt x="25531" y="8144"/>
                </a:moveTo>
                <a:cubicBezTo>
                  <a:pt x="21494" y="24291"/>
                  <a:pt x="874" y="71554"/>
                  <a:pt x="25531" y="89166"/>
                </a:cubicBezTo>
                <a:cubicBezTo>
                  <a:pt x="45387" y="103349"/>
                  <a:pt x="94979" y="112316"/>
                  <a:pt x="94979" y="112316"/>
                </a:cubicBezTo>
                <a:cubicBezTo>
                  <a:pt x="98837" y="100741"/>
                  <a:pt x="97927" y="86219"/>
                  <a:pt x="106554" y="77592"/>
                </a:cubicBezTo>
                <a:cubicBezTo>
                  <a:pt x="115181" y="68965"/>
                  <a:pt x="129368" y="68664"/>
                  <a:pt x="141278" y="66017"/>
                </a:cubicBezTo>
                <a:cubicBezTo>
                  <a:pt x="164188" y="60926"/>
                  <a:pt x="187577" y="58300"/>
                  <a:pt x="210726" y="54442"/>
                </a:cubicBezTo>
                <a:cubicBezTo>
                  <a:pt x="195293" y="50584"/>
                  <a:pt x="171541" y="57096"/>
                  <a:pt x="164427" y="42868"/>
                </a:cubicBezTo>
                <a:cubicBezTo>
                  <a:pt x="158970" y="31955"/>
                  <a:pt x="199151" y="31293"/>
                  <a:pt x="199151" y="31293"/>
                </a:cubicBezTo>
                <a:cubicBezTo>
                  <a:pt x="210726" y="35151"/>
                  <a:pt x="222144" y="39516"/>
                  <a:pt x="233875" y="42868"/>
                </a:cubicBezTo>
                <a:cubicBezTo>
                  <a:pt x="272004" y="53762"/>
                  <a:pt x="298282" y="58064"/>
                  <a:pt x="338047" y="66017"/>
                </a:cubicBezTo>
                <a:cubicBezTo>
                  <a:pt x="299465" y="69875"/>
                  <a:pt x="260686" y="72109"/>
                  <a:pt x="222301" y="77592"/>
                </a:cubicBezTo>
                <a:cubicBezTo>
                  <a:pt x="206553" y="79842"/>
                  <a:pt x="161232" y="83258"/>
                  <a:pt x="176002" y="89166"/>
                </a:cubicBezTo>
                <a:cubicBezTo>
                  <a:pt x="208441" y="102141"/>
                  <a:pt x="245450" y="96883"/>
                  <a:pt x="280174" y="100741"/>
                </a:cubicBezTo>
                <a:cubicBezTo>
                  <a:pt x="218442" y="104599"/>
                  <a:pt x="33127" y="112316"/>
                  <a:pt x="94979" y="112316"/>
                </a:cubicBezTo>
                <a:cubicBezTo>
                  <a:pt x="168387" y="112316"/>
                  <a:pt x="242134" y="110443"/>
                  <a:pt x="314898" y="100741"/>
                </a:cubicBezTo>
                <a:cubicBezTo>
                  <a:pt x="330666" y="98638"/>
                  <a:pt x="283895" y="93536"/>
                  <a:pt x="268599" y="89166"/>
                </a:cubicBezTo>
                <a:cubicBezTo>
                  <a:pt x="256868" y="85814"/>
                  <a:pt x="245450" y="81450"/>
                  <a:pt x="233875" y="77592"/>
                </a:cubicBezTo>
                <a:cubicBezTo>
                  <a:pt x="245450" y="73734"/>
                  <a:pt x="256762" y="68976"/>
                  <a:pt x="268599" y="66017"/>
                </a:cubicBezTo>
                <a:cubicBezTo>
                  <a:pt x="287685" y="61245"/>
                  <a:pt x="312562" y="68353"/>
                  <a:pt x="326473" y="54442"/>
                </a:cubicBezTo>
                <a:cubicBezTo>
                  <a:pt x="335100" y="45815"/>
                  <a:pt x="279548" y="42868"/>
                  <a:pt x="291749" y="42868"/>
                </a:cubicBezTo>
                <a:cubicBezTo>
                  <a:pt x="307657" y="42868"/>
                  <a:pt x="322448" y="51322"/>
                  <a:pt x="338047" y="54442"/>
                </a:cubicBezTo>
                <a:cubicBezTo>
                  <a:pt x="361060" y="59045"/>
                  <a:pt x="384346" y="62159"/>
                  <a:pt x="407496" y="66017"/>
                </a:cubicBezTo>
                <a:cubicBezTo>
                  <a:pt x="419071" y="62159"/>
                  <a:pt x="442220" y="66643"/>
                  <a:pt x="442220" y="54442"/>
                </a:cubicBezTo>
                <a:cubicBezTo>
                  <a:pt x="442220" y="40531"/>
                  <a:pt x="393725" y="29326"/>
                  <a:pt x="407496" y="31293"/>
                </a:cubicBezTo>
                <a:lnTo>
                  <a:pt x="488518" y="42868"/>
                </a:lnTo>
                <a:cubicBezTo>
                  <a:pt x="500093" y="46726"/>
                  <a:pt x="534570" y="49911"/>
                  <a:pt x="523242" y="54442"/>
                </a:cubicBezTo>
                <a:cubicBezTo>
                  <a:pt x="494361" y="65994"/>
                  <a:pt x="461672" y="68233"/>
                  <a:pt x="430645" y="66017"/>
                </a:cubicBezTo>
                <a:cubicBezTo>
                  <a:pt x="406305" y="64279"/>
                  <a:pt x="384346" y="50585"/>
                  <a:pt x="361197" y="42868"/>
                </a:cubicBezTo>
                <a:cubicBezTo>
                  <a:pt x="349622" y="39010"/>
                  <a:pt x="407757" y="57401"/>
                  <a:pt x="395921" y="54442"/>
                </a:cubicBezTo>
                <a:cubicBezTo>
                  <a:pt x="337785" y="39909"/>
                  <a:pt x="364714" y="47899"/>
                  <a:pt x="314898" y="31293"/>
                </a:cubicBezTo>
                <a:cubicBezTo>
                  <a:pt x="287890" y="35151"/>
                  <a:pt x="214584" y="23577"/>
                  <a:pt x="233875" y="42868"/>
                </a:cubicBezTo>
                <a:cubicBezTo>
                  <a:pt x="258580" y="67573"/>
                  <a:pt x="303109" y="54442"/>
                  <a:pt x="338047" y="54442"/>
                </a:cubicBezTo>
                <a:cubicBezTo>
                  <a:pt x="350248" y="54442"/>
                  <a:pt x="314898" y="46726"/>
                  <a:pt x="303323" y="42868"/>
                </a:cubicBezTo>
                <a:cubicBezTo>
                  <a:pt x="260883" y="46726"/>
                  <a:pt x="216978" y="42735"/>
                  <a:pt x="176002" y="54442"/>
                </a:cubicBezTo>
                <a:cubicBezTo>
                  <a:pt x="160706" y="58812"/>
                  <a:pt x="207005" y="61647"/>
                  <a:pt x="222301" y="66017"/>
                </a:cubicBezTo>
                <a:cubicBezTo>
                  <a:pt x="234032" y="69369"/>
                  <a:pt x="245450" y="73734"/>
                  <a:pt x="257025" y="77592"/>
                </a:cubicBezTo>
                <a:cubicBezTo>
                  <a:pt x="401759" y="41407"/>
                  <a:pt x="221812" y="77592"/>
                  <a:pt x="338047" y="77592"/>
                </a:cubicBezTo>
                <a:cubicBezTo>
                  <a:pt x="353955" y="77592"/>
                  <a:pt x="368913" y="69875"/>
                  <a:pt x="384346" y="66017"/>
                </a:cubicBezTo>
                <a:cubicBezTo>
                  <a:pt x="388204" y="81450"/>
                  <a:pt x="381692" y="105202"/>
                  <a:pt x="395921" y="112316"/>
                </a:cubicBezTo>
                <a:cubicBezTo>
                  <a:pt x="406834" y="117772"/>
                  <a:pt x="395295" y="77592"/>
                  <a:pt x="407496" y="77592"/>
                </a:cubicBezTo>
                <a:cubicBezTo>
                  <a:pt x="422454" y="77592"/>
                  <a:pt x="439366" y="138478"/>
                  <a:pt x="442220" y="147040"/>
                </a:cubicBezTo>
                <a:cubicBezTo>
                  <a:pt x="446078" y="131607"/>
                  <a:pt x="458825" y="115833"/>
                  <a:pt x="453794" y="100741"/>
                </a:cubicBezTo>
                <a:cubicBezTo>
                  <a:pt x="448185" y="83913"/>
                  <a:pt x="397828" y="70511"/>
                  <a:pt x="384346" y="66017"/>
                </a:cubicBezTo>
                <a:cubicBezTo>
                  <a:pt x="361197" y="69875"/>
                  <a:pt x="338367" y="77592"/>
                  <a:pt x="314898" y="77592"/>
                </a:cubicBezTo>
                <a:cubicBezTo>
                  <a:pt x="266721" y="77592"/>
                  <a:pt x="271677" y="61769"/>
                  <a:pt x="233875" y="42868"/>
                </a:cubicBezTo>
                <a:cubicBezTo>
                  <a:pt x="222962" y="37412"/>
                  <a:pt x="210726" y="35151"/>
                  <a:pt x="199151" y="31293"/>
                </a:cubicBezTo>
                <a:cubicBezTo>
                  <a:pt x="191435" y="42868"/>
                  <a:pt x="187577" y="58301"/>
                  <a:pt x="176002" y="66017"/>
                </a:cubicBezTo>
                <a:cubicBezTo>
                  <a:pt x="147907" y="84747"/>
                  <a:pt x="121754" y="79405"/>
                  <a:pt x="94979" y="66017"/>
                </a:cubicBezTo>
                <a:cubicBezTo>
                  <a:pt x="82537" y="59796"/>
                  <a:pt x="71830" y="50584"/>
                  <a:pt x="60255" y="42868"/>
                </a:cubicBezTo>
                <a:cubicBezTo>
                  <a:pt x="3337" y="61840"/>
                  <a:pt x="27496" y="42284"/>
                  <a:pt x="48680" y="77592"/>
                </a:cubicBezTo>
                <a:cubicBezTo>
                  <a:pt x="54957" y="88054"/>
                  <a:pt x="56397" y="100741"/>
                  <a:pt x="60255" y="112316"/>
                </a:cubicBezTo>
                <a:cubicBezTo>
                  <a:pt x="71830" y="108458"/>
                  <a:pt x="103606" y="109368"/>
                  <a:pt x="94979" y="100741"/>
                </a:cubicBezTo>
                <a:cubicBezTo>
                  <a:pt x="81068" y="86830"/>
                  <a:pt x="56192" y="93937"/>
                  <a:pt x="37106" y="89166"/>
                </a:cubicBezTo>
                <a:cubicBezTo>
                  <a:pt x="25270" y="86207"/>
                  <a:pt x="13957" y="81450"/>
                  <a:pt x="2382" y="77592"/>
                </a:cubicBezTo>
                <a:cubicBezTo>
                  <a:pt x="29389" y="73734"/>
                  <a:pt x="74777" y="91899"/>
                  <a:pt x="83404" y="66017"/>
                </a:cubicBezTo>
                <a:cubicBezTo>
                  <a:pt x="91120" y="42868"/>
                  <a:pt x="13956" y="42868"/>
                  <a:pt x="13956" y="42868"/>
                </a:cubicBezTo>
                <a:cubicBezTo>
                  <a:pt x="25531" y="39010"/>
                  <a:pt x="36843" y="28334"/>
                  <a:pt x="48680" y="31293"/>
                </a:cubicBezTo>
                <a:cubicBezTo>
                  <a:pt x="64113" y="35151"/>
                  <a:pt x="109207" y="49983"/>
                  <a:pt x="94979" y="42868"/>
                </a:cubicBezTo>
                <a:cubicBezTo>
                  <a:pt x="73154" y="31955"/>
                  <a:pt x="25531" y="19718"/>
                  <a:pt x="25531" y="19718"/>
                </a:cubicBezTo>
                <a:cubicBezTo>
                  <a:pt x="68217" y="5490"/>
                  <a:pt x="65547" y="0"/>
                  <a:pt x="118128" y="19718"/>
                </a:cubicBezTo>
                <a:cubicBezTo>
                  <a:pt x="131153" y="24603"/>
                  <a:pt x="139778" y="38114"/>
                  <a:pt x="152852" y="42868"/>
                </a:cubicBezTo>
                <a:cubicBezTo>
                  <a:pt x="182752" y="53741"/>
                  <a:pt x="245450" y="66017"/>
                  <a:pt x="245450" y="66017"/>
                </a:cubicBezTo>
                <a:cubicBezTo>
                  <a:pt x="181950" y="87184"/>
                  <a:pt x="220963" y="79729"/>
                  <a:pt x="118128" y="66017"/>
                </a:cubicBezTo>
                <a:cubicBezTo>
                  <a:pt x="31989" y="54531"/>
                  <a:pt x="0" y="47021"/>
                  <a:pt x="94979" y="66017"/>
                </a:cubicBezTo>
                <a:cubicBezTo>
                  <a:pt x="91121" y="77592"/>
                  <a:pt x="81011" y="88777"/>
                  <a:pt x="83404" y="100741"/>
                </a:cubicBezTo>
                <a:cubicBezTo>
                  <a:pt x="91348" y="140463"/>
                  <a:pt x="122846" y="118460"/>
                  <a:pt x="141278" y="112316"/>
                </a:cubicBezTo>
                <a:cubicBezTo>
                  <a:pt x="137420" y="100741"/>
                  <a:pt x="141904" y="77592"/>
                  <a:pt x="129703" y="77592"/>
                </a:cubicBezTo>
                <a:cubicBezTo>
                  <a:pt x="117502" y="77592"/>
                  <a:pt x="106553" y="108458"/>
                  <a:pt x="118128" y="112316"/>
                </a:cubicBezTo>
                <a:cubicBezTo>
                  <a:pt x="144010" y="120943"/>
                  <a:pt x="172143" y="104599"/>
                  <a:pt x="199151" y="100741"/>
                </a:cubicBezTo>
                <a:cubicBezTo>
                  <a:pt x="183718" y="89166"/>
                  <a:pt x="171684" y="70202"/>
                  <a:pt x="152852" y="66017"/>
                </a:cubicBezTo>
                <a:cubicBezTo>
                  <a:pt x="133647" y="61749"/>
                  <a:pt x="108890" y="63681"/>
                  <a:pt x="94979" y="77592"/>
                </a:cubicBezTo>
                <a:cubicBezTo>
                  <a:pt x="86352" y="86219"/>
                  <a:pt x="118128" y="85308"/>
                  <a:pt x="129703" y="89166"/>
                </a:cubicBezTo>
                <a:cubicBezTo>
                  <a:pt x="168285" y="85308"/>
                  <a:pt x="214430" y="100857"/>
                  <a:pt x="245450" y="77592"/>
                </a:cubicBezTo>
                <a:cubicBezTo>
                  <a:pt x="264971" y="62951"/>
                  <a:pt x="152329" y="48524"/>
                  <a:pt x="176002" y="54442"/>
                </a:cubicBezTo>
                <a:cubicBezTo>
                  <a:pt x="234138" y="68976"/>
                  <a:pt x="237393" y="71048"/>
                  <a:pt x="187577" y="54442"/>
                </a:cubicBezTo>
                <a:cubicBezTo>
                  <a:pt x="160569" y="58300"/>
                  <a:pt x="115182" y="40135"/>
                  <a:pt x="106554" y="66017"/>
                </a:cubicBezTo>
                <a:cubicBezTo>
                  <a:pt x="98837" y="89166"/>
                  <a:pt x="151899" y="85360"/>
                  <a:pt x="176002" y="89166"/>
                </a:cubicBezTo>
                <a:cubicBezTo>
                  <a:pt x="225692" y="97012"/>
                  <a:pt x="276168" y="100741"/>
                  <a:pt x="326473" y="100741"/>
                </a:cubicBezTo>
                <a:cubicBezTo>
                  <a:pt x="353755" y="100741"/>
                  <a:pt x="272292" y="94046"/>
                  <a:pt x="245450" y="89166"/>
                </a:cubicBezTo>
                <a:cubicBezTo>
                  <a:pt x="229799" y="86320"/>
                  <a:pt x="183243" y="77592"/>
                  <a:pt x="199151" y="77592"/>
                </a:cubicBezTo>
                <a:cubicBezTo>
                  <a:pt x="207542" y="77592"/>
                  <a:pt x="465489" y="135506"/>
                  <a:pt x="395921" y="112316"/>
                </a:cubicBezTo>
                <a:cubicBezTo>
                  <a:pt x="384346" y="108458"/>
                  <a:pt x="373161" y="103134"/>
                  <a:pt x="361197" y="100741"/>
                </a:cubicBezTo>
                <a:cubicBezTo>
                  <a:pt x="334445" y="95390"/>
                  <a:pt x="307182" y="93024"/>
                  <a:pt x="280174" y="89166"/>
                </a:cubicBezTo>
                <a:cubicBezTo>
                  <a:pt x="174814" y="54048"/>
                  <a:pt x="317289" y="103132"/>
                  <a:pt x="303323" y="89166"/>
                </a:cubicBezTo>
                <a:cubicBezTo>
                  <a:pt x="286069" y="71912"/>
                  <a:pt x="210202" y="60099"/>
                  <a:pt x="233875" y="66017"/>
                </a:cubicBezTo>
                <a:lnTo>
                  <a:pt x="280174" y="77592"/>
                </a:lnTo>
                <a:cubicBezTo>
                  <a:pt x="268599" y="69875"/>
                  <a:pt x="257893" y="60663"/>
                  <a:pt x="245450" y="54442"/>
                </a:cubicBezTo>
                <a:cubicBezTo>
                  <a:pt x="209767" y="36601"/>
                  <a:pt x="125828" y="32256"/>
                  <a:pt x="303323" y="54442"/>
                </a:cubicBezTo>
                <a:cubicBezTo>
                  <a:pt x="372771" y="50584"/>
                  <a:pt x="442113" y="42868"/>
                  <a:pt x="511668" y="42868"/>
                </a:cubicBezTo>
                <a:cubicBezTo>
                  <a:pt x="535137" y="42868"/>
                  <a:pt x="461747" y="41424"/>
                  <a:pt x="442220" y="54442"/>
                </a:cubicBezTo>
                <a:cubicBezTo>
                  <a:pt x="432068" y="61210"/>
                  <a:pt x="465369" y="62159"/>
                  <a:pt x="476944" y="66017"/>
                </a:cubicBezTo>
                <a:cubicBezTo>
                  <a:pt x="384347" y="96884"/>
                  <a:pt x="500093" y="66017"/>
                  <a:pt x="407496" y="66017"/>
                </a:cubicBezTo>
                <a:cubicBezTo>
                  <a:pt x="387823" y="66017"/>
                  <a:pt x="368913" y="73734"/>
                  <a:pt x="349622" y="77592"/>
                </a:cubicBezTo>
                <a:cubicBezTo>
                  <a:pt x="338047" y="73734"/>
                  <a:pt x="325811" y="60561"/>
                  <a:pt x="314898" y="66017"/>
                </a:cubicBezTo>
                <a:cubicBezTo>
                  <a:pt x="289068" y="78932"/>
                  <a:pt x="318309" y="160690"/>
                  <a:pt x="291749" y="54442"/>
                </a:cubicBezTo>
                <a:cubicBezTo>
                  <a:pt x="284032" y="62159"/>
                  <a:pt x="268599" y="66679"/>
                  <a:pt x="268599" y="77592"/>
                </a:cubicBezTo>
                <a:cubicBezTo>
                  <a:pt x="268599" y="161683"/>
                  <a:pt x="297276" y="118363"/>
                  <a:pt x="314898" y="100741"/>
                </a:cubicBezTo>
                <a:cubicBezTo>
                  <a:pt x="298605" y="89879"/>
                  <a:pt x="251947" y="56701"/>
                  <a:pt x="233875" y="54442"/>
                </a:cubicBezTo>
                <a:cubicBezTo>
                  <a:pt x="218090" y="52469"/>
                  <a:pt x="203010" y="62159"/>
                  <a:pt x="187577" y="66017"/>
                </a:cubicBezTo>
                <a:cubicBezTo>
                  <a:pt x="191435" y="81450"/>
                  <a:pt x="192037" y="98088"/>
                  <a:pt x="199151" y="112316"/>
                </a:cubicBezTo>
                <a:cubicBezTo>
                  <a:pt x="204031" y="122077"/>
                  <a:pt x="217421" y="145226"/>
                  <a:pt x="222301" y="135465"/>
                </a:cubicBezTo>
                <a:cubicBezTo>
                  <a:pt x="229415" y="121236"/>
                  <a:pt x="214584" y="104599"/>
                  <a:pt x="210726" y="89166"/>
                </a:cubicBezTo>
                <a:cubicBezTo>
                  <a:pt x="203010" y="100741"/>
                  <a:pt x="184849" y="110250"/>
                  <a:pt x="187577" y="123891"/>
                </a:cubicBezTo>
                <a:cubicBezTo>
                  <a:pt x="190305" y="137532"/>
                  <a:pt x="209859" y="153261"/>
                  <a:pt x="222301" y="147040"/>
                </a:cubicBezTo>
                <a:cubicBezTo>
                  <a:pt x="236529" y="139926"/>
                  <a:pt x="230017" y="116174"/>
                  <a:pt x="233875" y="100741"/>
                </a:cubicBezTo>
                <a:cubicBezTo>
                  <a:pt x="230017" y="85308"/>
                  <a:pt x="236529" y="61556"/>
                  <a:pt x="222301" y="54442"/>
                </a:cubicBezTo>
                <a:cubicBezTo>
                  <a:pt x="209858" y="48221"/>
                  <a:pt x="191976" y="64395"/>
                  <a:pt x="187577" y="77592"/>
                </a:cubicBezTo>
                <a:cubicBezTo>
                  <a:pt x="176910" y="109592"/>
                  <a:pt x="204975" y="129715"/>
                  <a:pt x="222301" y="147040"/>
                </a:cubicBezTo>
                <a:cubicBezTo>
                  <a:pt x="218525" y="131935"/>
                  <a:pt x="209780" y="74898"/>
                  <a:pt x="187577" y="66017"/>
                </a:cubicBezTo>
                <a:cubicBezTo>
                  <a:pt x="176249" y="61486"/>
                  <a:pt x="164427" y="73734"/>
                  <a:pt x="152852" y="77592"/>
                </a:cubicBezTo>
                <a:cubicBezTo>
                  <a:pt x="156710" y="100741"/>
                  <a:pt x="151409" y="127513"/>
                  <a:pt x="164427" y="147040"/>
                </a:cubicBezTo>
                <a:cubicBezTo>
                  <a:pt x="171195" y="157192"/>
                  <a:pt x="176002" y="124517"/>
                  <a:pt x="176002" y="112316"/>
                </a:cubicBezTo>
                <a:cubicBezTo>
                  <a:pt x="176002" y="96408"/>
                  <a:pt x="174365" y="78439"/>
                  <a:pt x="164427" y="66017"/>
                </a:cubicBezTo>
                <a:cubicBezTo>
                  <a:pt x="156805" y="56490"/>
                  <a:pt x="141278" y="58300"/>
                  <a:pt x="129703" y="54442"/>
                </a:cubicBezTo>
                <a:cubicBezTo>
                  <a:pt x="133561" y="66017"/>
                  <a:pt x="133656" y="79639"/>
                  <a:pt x="141278" y="89166"/>
                </a:cubicBezTo>
                <a:cubicBezTo>
                  <a:pt x="157597" y="109565"/>
                  <a:pt x="187850" y="116266"/>
                  <a:pt x="210726" y="123891"/>
                </a:cubicBezTo>
                <a:cubicBezTo>
                  <a:pt x="226159" y="120033"/>
                  <a:pt x="241729" y="116686"/>
                  <a:pt x="257025" y="112316"/>
                </a:cubicBezTo>
                <a:cubicBezTo>
                  <a:pt x="268756" y="108964"/>
                  <a:pt x="279548" y="100741"/>
                  <a:pt x="291749" y="100741"/>
                </a:cubicBezTo>
                <a:cubicBezTo>
                  <a:pt x="307657" y="100741"/>
                  <a:pt x="322614" y="108458"/>
                  <a:pt x="338047" y="112316"/>
                </a:cubicBezTo>
                <a:cubicBezTo>
                  <a:pt x="349622" y="120032"/>
                  <a:pt x="358860" y="135465"/>
                  <a:pt x="372771" y="135465"/>
                </a:cubicBezTo>
                <a:cubicBezTo>
                  <a:pt x="382567" y="135465"/>
                  <a:pt x="417046" y="87142"/>
                  <a:pt x="407496" y="77592"/>
                </a:cubicBezTo>
                <a:cubicBezTo>
                  <a:pt x="398869" y="68965"/>
                  <a:pt x="384346" y="85308"/>
                  <a:pt x="372771" y="89166"/>
                </a:cubicBezTo>
                <a:cubicBezTo>
                  <a:pt x="380488" y="81450"/>
                  <a:pt x="401974" y="75097"/>
                  <a:pt x="395921" y="66017"/>
                </a:cubicBezTo>
                <a:cubicBezTo>
                  <a:pt x="387097" y="52781"/>
                  <a:pt x="364392" y="48534"/>
                  <a:pt x="349622" y="54442"/>
                </a:cubicBezTo>
                <a:cubicBezTo>
                  <a:pt x="338294" y="58973"/>
                  <a:pt x="341905" y="77591"/>
                  <a:pt x="338047" y="89166"/>
                </a:cubicBezTo>
                <a:cubicBezTo>
                  <a:pt x="340054" y="103218"/>
                  <a:pt x="346045" y="179659"/>
                  <a:pt x="361197" y="204913"/>
                </a:cubicBezTo>
                <a:cubicBezTo>
                  <a:pt x="366812" y="214271"/>
                  <a:pt x="377529" y="219542"/>
                  <a:pt x="384346" y="228063"/>
                </a:cubicBezTo>
                <a:cubicBezTo>
                  <a:pt x="393036" y="238926"/>
                  <a:pt x="407496" y="262787"/>
                  <a:pt x="407496" y="262787"/>
                </a:cubicBezTo>
              </a:path>
            </a:pathLst>
          </a:cu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69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Гелиоцентрическая система мира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31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0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980728"/>
            <a:ext cx="4464496" cy="35557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644008" y="1268761"/>
            <a:ext cx="432048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 XVI веке </a:t>
            </a:r>
            <a:r>
              <a:rPr lang="ru-RU" sz="1600" b="1" dirty="0" smtClean="0">
                <a:solidFill>
                  <a:schemeClr val="bg1"/>
                </a:solidFill>
              </a:rPr>
              <a:t>Николай Коперник </a:t>
            </a:r>
            <a:r>
              <a:rPr lang="ru-RU" sz="1600" dirty="0" smtClean="0">
                <a:solidFill>
                  <a:schemeClr val="bg1"/>
                </a:solidFill>
              </a:rPr>
              <a:t>в своей научной работе под названием «Об обращении небесных сфер» пришел к выводу: Солнце является центральным небесным телом, вокруг которого обращается Земля и другие планеты.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97152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Из списка убрали Солнце и Луну, и внесли в него Землю. А после появления телескопов добавили Уран (1781г.) и Нептун (1846 г.). Последней открытой планетой Солнечной системы с 1930 года до недавних пор считался Плутон.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2" name="Содержимое 3" descr="geliocentricheskaja_model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4008" y="3068960"/>
            <a:ext cx="4116452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9348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18186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558924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Тысячелетиями люди восхищались красотой звездного неба. По звездам вели счет времени, определяли начало сева и сбора урожая, определяли погоду, находили дорогу караваны в пустыне и мореплаватели в открытом море. Тех, кто изучал небесные тела, называли астрономами, а науку – астрономией (от греч.  «</a:t>
            </a:r>
            <a:r>
              <a:rPr lang="ru-RU" sz="1600" dirty="0" err="1" smtClean="0"/>
              <a:t>астрон</a:t>
            </a:r>
            <a:r>
              <a:rPr lang="ru-RU" sz="1600" dirty="0" smtClean="0"/>
              <a:t>»- звезда и «</a:t>
            </a:r>
            <a:r>
              <a:rPr lang="ru-RU" sz="1600" dirty="0" err="1" smtClean="0"/>
              <a:t>номос</a:t>
            </a:r>
            <a:r>
              <a:rPr lang="ru-RU" sz="1600" smtClean="0"/>
              <a:t>»,- </a:t>
            </a:r>
            <a:r>
              <a:rPr lang="ru-RU" sz="1600" smtClean="0"/>
              <a:t>закон).</a:t>
            </a:r>
            <a:r>
              <a:rPr lang="ru-RU" sz="1600" baseline="30000" smtClean="0">
                <a:hlinkClick r:id="rId3"/>
              </a:rPr>
              <a:t>[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507288" cy="10801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В начале 17 века в 1609 году итальянский физик и астроном Галилео Галилей создал первый телескоп.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x_7c7a10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844824"/>
            <a:ext cx="2808312" cy="35803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galileo_susterman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32040" y="1628800"/>
            <a:ext cx="4003101" cy="44024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15816" y="3861048"/>
            <a:ext cx="2096216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987824" y="1556792"/>
            <a:ext cx="19442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…И началась новая эра в истории развития астрономии, когда человек взглянул на небо вооруженным глазом.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664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03848" y="1628800"/>
            <a:ext cx="5647606" cy="42357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 измерения в астрономии: </a:t>
            </a: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астрономическая единица </a:t>
            </a:r>
            <a:endParaRPr lang="ru-RU" sz="32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3203848" cy="410445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1700" b="1" i="1" dirty="0" smtClean="0">
                <a:solidFill>
                  <a:schemeClr val="bg1"/>
                </a:solidFill>
              </a:rPr>
              <a:t>Астрономическая единица </a:t>
            </a:r>
            <a:r>
              <a:rPr lang="ru-RU" sz="1700" dirty="0" smtClean="0">
                <a:solidFill>
                  <a:schemeClr val="bg1"/>
                </a:solidFill>
              </a:rPr>
              <a:t>— принятая в астрономии единица измерения расстояний и объектов Солнечной системы и ближайших к ней объектов Вселенной.</a:t>
            </a:r>
            <a:r>
              <a:rPr lang="ru-RU" sz="1700" dirty="0" smtClean="0"/>
              <a:t> </a:t>
            </a:r>
          </a:p>
          <a:p>
            <a:pPr algn="ctr">
              <a:buNone/>
            </a:pPr>
            <a:r>
              <a:rPr lang="ru-RU" sz="1700" b="1" i="1" dirty="0" smtClean="0">
                <a:solidFill>
                  <a:schemeClr val="bg1"/>
                </a:solidFill>
              </a:rPr>
              <a:t>149 598 100 км</a:t>
            </a:r>
            <a:r>
              <a:rPr lang="ru-RU" sz="1700" dirty="0" smtClean="0">
                <a:solidFill>
                  <a:schemeClr val="bg1"/>
                </a:solidFill>
              </a:rPr>
              <a:t>, что приблизительно равняется среднему расстоянию</a:t>
            </a:r>
            <a:r>
              <a:rPr lang="ru-RU" sz="1700" b="1" dirty="0" smtClean="0">
                <a:solidFill>
                  <a:schemeClr val="bg1"/>
                </a:solidFill>
              </a:rPr>
              <a:t> </a:t>
            </a:r>
            <a:r>
              <a:rPr lang="ru-RU" sz="1700" dirty="0" smtClean="0">
                <a:solidFill>
                  <a:schemeClr val="bg1"/>
                </a:solidFill>
              </a:rPr>
              <a:t>от Солнца     до Земли.</a:t>
            </a:r>
          </a:p>
          <a:p>
            <a:pPr algn="ctr">
              <a:buNone/>
            </a:pPr>
            <a:r>
              <a:rPr lang="ru-RU" sz="1700" dirty="0" smtClean="0">
                <a:solidFill>
                  <a:schemeClr val="bg1"/>
                </a:solidFill>
              </a:rPr>
              <a:t>Например: расстояние </a:t>
            </a:r>
            <a:r>
              <a:rPr lang="ru-RU" sz="1700" b="1" i="1" dirty="0" smtClean="0">
                <a:solidFill>
                  <a:schemeClr val="bg1"/>
                </a:solidFill>
              </a:rPr>
              <a:t>от Солнца до карликовой планеты Плутон</a:t>
            </a:r>
            <a:r>
              <a:rPr lang="ru-RU" sz="1700" dirty="0" smtClean="0">
                <a:solidFill>
                  <a:schemeClr val="bg1"/>
                </a:solidFill>
              </a:rPr>
              <a:t>, которая находится на окраине Солнечной системы, составляет </a:t>
            </a:r>
            <a:r>
              <a:rPr lang="ru-RU" sz="1700" b="1" dirty="0" smtClean="0">
                <a:solidFill>
                  <a:schemeClr val="bg1"/>
                </a:solidFill>
              </a:rPr>
              <a:t>40 а</a:t>
            </a:r>
            <a:r>
              <a:rPr lang="ru-RU" sz="1700" dirty="0" smtClean="0">
                <a:solidFill>
                  <a:schemeClr val="bg1"/>
                </a:solidFill>
              </a:rPr>
              <a:t>. </a:t>
            </a:r>
            <a:r>
              <a:rPr lang="ru-RU" sz="1700" b="1" dirty="0" smtClean="0">
                <a:solidFill>
                  <a:schemeClr val="bg1"/>
                </a:solidFill>
              </a:rPr>
              <a:t>е</a:t>
            </a:r>
            <a:r>
              <a:rPr lang="ru-RU" sz="1700" dirty="0" smtClean="0">
                <a:solidFill>
                  <a:schemeClr val="bg1"/>
                </a:solidFill>
              </a:rPr>
              <a:t>. или     6 </a:t>
            </a:r>
            <a:r>
              <a:rPr lang="ru-RU" sz="1700" dirty="0" err="1" smtClean="0">
                <a:solidFill>
                  <a:schemeClr val="bg1"/>
                </a:solidFill>
              </a:rPr>
              <a:t>млрд</a:t>
            </a:r>
            <a:r>
              <a:rPr lang="ru-RU" sz="1700" dirty="0" smtClean="0">
                <a:solidFill>
                  <a:schemeClr val="bg1"/>
                </a:solidFill>
              </a:rPr>
              <a:t> км</a:t>
            </a:r>
            <a:r>
              <a:rPr lang="ru-RU" sz="2100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04048" y="3284984"/>
            <a:ext cx="648072" cy="576064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39952" y="3933056"/>
            <a:ext cx="1426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~150 млн.км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76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 измерения в астрономии:</a:t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световой год </a:t>
            </a:r>
            <a:endParaRPr lang="ru-RU" sz="32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92696"/>
            <a:ext cx="3419872" cy="295232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    Световой год </a:t>
            </a:r>
            <a:r>
              <a:rPr lang="ru-RU" sz="6400" dirty="0" smtClean="0">
                <a:solidFill>
                  <a:schemeClr val="bg1"/>
                </a:solidFill>
              </a:rPr>
              <a:t>- это расстояние, которое проходит солнечный луч за год, то есть за 365 дней. Скорость луча света - почти </a:t>
            </a:r>
            <a:r>
              <a:rPr lang="ru-RU" sz="6400" b="1" dirty="0" smtClean="0">
                <a:solidFill>
                  <a:schemeClr val="bg1"/>
                </a:solidFill>
              </a:rPr>
              <a:t>300 тысяч км в секунду! </a:t>
            </a:r>
            <a:r>
              <a:rPr lang="ru-RU" sz="6400" dirty="0" smtClean="0">
                <a:solidFill>
                  <a:schemeClr val="bg1"/>
                </a:solidFill>
              </a:rPr>
              <a:t>Поэтому световой год равен </a:t>
            </a:r>
            <a:r>
              <a:rPr lang="ru-RU" sz="6400" b="1" dirty="0" smtClean="0">
                <a:solidFill>
                  <a:schemeClr val="bg1"/>
                </a:solidFill>
              </a:rPr>
              <a:t>     9 460 800 000 000 км</a:t>
            </a:r>
            <a:r>
              <a:rPr lang="ru-RU" sz="6400" dirty="0" smtClean="0">
                <a:solidFill>
                  <a:schemeClr val="bg1"/>
                </a:solidFill>
              </a:rPr>
              <a:t>,                 т е. </a:t>
            </a:r>
            <a:r>
              <a:rPr lang="ru-RU" sz="6400" b="1" dirty="0" smtClean="0">
                <a:solidFill>
                  <a:schemeClr val="bg1"/>
                </a:solidFill>
              </a:rPr>
              <a:t>около 10 триллионов км.</a:t>
            </a:r>
            <a:r>
              <a:rPr lang="ru-RU" sz="6400" dirty="0" smtClean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r>
              <a:rPr lang="ru-RU" sz="6400" dirty="0" smtClean="0">
                <a:solidFill>
                  <a:schemeClr val="bg1"/>
                </a:solidFill>
              </a:rPr>
              <a:t>Самая яркая на небе звезда </a:t>
            </a:r>
            <a:r>
              <a:rPr lang="ru-RU" sz="6400" b="1" dirty="0" smtClean="0">
                <a:solidFill>
                  <a:schemeClr val="bg1"/>
                </a:solidFill>
              </a:rPr>
              <a:t>Сириус</a:t>
            </a:r>
            <a:r>
              <a:rPr lang="ru-RU" sz="6400" dirty="0" smtClean="0">
                <a:solidFill>
                  <a:schemeClr val="bg1"/>
                </a:solidFill>
              </a:rPr>
              <a:t> удалена от нас на  </a:t>
            </a:r>
            <a:r>
              <a:rPr lang="ru-RU" sz="6400" b="1" dirty="0" smtClean="0">
                <a:solidFill>
                  <a:schemeClr val="bg1"/>
                </a:solidFill>
              </a:rPr>
              <a:t>8 световых лет.</a:t>
            </a:r>
          </a:p>
          <a:p>
            <a:pPr>
              <a:lnSpc>
                <a:spcPct val="120000"/>
              </a:lnSpc>
            </a:pPr>
            <a:r>
              <a:rPr lang="ru-RU" sz="6400" dirty="0" smtClean="0">
                <a:solidFill>
                  <a:schemeClr val="bg1"/>
                </a:solidFill>
              </a:rPr>
              <a:t>Самая близкая к Земле звезда - </a:t>
            </a:r>
            <a:r>
              <a:rPr lang="ru-RU" sz="6400" b="1" dirty="0" smtClean="0">
                <a:solidFill>
                  <a:schemeClr val="bg1"/>
                </a:solidFill>
              </a:rPr>
              <a:t>Проксима Центавра</a:t>
            </a:r>
            <a:r>
              <a:rPr lang="ru-RU" sz="6400" dirty="0" smtClean="0">
                <a:solidFill>
                  <a:schemeClr val="bg1"/>
                </a:solidFill>
              </a:rPr>
              <a:t>  - на  </a:t>
            </a:r>
            <a:r>
              <a:rPr lang="ru-RU" sz="6400" b="1" dirty="0" smtClean="0">
                <a:solidFill>
                  <a:schemeClr val="bg1"/>
                </a:solidFill>
              </a:rPr>
              <a:t>4,2 световых года</a:t>
            </a:r>
            <a:r>
              <a:rPr lang="ru-RU" sz="6400" dirty="0" smtClean="0">
                <a:solidFill>
                  <a:schemeClr val="bg1"/>
                </a:solidFill>
              </a:rPr>
              <a:t>.</a:t>
            </a:r>
            <a:endParaRPr lang="ru-RU" sz="6400" b="1" dirty="0" smtClean="0">
              <a:solidFill>
                <a:schemeClr val="bg1"/>
              </a:solidFill>
            </a:endParaRPr>
          </a:p>
          <a:p>
            <a:pPr algn="ctr"/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707904" y="1124744"/>
            <a:ext cx="4968552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645024"/>
            <a:ext cx="5112568" cy="2956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940152" y="4365104"/>
            <a:ext cx="30243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Свет звезд, который мы видим в безоблачную ночь, шёл до нашей планеты многие столетия, а некоторые из них вообще больше не существуют.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Чтобы солнечный свет достиг Земли требуется порядка                  8,5 минут. </a:t>
            </a:r>
          </a:p>
        </p:txBody>
      </p:sp>
    </p:spTree>
    <p:extLst>
      <p:ext uri="{BB962C8B-B14F-4D97-AF65-F5344CB8AC3E}">
        <p14:creationId xmlns="" xmlns:p14="http://schemas.microsoft.com/office/powerpoint/2010/main" val="106309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Земли в Солнечной системе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6" descr="image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576" y="764704"/>
            <a:ext cx="7560840" cy="4615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9024" y="5517232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 предположению ученых, Солнечная система образовалась благодаря сложным физическим процессам  из огромного облака газа и пыли. Около 5 млрд. лет назад появилось Солнце, еще через 500 млн. лет – планеты и другие небесные тела.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Земля – третья от Солнца планета.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1196752"/>
            <a:ext cx="6480720" cy="4536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Солнечная система – </a:t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Галактики «Млечный путь»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877272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Плавно «едем»  мы вместе со всей Солнечной системой вокруг центра нашей Галактики «Млечный путь». 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Солнечная система – </a:t>
            </a:r>
            <a:b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Галактики «Млечный путь»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772816"/>
            <a:ext cx="5904656" cy="44284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012160" y="1556792"/>
            <a:ext cx="2952328" cy="4608512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1900" dirty="0" smtClean="0">
                <a:solidFill>
                  <a:schemeClr val="bg1"/>
                </a:solidFill>
              </a:rPr>
              <a:t>      Солнце лежит в одном из спиральных рукавов Галактики (</a:t>
            </a:r>
            <a:r>
              <a:rPr lang="ru-RU" sz="1900" dirty="0" err="1" smtClean="0">
                <a:solidFill>
                  <a:schemeClr val="bg1"/>
                </a:solidFill>
              </a:rPr>
              <a:t>Орионовом</a:t>
            </a:r>
            <a:r>
              <a:rPr lang="ru-RU" sz="1900" dirty="0" smtClean="0">
                <a:solidFill>
                  <a:schemeClr val="bg1"/>
                </a:solidFill>
              </a:rPr>
              <a:t> рукаве), на расстоянии около 28000 световых лет от ее центра.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1900" dirty="0" smtClean="0">
                <a:solidFill>
                  <a:schemeClr val="bg1"/>
                </a:solidFill>
              </a:rPr>
              <a:t> Солнце движется вокруг центра Галактики со скоростью около    </a:t>
            </a:r>
            <a:r>
              <a:rPr lang="ru-RU" sz="1900" dirty="0" smtClean="0">
                <a:solidFill>
                  <a:schemeClr val="bg1"/>
                </a:solidFill>
              </a:rPr>
              <a:t>    </a:t>
            </a:r>
            <a:r>
              <a:rPr lang="ru-RU" sz="1900" dirty="0" smtClean="0">
                <a:solidFill>
                  <a:schemeClr val="bg1"/>
                </a:solidFill>
              </a:rPr>
              <a:t>200 км/с и совершает </a:t>
            </a:r>
            <a:r>
              <a:rPr lang="ru-RU" sz="1900" dirty="0" smtClean="0">
                <a:solidFill>
                  <a:schemeClr val="bg1"/>
                </a:solidFill>
              </a:rPr>
              <a:t>  один </a:t>
            </a:r>
            <a:r>
              <a:rPr lang="ru-RU" sz="1900" dirty="0" smtClean="0">
                <a:solidFill>
                  <a:schemeClr val="bg1"/>
                </a:solidFill>
              </a:rPr>
              <a:t>оборот примерно          </a:t>
            </a:r>
            <a:r>
              <a:rPr lang="ru-RU" sz="1900" dirty="0" smtClean="0">
                <a:solidFill>
                  <a:schemeClr val="bg1"/>
                </a:solidFill>
              </a:rPr>
              <a:t>    </a:t>
            </a:r>
            <a:r>
              <a:rPr lang="ru-RU" sz="1900" dirty="0" smtClean="0">
                <a:solidFill>
                  <a:schemeClr val="bg1"/>
                </a:solidFill>
              </a:rPr>
              <a:t>за 250 миллионов лет.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1900" dirty="0" smtClean="0">
                <a:solidFill>
                  <a:schemeClr val="bg1"/>
                </a:solidFill>
              </a:rPr>
              <a:t>Всего в нашей Галактике более 200 млрд. звезд.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772816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9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60032" y="980728"/>
            <a:ext cx="3744416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Млечный путь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</a:t>
            </a:r>
            <a:r>
              <a:rPr lang="ru-RU" sz="3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(«</a:t>
            </a:r>
            <a:r>
              <a:rPr lang="ru-RU" sz="31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галаксиас</a:t>
            </a:r>
            <a:r>
              <a:rPr lang="ru-RU" sz="31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- молочный, млечный )</a:t>
            </a:r>
            <a:endParaRPr lang="ru-RU" sz="31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3645024"/>
            <a:ext cx="244827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Особенно хорошо виден Млечный путь осенними ночами, когда он пересекает зенит и делит небо пополам. Он виден на небосводе обоих полушарий Земли, опоясывая небосвод по кругу.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9" name="Содержимое 4" descr="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980728"/>
            <a:ext cx="4176464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79712" y="3501008"/>
            <a:ext cx="4248472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3826768" cy="7780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Солнце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80112" y="3789040"/>
            <a:ext cx="3240360" cy="292494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Солнце – самый знакомый всем людям астрономический объект, раскаленный газовый шар. Это наша звезда, дающая нам жизнь.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 Солнце сосредоточена подавляющая часть всей массы системы (около 99,866 %), оно удерживает своим тяготением планеты и прочие тела, принадлежащие к Солнечной системе. </a:t>
            </a:r>
          </a:p>
          <a:p>
            <a:pPr algn="ctr"/>
            <a:endParaRPr lang="ru-RU" dirty="0" smtClean="0"/>
          </a:p>
        </p:txBody>
      </p:sp>
      <p:pic>
        <p:nvPicPr>
          <p:cNvPr id="6" name="Содержимое 5" descr="00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251520" y="1196752"/>
            <a:ext cx="3456384" cy="31045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0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60032" y="476672"/>
            <a:ext cx="3888432" cy="32615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4" descr="000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915816" y="2996952"/>
            <a:ext cx="2587518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5013176"/>
            <a:ext cx="2736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Колосс Родосский – древнегреческий бог Солнца Гелиос. Считается одним из семи чудес света.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Смена дня и ночи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4" descr="da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1802" t="7567" r="16219" b="19282"/>
          <a:stretch>
            <a:fillRect/>
          </a:stretch>
        </p:blipFill>
        <p:spPr>
          <a:xfrm>
            <a:off x="899592" y="1124744"/>
            <a:ext cx="7416824" cy="4727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5877272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Земля вращается вокруг своей оси за 24 часа, которые называют сутками. Земля подставляет солнечным лучам то один бок, то другой. На той стороне, которую освещает Солнце, – день, а противоположной  - ночь.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402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Смена времен года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smen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836712"/>
            <a:ext cx="7704856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99592" y="1988840"/>
            <a:ext cx="2525245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Северное полушарие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060848"/>
            <a:ext cx="2376264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Северное полушарие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4653136"/>
            <a:ext cx="2232248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Южное полушарие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4869160"/>
            <a:ext cx="2232248" cy="369332"/>
          </a:xfrm>
          <a:prstGeom prst="rect">
            <a:avLst/>
          </a:prstGeom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Южное полушарие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87727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Земная ось наклонена к плоскости своей орбиты. Если бы не было этого наклона, смены времен года не существовало бы. Регулярная смена времен года – следствие движения Земли вокруг Солнца и наклона оси вращения Земли к плоскости орбиты. 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4128" y="1052736"/>
            <a:ext cx="3096344" cy="2636912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Астрономия существует уже несколько тысяч лет. За это время она прошла долгий и нелегкий путь. Первые астрономы наблюдали звезды невооруженным глазом. Современные ученые изучают космос с помощью мощных телескопов.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Астрономия  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000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03648" y="764704"/>
            <a:ext cx="4248472" cy="28828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0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3861048"/>
            <a:ext cx="3528392" cy="2758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ss-110301-MISP-04_ss_full-680x4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8024" y="3789040"/>
            <a:ext cx="38100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 планет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47056" y="5805264"/>
            <a:ext cx="8496944" cy="708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   Каждая планета вращается вокруг своей оси и вокруг Солнца</a:t>
            </a:r>
            <a:r>
              <a:rPr lang="ru-RU" sz="1600" smtClean="0">
                <a:solidFill>
                  <a:schemeClr val="bg1"/>
                </a:solidFill>
              </a:rPr>
              <a:t>.                                                  Один </a:t>
            </a:r>
            <a:r>
              <a:rPr lang="ru-RU" sz="1600" dirty="0" smtClean="0">
                <a:solidFill>
                  <a:schemeClr val="bg1"/>
                </a:solidFill>
              </a:rPr>
              <a:t>оборот вокруг оси – 1 сутки. Один оборот вокруг Солнца – 1 год.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8" name="Содержимое 7" descr="0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052736"/>
            <a:ext cx="8132668" cy="460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Земля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0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980728"/>
            <a:ext cx="6552728" cy="49145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51520" y="6021288"/>
            <a:ext cx="8712968" cy="5040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Земля имеет форму шара – сегодня этот факт ни у кого не вызывает сомнений.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904407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Представления   древних                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людей  о  форме   Земли</a:t>
            </a:r>
            <a:endParaRPr lang="ru-RU" sz="3200" dirty="0"/>
          </a:p>
        </p:txBody>
      </p:sp>
      <p:pic>
        <p:nvPicPr>
          <p:cNvPr id="5" name="Содержимое 4" descr="img_s594020_0_1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55576" y="1916832"/>
            <a:ext cx="7277309" cy="3816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5805264"/>
            <a:ext cx="7848872" cy="899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Разные народы представляли Землю по-разному. 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Но большинство  считали, что Земля плоская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</a:t>
            </a:r>
            <a:r>
              <a:rPr lang="ru-RU" sz="3600" dirty="0" smtClean="0">
                <a:solidFill>
                  <a:srgbClr val="FFFF00"/>
                </a:solidFill>
              </a:rPr>
              <a:t>Так представляли Землю   древние жителей Севера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8" name="Содержимое 7" descr="0006-006-Zemlja-glazami-narodov-Severa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91680" y="1196752"/>
            <a:ext cx="5400600" cy="45905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051720" y="587727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Все что на Земле – мир живых, все что под Землей – мир мертвых.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Bookman Old Style" pitchFamily="18" charset="0"/>
              </a:rPr>
              <a:t>    </a:t>
            </a:r>
            <a: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  <a:t>Так представляли Землю                                в старину  в Индии</a:t>
            </a:r>
            <a:endParaRPr lang="ru-RU" sz="3600" dirty="0"/>
          </a:p>
        </p:txBody>
      </p:sp>
      <p:pic>
        <p:nvPicPr>
          <p:cNvPr id="5" name="Рисунок 4" descr="0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39" y="1484784"/>
            <a:ext cx="6976189" cy="4752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648"/>
            <a:ext cx="8229600" cy="93610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bg1"/>
                </a:solidFill>
                <a:latin typeface="Bookman Old Style" pitchFamily="18" charset="0"/>
              </a:rPr>
              <a:t>       </a:t>
            </a:r>
            <a:r>
              <a:rPr lang="ru-RU" sz="3600" dirty="0" smtClean="0">
                <a:solidFill>
                  <a:srgbClr val="FFFF00"/>
                </a:solidFill>
                <a:latin typeface="Bookman Old Style" pitchFamily="18" charset="0"/>
              </a:rPr>
              <a:t>На Руси не было слонов, поэтому Земля покоится на трех китах</a:t>
            </a:r>
          </a:p>
        </p:txBody>
      </p:sp>
      <p:pic>
        <p:nvPicPr>
          <p:cNvPr id="5123" name="Picture 4" descr="_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340768"/>
            <a:ext cx="6552728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  <a:latin typeface="Bookman Old Style" pitchFamily="18" charset="0"/>
              </a:rPr>
              <a:t>Земля по </a:t>
            </a:r>
            <a: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  <a:t>представлению</a:t>
            </a:r>
            <a:b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Bookman Old Style" pitchFamily="18" charset="0"/>
              </a:rPr>
              <a:t> древних египтян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lum bright="-10000"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628800"/>
            <a:ext cx="8064896" cy="49630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803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5158</TotalTime>
  <Words>1077</Words>
  <Application>Microsoft Office PowerPoint</Application>
  <PresentationFormat>Экран (4:3)</PresentationFormat>
  <Paragraphs>87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Бумажная</vt:lpstr>
      <vt:lpstr>Слайд 1</vt:lpstr>
      <vt:lpstr>Слайд 2</vt:lpstr>
      <vt:lpstr>Астрономия  </vt:lpstr>
      <vt:lpstr>Земля</vt:lpstr>
      <vt:lpstr> Представления   древних                 людей  о  форме   Земли</vt:lpstr>
      <vt:lpstr>           Так представляли Землю   древние жителей Севера</vt:lpstr>
      <vt:lpstr>    Так представляли Землю                                в старину  в Индии</vt:lpstr>
      <vt:lpstr>       На Руси не было слонов, поэтому Земля покоится на трех китах</vt:lpstr>
      <vt:lpstr>Земля по представлению  древних египтян</vt:lpstr>
      <vt:lpstr>     Земля по представлению            древних греков</vt:lpstr>
      <vt:lpstr>   А если заглянуть за хрустальные небеса?</vt:lpstr>
      <vt:lpstr>Пифагор</vt:lpstr>
      <vt:lpstr> Аристотель</vt:lpstr>
      <vt:lpstr>                 Корабль, отплывая от берега, исчезает из вида</vt:lpstr>
      <vt:lpstr>                  Тень от Земли во время лунных затмений -  всегда круглая</vt:lpstr>
      <vt:lpstr>Аристотель  сделал  вывод  о  том,  что  Земля  имеет форму шара.</vt:lpstr>
      <vt:lpstr>Фернан Магеллан</vt:lpstr>
      <vt:lpstr>     Геоцентрическая система мира</vt:lpstr>
      <vt:lpstr>Гелиоцентрическая система мира </vt:lpstr>
      <vt:lpstr>В начале 17 века в 1609 году итальянский физик и астроном Галилео Галилей создал первый телескоп.</vt:lpstr>
      <vt:lpstr>Единицы измерения в астрономии: астрономическая единица </vt:lpstr>
      <vt:lpstr>Единицы измерения в астрономии:  световой год </vt:lpstr>
      <vt:lpstr>Место Земли в Солнечной системе</vt:lpstr>
      <vt:lpstr>Солнечная система –  часть Галактики «Млечный путь»</vt:lpstr>
      <vt:lpstr>Солнечная система –  часть Галактики «Млечный путь»</vt:lpstr>
      <vt:lpstr>Млечный путь                                          («галаксиас» - молочный, млечный )</vt:lpstr>
      <vt:lpstr>Солнце</vt:lpstr>
      <vt:lpstr>Смена дня и ночи</vt:lpstr>
      <vt:lpstr>Смена времен года</vt:lpstr>
      <vt:lpstr>Движение планет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«ПОЧЕМУЧКИ»-21-а</dc:title>
  <dc:creator>Толмачёва А.Р.</dc:creator>
  <cp:lastModifiedBy>user1</cp:lastModifiedBy>
  <cp:revision>326</cp:revision>
  <dcterms:created xsi:type="dcterms:W3CDTF">2013-04-16T06:09:11Z</dcterms:created>
  <dcterms:modified xsi:type="dcterms:W3CDTF">2018-02-02T08:56:33Z</dcterms:modified>
</cp:coreProperties>
</file>