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385" r:id="rId2"/>
    <p:sldId id="284" r:id="rId3"/>
    <p:sldId id="327" r:id="rId4"/>
    <p:sldId id="388" r:id="rId5"/>
    <p:sldId id="297" r:id="rId6"/>
    <p:sldId id="342" r:id="rId7"/>
    <p:sldId id="343" r:id="rId8"/>
    <p:sldId id="344" r:id="rId9"/>
    <p:sldId id="345" r:id="rId10"/>
    <p:sldId id="369" r:id="rId11"/>
    <p:sldId id="366" r:id="rId12"/>
    <p:sldId id="346" r:id="rId13"/>
    <p:sldId id="347" r:id="rId14"/>
    <p:sldId id="390" r:id="rId15"/>
    <p:sldId id="348" r:id="rId16"/>
    <p:sldId id="367" r:id="rId17"/>
    <p:sldId id="357" r:id="rId18"/>
    <p:sldId id="368" r:id="rId19"/>
    <p:sldId id="391" r:id="rId20"/>
    <p:sldId id="349" r:id="rId21"/>
    <p:sldId id="374" r:id="rId22"/>
    <p:sldId id="350" r:id="rId23"/>
    <p:sldId id="351" r:id="rId24"/>
    <p:sldId id="352" r:id="rId25"/>
    <p:sldId id="392" r:id="rId26"/>
    <p:sldId id="353" r:id="rId27"/>
    <p:sldId id="356" r:id="rId28"/>
    <p:sldId id="378" r:id="rId29"/>
    <p:sldId id="377" r:id="rId30"/>
    <p:sldId id="354" r:id="rId31"/>
    <p:sldId id="375" r:id="rId32"/>
    <p:sldId id="376" r:id="rId33"/>
    <p:sldId id="365" r:id="rId34"/>
    <p:sldId id="381" r:id="rId35"/>
    <p:sldId id="382" r:id="rId36"/>
    <p:sldId id="39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567" autoAdjust="0"/>
  </p:normalViewPr>
  <p:slideViewPr>
    <p:cSldViewPr>
      <p:cViewPr varScale="1">
        <p:scale>
          <a:sx n="75" d="100"/>
          <a:sy n="75" d="100"/>
        </p:scale>
        <p:origin x="-17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42CC2-44E1-4C16-A026-5E9F4F69C69D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A82AB-7B8D-4FA4-84C4-4E8BCAAB37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1979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01-002-Forma-Zeml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779912" y="980728"/>
            <a:ext cx="5184576" cy="388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Gulim" pitchFamily="34" charset="-127"/>
              </a:rPr>
              <a:t>Путешествие </a:t>
            </a:r>
          </a:p>
          <a:p>
            <a:pPr algn="ctr"/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Gulim" pitchFamily="34" charset="-127"/>
              </a:rPr>
              <a:t>по Солнечной     системе</a:t>
            </a:r>
            <a:r>
              <a:rPr lang="ru-RU" sz="4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 </a:t>
            </a:r>
          </a:p>
          <a:p>
            <a:pPr algn="ctr"/>
            <a:endParaRPr lang="ru-RU" sz="4400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r>
              <a:rPr lang="ru-RU" sz="2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Педагог ПДО</a:t>
            </a:r>
          </a:p>
          <a:p>
            <a:pPr algn="r"/>
            <a:r>
              <a:rPr lang="ru-RU" sz="2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Толмачева А.Р.</a:t>
            </a:r>
            <a:endParaRPr lang="ru-RU" sz="28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3394720" cy="57606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ru-RU" sz="47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Венера</a:t>
            </a:r>
            <a:endParaRPr lang="ru-RU" sz="47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908720"/>
            <a:ext cx="5366661" cy="5184576"/>
          </a:xfrm>
        </p:spPr>
      </p:pic>
      <p:sp>
        <p:nvSpPr>
          <p:cNvPr id="4" name="Прямоугольник 3"/>
          <p:cNvSpPr/>
          <p:nvPr/>
        </p:nvSpPr>
        <p:spPr>
          <a:xfrm>
            <a:off x="5724128" y="1052736"/>
            <a:ext cx="3419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Венера оборачивается вокруг Солнца за 225 земных дней, а вокруг своей оси за 243 дня (т.е. день длится больше года).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Атмосфера состоит из углекислого газа, облака из серной кислоты. Слой облаков достигает 20км.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Солнечный свет не доходит до поверхности Венеры, там царят сумерки, идёт серный дождь, ландшафт беспрестанно озаряется сполохами молний. Высоко в атмосфере планеты свирепствуют постоянные ветры, которые гонят облака с огромной скоростью, верхний слой венерианской атмосферы делает полный оборот вокруг планеты в течение четырёх земных суток.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Температура около + 500°С</a:t>
            </a:r>
          </a:p>
        </p:txBody>
      </p:sp>
    </p:spTree>
    <p:extLst>
      <p:ext uri="{BB962C8B-B14F-4D97-AF65-F5344CB8AC3E}">
        <p14:creationId xmlns="" xmlns:p14="http://schemas.microsoft.com/office/powerpoint/2010/main" val="303184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2818656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Венера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5245412" cy="41451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2656"/>
            <a:ext cx="4347270" cy="32604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580112" y="3933056"/>
            <a:ext cx="3347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Первый зонд, спущенный на парашюте на поверхность,         не выдержал давления атмосферы. Узнать рельеф и сделать карту позволила радиолокационная съемка с искусственных спутников Венеры – «Венера-15» и «Венера – 16» и с американского аппарата «Магеллан».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8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274638"/>
            <a:ext cx="2746648" cy="9941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260648"/>
            <a:ext cx="5616624" cy="54943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12160" y="1556792"/>
            <a:ext cx="2664296" cy="29523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Земля - третья планета Солнечной системы. От Солнца ее отделяет 150 млн. км.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Земля вращается вокруг своей оси за … часов.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Вокруг Солнца - … дней.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Спутник Земли - …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От Земли до Луны – 384 000 км.</a:t>
            </a:r>
          </a:p>
          <a:p>
            <a:pPr algn="ctr">
              <a:buNone/>
            </a:pP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273824"/>
            <a:ext cx="5400600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Древние греки называли Землю Геей.                   Гея была матерью богов и гигантов.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52400"/>
            <a:ext cx="3106688" cy="9003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Луна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52120" y="1052736"/>
            <a:ext cx="3056016" cy="3099048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Лунный ландшафт своеобразен и уникален. Луна вся покрыта кратерам разного размера. </a:t>
            </a:r>
            <a:r>
              <a:rPr lang="ru-RU" dirty="0" smtClean="0">
                <a:solidFill>
                  <a:schemeClr val="bg1"/>
                </a:solidFill>
              </a:rPr>
              <a:t>Большая часть поверхности – горы, а низменности между ними называют морями, хотя воды на Луне нет.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Нет атмосферы.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Влиянием Луны вызваны приливы и отливы- суточные колебания уровня воды в Мировом  океане.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21_62768_1975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476671"/>
            <a:ext cx="5184576" cy="53110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7704" y="5805264"/>
            <a:ext cx="302433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Диана –богиня Луны, природы и охоты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Содержимое 4" descr="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48064" y="3933056"/>
            <a:ext cx="3782423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Диана богиня луны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3789040"/>
            <a:ext cx="18288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3744416" cy="8367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Луна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60032" y="404664"/>
            <a:ext cx="3384376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3501008"/>
            <a:ext cx="4248472" cy="31896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01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76056" y="3501008"/>
            <a:ext cx="3890392" cy="31019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67544" y="1052736"/>
            <a:ext cx="4059936" cy="201622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300" dirty="0" smtClean="0">
                <a:solidFill>
                  <a:schemeClr val="bg1"/>
                </a:solidFill>
              </a:rPr>
              <a:t>Луна совершает полный оборот вокруг Земли за 28 суток. </a:t>
            </a:r>
          </a:p>
          <a:p>
            <a:pPr algn="ctr"/>
            <a:r>
              <a:rPr lang="ru-RU" sz="2300" dirty="0" smtClean="0">
                <a:solidFill>
                  <a:schemeClr val="bg1"/>
                </a:solidFill>
              </a:rPr>
              <a:t>Долгое время учёные не могли заглянуть на обратную сторону Луны, это стало возможно с развитием технологий. Сейчас учёные уже создали очень подробные карты обеих поверхностей Луны. 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3960440" cy="836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Марс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mars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692696"/>
            <a:ext cx="5400600" cy="5400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152" y="260648"/>
            <a:ext cx="3059832" cy="659735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Марс — четвёртая от Солнца планета. Марс называют «Красной  планетой»  из-за красноватого оттенка поверхности, придаваемого ей оксидом железа.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Период обращения вокруг Солнца равен 687 земным суткам</a:t>
            </a:r>
            <a:r>
              <a:rPr lang="ru-RU" sz="1600" baseline="30000" dirty="0" smtClean="0">
                <a:solidFill>
                  <a:schemeClr val="bg1"/>
                </a:solidFill>
              </a:rPr>
              <a:t>.</a:t>
            </a:r>
            <a:r>
              <a:rPr lang="ru-RU" sz="1600" dirty="0" smtClean="0">
                <a:solidFill>
                  <a:schemeClr val="bg1"/>
                </a:solidFill>
              </a:rPr>
              <a:t>. Сутки – 24 часа 38 мин.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 Меньше </a:t>
            </a:r>
            <a:r>
              <a:rPr lang="ru-RU" sz="1600" dirty="0">
                <a:solidFill>
                  <a:schemeClr val="bg1"/>
                </a:solidFill>
              </a:rPr>
              <a:t>Земли в 2 </a:t>
            </a:r>
            <a:r>
              <a:rPr lang="ru-RU" sz="1600" dirty="0" smtClean="0">
                <a:solidFill>
                  <a:schemeClr val="bg1"/>
                </a:solidFill>
              </a:rPr>
              <a:t>раза и легче почти в 10 раз.</a:t>
            </a:r>
            <a:endParaRPr lang="ru-RU" sz="16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Большая разница дневной и ночной температуры. На экваторе планеты колеблется от +30 °C в полдень, до −80 °С в полночь. Вблизи полюсов температура иногда падает до −123 °С.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Смена времен года.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Преобладает углекислый газ, который зимой замерзает и превращается в сухой лед. (Есть и водный лед). На полюсах лед скапливается в виде белых «шапок».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6165304"/>
            <a:ext cx="27363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Марс – бог войны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861048"/>
            <a:ext cx="1369409" cy="2852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196752"/>
            <a:ext cx="6624736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Потухший вулкан «Олимп» 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92280" y="1484784"/>
            <a:ext cx="1800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На Марсе расположена самая высокая гора в Солнечной системе – потухший вулкан «Олимп». Ее высота около 27 км , что в 3 раза выше земного Эвереста.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08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807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Спутники Марса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268760"/>
            <a:ext cx="4709788" cy="3672407"/>
          </a:xfrm>
        </p:spPr>
      </p:pic>
      <p:pic>
        <p:nvPicPr>
          <p:cNvPr id="6" name="Содержимое 5" descr="00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04048" y="1196752"/>
            <a:ext cx="3878734" cy="3888432"/>
          </a:xfrm>
        </p:spPr>
      </p:pic>
      <p:sp>
        <p:nvSpPr>
          <p:cNvPr id="7" name="Прямоугольник 6"/>
          <p:cNvSpPr/>
          <p:nvPr/>
        </p:nvSpPr>
        <p:spPr>
          <a:xfrm>
            <a:off x="1115616" y="5661248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У бога войны Марса было 2 сына– Фобос и </a:t>
            </a:r>
            <a:r>
              <a:rPr lang="ru-RU" sz="2000" dirty="0" err="1" smtClean="0">
                <a:solidFill>
                  <a:schemeClr val="bg1"/>
                </a:solidFill>
              </a:rPr>
              <a:t>Деймос</a:t>
            </a:r>
            <a:r>
              <a:rPr lang="ru-RU" sz="2000" dirty="0" smtClean="0">
                <a:solidFill>
                  <a:schemeClr val="bg1"/>
                </a:solidFill>
              </a:rPr>
              <a:t>  («Страх» и «Ужас»). 2 спутника Марса носят их имена. </a:t>
            </a:r>
          </a:p>
        </p:txBody>
      </p:sp>
    </p:spTree>
    <p:extLst>
      <p:ext uri="{BB962C8B-B14F-4D97-AF65-F5344CB8AC3E}">
        <p14:creationId xmlns="" xmlns:p14="http://schemas.microsoft.com/office/powerpoint/2010/main" val="6552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106688" cy="12192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Спутники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000.g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3" y="2780928"/>
            <a:ext cx="5115355" cy="38365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00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635896" y="332656"/>
            <a:ext cx="5311551" cy="36649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012160" y="4581128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 отличие от красавицы – Луны, спутники Марса имеют неправильную форму.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440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871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Планеты земной группы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700808"/>
            <a:ext cx="8154506" cy="3528392"/>
          </a:xfrm>
        </p:spPr>
      </p:pic>
      <p:sp>
        <p:nvSpPr>
          <p:cNvPr id="5" name="TextBox 4"/>
          <p:cNvSpPr txBox="1"/>
          <p:nvPr/>
        </p:nvSpPr>
        <p:spPr>
          <a:xfrm>
            <a:off x="899592" y="5445224"/>
            <a:ext cx="7488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Планеты земной группы: Меркурий, Венера, Земля, Марс.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Земли в Солнечной системе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6" descr="image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576" y="764704"/>
            <a:ext cx="7560840" cy="46159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9024" y="551723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 предположению ученых, Солнечная система образовалась благодаря сложным физическим процессам  из огромного облака газа и пыли. Около 5 млрд. лет назад появилось Солнце, еще через 500 млн. лет – планеты и другие небесные тела.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Земля – третья от Солнца планета.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4978896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Планеты-гиганты</a:t>
            </a:r>
            <a:b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Юпитер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600px-Jupiter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1052736"/>
            <a:ext cx="4680520" cy="475252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12160" y="476672"/>
            <a:ext cx="2915816" cy="6381328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Самая большая планета Солнечной системы.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Нет твердой  поверхности. Вся планета – гигантский океан, окруженный толстой, плотной атмосферой. Это громадный шар, состоящий из жидкого водорода, самого легкого газа, но его так много, что Юпитер в 2,5 раза тяжелее всех планет вместе взятых.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Оборот вокруг оси за 9 ч 55 мин. Оборот вокруг Солнца – за 12 земных лет. 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Зафиксированы вихри, полярные сияния, всполохи молний.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  Юпитеру достается немного тепла от солнца, и поэтому там царит вечная зима.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Имеет 69 спутников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Большое красное пятно (БКП), наблюдаемая уже почти 350 лет - гигантский ураган.</a:t>
            </a:r>
          </a:p>
          <a:p>
            <a:endParaRPr lang="ru-RU" sz="1400" dirty="0" smtClean="0">
              <a:solidFill>
                <a:schemeClr val="bg1"/>
              </a:solidFill>
            </a:endParaRPr>
          </a:p>
          <a:p>
            <a:endParaRPr lang="ru-RU" sz="1400" dirty="0"/>
          </a:p>
        </p:txBody>
      </p:sp>
      <p:pic>
        <p:nvPicPr>
          <p:cNvPr id="7" name="Рисунок 6" descr="0003.jpg"/>
          <p:cNvPicPr>
            <a:picLocks noChangeAspect="1"/>
          </p:cNvPicPr>
          <p:nvPr/>
        </p:nvPicPr>
        <p:blipFill>
          <a:blip r:embed="rId3" cstate="email"/>
          <a:srcRect t="2462" r="7488"/>
          <a:stretch>
            <a:fillRect/>
          </a:stretch>
        </p:blipFill>
        <p:spPr>
          <a:xfrm>
            <a:off x="179513" y="3573016"/>
            <a:ext cx="1800200" cy="30689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483768" y="5805263"/>
            <a:ext cx="3960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Юпитером называли римляне древнегреческого верховного бога Зевса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pPr algn="ctr"/>
            <a:r>
              <a:rPr lang="ru-RU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Галилеевы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спутники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692696"/>
            <a:ext cx="2880320" cy="2880320"/>
          </a:xfrm>
        </p:spPr>
      </p:pic>
      <p:pic>
        <p:nvPicPr>
          <p:cNvPr id="6" name="Содержимое 5" descr="00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868144" y="575620"/>
            <a:ext cx="3126686" cy="3213420"/>
          </a:xfrm>
        </p:spPr>
      </p:pic>
      <p:pic>
        <p:nvPicPr>
          <p:cNvPr id="7" name="Рисунок 6" descr="0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3689648"/>
            <a:ext cx="2736304" cy="2736304"/>
          </a:xfrm>
          <a:prstGeom prst="rect">
            <a:avLst/>
          </a:prstGeom>
        </p:spPr>
      </p:pic>
      <p:pic>
        <p:nvPicPr>
          <p:cNvPr id="8" name="Рисунок 7" descr="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12160" y="3861048"/>
            <a:ext cx="2880320" cy="27939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87824" y="908720"/>
            <a:ext cx="30963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bg1"/>
                </a:solidFill>
              </a:rPr>
              <a:t>Открыты Галилео Галилеем</a:t>
            </a:r>
          </a:p>
          <a:p>
            <a:pPr algn="ctr"/>
            <a:r>
              <a:rPr lang="ru-RU" sz="1500" b="1" i="1" dirty="0" smtClean="0">
                <a:solidFill>
                  <a:schemeClr val="bg1"/>
                </a:solidFill>
              </a:rPr>
              <a:t>Ио </a:t>
            </a:r>
            <a:r>
              <a:rPr lang="ru-RU" sz="1500" dirty="0" smtClean="0">
                <a:solidFill>
                  <a:schemeClr val="bg1"/>
                </a:solidFill>
              </a:rPr>
              <a:t>- третий по величине спутник. Поверхность: сотни вулканов (высота факела до 300 км), котлованы, озера расплавленной серы, горы.</a:t>
            </a:r>
          </a:p>
          <a:p>
            <a:pPr algn="ctr"/>
            <a:r>
              <a:rPr lang="ru-RU" sz="1500" b="1" i="1" dirty="0" smtClean="0">
                <a:solidFill>
                  <a:schemeClr val="bg1"/>
                </a:solidFill>
              </a:rPr>
              <a:t>Европа – </a:t>
            </a:r>
            <a:r>
              <a:rPr lang="ru-RU" sz="1500" dirty="0" smtClean="0">
                <a:solidFill>
                  <a:schemeClr val="bg1"/>
                </a:solidFill>
              </a:rPr>
              <a:t>наименьший спутник. Покрыта тонким слоем льда. (похоже на морской лед на Земле). Незначительная атмосфера из кислорода. (Еще только 4 спутника имеют атмосферы).</a:t>
            </a:r>
          </a:p>
          <a:p>
            <a:pPr algn="ctr"/>
            <a:r>
              <a:rPr lang="ru-RU" sz="1500" b="1" i="1" dirty="0" smtClean="0">
                <a:solidFill>
                  <a:schemeClr val="bg1"/>
                </a:solidFill>
              </a:rPr>
              <a:t>Ганимед</a:t>
            </a:r>
            <a:r>
              <a:rPr lang="ru-RU" sz="1500" dirty="0" smtClean="0">
                <a:solidFill>
                  <a:schemeClr val="bg1"/>
                </a:solidFill>
              </a:rPr>
              <a:t> – самый крупный спутник в Солнечной системе (диаметр больше Меркурия). Атмосфера содержит кислород. Покрыт льдом. </a:t>
            </a:r>
          </a:p>
          <a:p>
            <a:pPr algn="ctr"/>
            <a:r>
              <a:rPr lang="ru-RU" sz="1500" b="1" i="1" dirty="0" err="1" smtClean="0">
                <a:solidFill>
                  <a:schemeClr val="bg1"/>
                </a:solidFill>
              </a:rPr>
              <a:t>Каллисто</a:t>
            </a:r>
            <a:r>
              <a:rPr lang="ru-RU" sz="1500" b="1" i="1" dirty="0" smtClean="0">
                <a:solidFill>
                  <a:schemeClr val="bg1"/>
                </a:solidFill>
              </a:rPr>
              <a:t> </a:t>
            </a:r>
            <a:r>
              <a:rPr lang="ru-RU" sz="1500" dirty="0" smtClean="0">
                <a:solidFill>
                  <a:schemeClr val="bg1"/>
                </a:solidFill>
              </a:rPr>
              <a:t>– второй по величине, самый удаленный из </a:t>
            </a:r>
            <a:r>
              <a:rPr lang="ru-RU" sz="1500" dirty="0" err="1" smtClean="0">
                <a:solidFill>
                  <a:schemeClr val="bg1"/>
                </a:solidFill>
              </a:rPr>
              <a:t>Галилеевых</a:t>
            </a:r>
            <a:r>
              <a:rPr lang="ru-RU" sz="1500" dirty="0" smtClean="0">
                <a:solidFill>
                  <a:schemeClr val="bg1"/>
                </a:solidFill>
              </a:rPr>
              <a:t> спутников.  Состоит  изо льда, камня и железа. Поверхность полностью покрыта кратерами.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292494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12160" y="6237312"/>
            <a:ext cx="1110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Каллисто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602128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Европа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3356992"/>
            <a:ext cx="118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Ганимед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7316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79712" y="0"/>
            <a:ext cx="3106688" cy="836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Сатурн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54877_4443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836712"/>
            <a:ext cx="4824536" cy="5328592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156176" y="836712"/>
            <a:ext cx="2736304" cy="5832647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Океан жидкого водорода покрывает  поверхность Сатурна. В атмосфере бушуют гигантские штормы, в сильный телескоп их можно наблюдать с Земли.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Вокруг оси вращается за 10 ч, вокруг Солнца – за 30 земных лет.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 1610 г. Галилей открыл широкие светлые кольца, опоясывающие планету. Ширина – десятки тысяч км а толщина всего 50 м. Всего колец 5. Состоят они из небольших камней и глыб, покрытых льдом.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62 спутника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504" y="3645024"/>
            <a:ext cx="1872208" cy="29921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67744" y="6093296"/>
            <a:ext cx="18002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Сатурн – бог земледелия 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88640"/>
            <a:ext cx="2170584" cy="63408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Уран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f_845384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403648" y="764704"/>
            <a:ext cx="5256584" cy="52565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23720" y="1844824"/>
            <a:ext cx="2340768" cy="288032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 Его поверхность – океан сжиженных газов под слоем атмосферы. В центре планеты – твердое ядро.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Вокруг оси вращается за 17 ч, вокруг Солнца – за 84 года.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  Вращается «лежа на боку».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27 спутников.</a:t>
            </a:r>
          </a:p>
        </p:txBody>
      </p:sp>
      <p:pic>
        <p:nvPicPr>
          <p:cNvPr id="6" name="Рисунок 5" descr="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711" y="4437112"/>
            <a:ext cx="2447045" cy="22360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627784" y="6021288"/>
            <a:ext cx="25922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Уран – бог неба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3361132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Нептун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neptun_1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836712"/>
            <a:ext cx="5040560" cy="504056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28184" y="908721"/>
            <a:ext cx="2627784" cy="453650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        В атмосфере </a:t>
            </a:r>
            <a:r>
              <a:rPr lang="ru-RU" sz="2300" b="1" dirty="0" smtClean="0">
                <a:solidFill>
                  <a:schemeClr val="bg1"/>
                </a:solidFill>
              </a:rPr>
              <a:t>Нептуна</a:t>
            </a:r>
            <a:r>
              <a:rPr lang="ru-RU" sz="2300" dirty="0" smtClean="0">
                <a:solidFill>
                  <a:schemeClr val="bg1"/>
                </a:solidFill>
              </a:rPr>
              <a:t> бушуют самые сильные ветры среди планет Солнечной системы, по некоторым оценкам, их скорости могут достигать        2100 км/ч.</a:t>
            </a:r>
          </a:p>
          <a:p>
            <a:pPr algn="ctr"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        Большое темное пятно - гигантский шторм размером с Землю, окруженный белыми облаками.</a:t>
            </a:r>
          </a:p>
          <a:p>
            <a:pPr algn="ctr"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    14 спутников.</a:t>
            </a:r>
          </a:p>
          <a:p>
            <a:pPr algn="ctr"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          До Нептуна Вояджер добирался 12 лет.</a:t>
            </a:r>
          </a:p>
          <a:p>
            <a:pPr algn="ctr"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       Сутки – 16 ч. Вокруг Солнца вращается за 165 земных лет. </a:t>
            </a:r>
          </a:p>
          <a:p>
            <a:endParaRPr lang="ru-RU" dirty="0"/>
          </a:p>
        </p:txBody>
      </p:sp>
      <p:pic>
        <p:nvPicPr>
          <p:cNvPr id="7" name="Рисунок 6" descr="000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504" y="4365104"/>
            <a:ext cx="2252178" cy="22873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627784" y="5949280"/>
            <a:ext cx="194421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Нептун – бог морей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Планеты-гиганты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560" y="1628800"/>
            <a:ext cx="8012527" cy="3672408"/>
          </a:xfrm>
        </p:spPr>
      </p:pic>
      <p:sp>
        <p:nvSpPr>
          <p:cNvPr id="4" name="TextBox 3"/>
          <p:cNvSpPr txBox="1"/>
          <p:nvPr/>
        </p:nvSpPr>
        <p:spPr>
          <a:xfrm>
            <a:off x="971600" y="5661248"/>
            <a:ext cx="72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Планеты – гиганты: Юпитер, Сатурн, Уран, Нептун.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338936" cy="63408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Астероиды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16200000">
            <a:off x="1583668" y="152636"/>
            <a:ext cx="2520280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908720"/>
            <a:ext cx="2880320" cy="115212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2300" dirty="0" smtClean="0">
                <a:solidFill>
                  <a:schemeClr val="bg1"/>
                </a:solidFill>
              </a:rPr>
              <a:t>( с греческого «подобные звездам»)– летающие в космосе небольшие каменные глыбы.</a:t>
            </a:r>
          </a:p>
        </p:txBody>
      </p:sp>
      <p:pic>
        <p:nvPicPr>
          <p:cNvPr id="6" name="Рисунок 5" descr="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2492896"/>
            <a:ext cx="5688632" cy="4131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228184" y="2420888"/>
            <a:ext cx="273630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Между Марсом и Юпитером  располагается </a:t>
            </a:r>
            <a:r>
              <a:rPr lang="ru-RU" sz="1600" b="1" i="1" dirty="0" smtClean="0">
                <a:solidFill>
                  <a:schemeClr val="bg1"/>
                </a:solidFill>
              </a:rPr>
              <a:t>пояс астероидов</a:t>
            </a:r>
            <a:r>
              <a:rPr lang="ru-RU" sz="1600" dirty="0" smtClean="0">
                <a:solidFill>
                  <a:schemeClr val="bg1"/>
                </a:solidFill>
              </a:rPr>
              <a:t>. Астрономы прошлого считали, что это обломки распавшейся планеты, которую назвали Фаэтоном. Однако в дальнейшем ученые пришли к выводу, что Пояс астероидов- куски несформировавшейся планеты. 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Плутон – «планета – карлик»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124744"/>
            <a:ext cx="6192688" cy="4644516"/>
          </a:xfrm>
        </p:spPr>
      </p:pic>
      <p:sp>
        <p:nvSpPr>
          <p:cNvPr id="6" name="TextBox 5"/>
          <p:cNvSpPr txBox="1"/>
          <p:nvPr/>
        </p:nvSpPr>
        <p:spPr>
          <a:xfrm>
            <a:off x="2267744" y="573325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Плутон - древнеримский вариант имени греческого бога подземного царства мертвых (у греков - Аид).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2060848"/>
            <a:ext cx="19442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Плутон и его спутник Харон находятся в 40 раз дальше от Солнца, чем Земля, т.е. на расстоянии               40 </a:t>
            </a:r>
            <a:r>
              <a:rPr lang="ru-RU" sz="1600" dirty="0" err="1" smtClean="0">
                <a:solidFill>
                  <a:schemeClr val="bg1"/>
                </a:solidFill>
              </a:rPr>
              <a:t>а.е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440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Пояс Койпера</a:t>
            </a:r>
            <a:endParaRPr lang="ru-RU" sz="3200" dirty="0">
              <a:solidFill>
                <a:srgbClr val="FFFF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588224" y="1556791"/>
            <a:ext cx="2304256" cy="2736305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ru-RU" sz="2300" dirty="0" smtClean="0">
                <a:solidFill>
                  <a:schemeClr val="bg1"/>
                </a:solidFill>
              </a:rPr>
              <a:t>До 1992 года учёные не могли точно сказать, что именно находится за Плутоном, хотя были уверены в том, что Солнечная система простирается дальше орбиты Плутона. </a:t>
            </a:r>
            <a:endParaRPr lang="ru-RU" sz="2300" dirty="0">
              <a:solidFill>
                <a:schemeClr val="bg1"/>
              </a:solidFill>
            </a:endParaRPr>
          </a:p>
        </p:txBody>
      </p:sp>
      <p:pic>
        <p:nvPicPr>
          <p:cNvPr id="8" name="Содержимое 7" descr="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8" y="1196752"/>
            <a:ext cx="4637172" cy="3168352"/>
          </a:xfrm>
          <a:prstGeom prst="rect">
            <a:avLst/>
          </a:prstGeom>
        </p:spPr>
      </p:pic>
      <p:pic>
        <p:nvPicPr>
          <p:cNvPr id="11" name="Рисунок 10" descr="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4956" y="836712"/>
            <a:ext cx="6408712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07504" y="5661248"/>
            <a:ext cx="90364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 дальнейшем ученые открыли </a:t>
            </a:r>
            <a:r>
              <a:rPr lang="ru-RU" sz="1600" b="1" i="1" dirty="0" smtClean="0">
                <a:solidFill>
                  <a:schemeClr val="bg1"/>
                </a:solidFill>
              </a:rPr>
              <a:t>Пояс Койпера </a:t>
            </a:r>
            <a:r>
              <a:rPr lang="ru-RU" sz="1600" dirty="0" smtClean="0">
                <a:solidFill>
                  <a:schemeClr val="bg1"/>
                </a:solidFill>
              </a:rPr>
              <a:t>- множество объектов различного диаметра и массы, обращающихся вокруг Солнца, которые находятся гораздо дальше Плутона. Пояс </a:t>
            </a:r>
            <a:r>
              <a:rPr lang="ru-RU" sz="1600" dirty="0" err="1" smtClean="0">
                <a:solidFill>
                  <a:schemeClr val="bg1"/>
                </a:solidFill>
              </a:rPr>
              <a:t>Койпера</a:t>
            </a:r>
            <a:r>
              <a:rPr lang="ru-RU" sz="1600" dirty="0" smtClean="0">
                <a:solidFill>
                  <a:schemeClr val="bg1"/>
                </a:solidFill>
              </a:rPr>
              <a:t> простирается на 50-60 </a:t>
            </a:r>
            <a:r>
              <a:rPr lang="ru-RU" sz="1600" dirty="0" err="1" smtClean="0">
                <a:solidFill>
                  <a:schemeClr val="bg1"/>
                </a:solidFill>
              </a:rPr>
              <a:t>а.е</a:t>
            </a:r>
            <a:r>
              <a:rPr lang="ru-RU" sz="1600" dirty="0" smtClean="0">
                <a:solidFill>
                  <a:schemeClr val="bg1"/>
                </a:solidFill>
              </a:rPr>
              <a:t>. </a:t>
            </a:r>
          </a:p>
          <a:p>
            <a:pPr algn="ctr"/>
            <a:endParaRPr lang="ru-RU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320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76256" y="2780928"/>
            <a:ext cx="2088232" cy="2160240"/>
          </a:xfrm>
          <a:prstGeom prst="rect">
            <a:avLst/>
          </a:prstGeom>
        </p:spPr>
      </p:pic>
      <p:pic>
        <p:nvPicPr>
          <p:cNvPr id="10" name="Рисунок 9" descr="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55776" y="3284984"/>
            <a:ext cx="2666729" cy="20882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606" y="33681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Планеты - карлики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151216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На данный момент официально признано пять карликовых планет: </a:t>
            </a:r>
            <a:r>
              <a:rPr lang="ru-RU" sz="2300" i="1" dirty="0" err="1" smtClean="0">
                <a:solidFill>
                  <a:schemeClr val="bg1"/>
                </a:solidFill>
              </a:rPr>
              <a:t>Цереруа</a:t>
            </a:r>
            <a:r>
              <a:rPr lang="ru-RU" sz="2300" i="1" dirty="0" smtClean="0">
                <a:solidFill>
                  <a:schemeClr val="bg1"/>
                </a:solidFill>
              </a:rPr>
              <a:t> Плутон, Эрида, Хаумеа, </a:t>
            </a:r>
            <a:r>
              <a:rPr lang="ru-RU" sz="2300" i="1" dirty="0" err="1" smtClean="0">
                <a:solidFill>
                  <a:schemeClr val="bg1"/>
                </a:solidFill>
              </a:rPr>
              <a:t>Макемаке</a:t>
            </a:r>
            <a:r>
              <a:rPr lang="ru-RU" sz="2300" i="1" dirty="0" smtClean="0">
                <a:solidFill>
                  <a:schemeClr val="bg1"/>
                </a:solidFill>
              </a:rPr>
              <a:t> </a:t>
            </a:r>
            <a:r>
              <a:rPr lang="ru-RU" sz="2300" dirty="0" smtClean="0">
                <a:solidFill>
                  <a:schemeClr val="bg1"/>
                </a:solidFill>
              </a:rPr>
              <a:t>(из этого списка только Плутон был «понижен в звании», а остальные, наоборот, «пошли на повышение», перестав быть просто одним из астероидов).  По оценкам ученых, до 200 карликовых планет может быть открыто в поясе Койпера и до двух тысяч - за его пределами.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ss-110301-MISP-04_ss_full-680x4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3861048"/>
            <a:ext cx="2347664" cy="23476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6237312"/>
            <a:ext cx="1224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Макемаке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5445224"/>
            <a:ext cx="932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Хаумеа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6309320"/>
            <a:ext cx="975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Плутон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5085184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Эрида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0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76056" y="4077072"/>
            <a:ext cx="2232248" cy="22002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91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1196752"/>
            <a:ext cx="6480720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Солнечная система – </a:t>
            </a:r>
            <a:b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Галактики «Млечный путь»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877272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Плавно «едем»  мы вместе со всей Солнечной системой вокруг центра нашей Галактики «Млечный путь». Всего в нашей Галактике более 200 млрд. звезд.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7060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Кометы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2636912"/>
            <a:ext cx="5793770" cy="3960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0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980728"/>
            <a:ext cx="4211044" cy="239279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56176" y="980728"/>
            <a:ext cx="27718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Кометы – космические тела, движущиеся вокруг Солнца по очень вытянутым орбитам. Это глыба из замерзшей воды, газов, камней и пыли. Когда комета приближается к Солнцу – лед тает и испаряется. Из ядра выделяются газ и пыль, образуя 2 хвоста – желтый и голубой.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 земном небе она выглядит туманным пятнышком, от которого отходит светящаяся полоса – хвост, который всегда направлен в сторону от Солнца.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980728"/>
            <a:ext cx="5838280" cy="417019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12160" y="1628801"/>
            <a:ext cx="2674640" cy="3384375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В 1705 году Эдмонд Галлей, используя </a:t>
            </a:r>
            <a:r>
              <a:rPr lang="ru-RU" dirty="0" err="1" smtClean="0">
                <a:solidFill>
                  <a:schemeClr val="bg1"/>
                </a:solidFill>
              </a:rPr>
              <a:t>Ньютоновские</a:t>
            </a:r>
            <a:r>
              <a:rPr lang="ru-RU" dirty="0" smtClean="0">
                <a:solidFill>
                  <a:schemeClr val="bg1"/>
                </a:solidFill>
              </a:rPr>
              <a:t>  законы движения, предсказал, что комета, которую наблюдали в 1531, 1607 и 1682 годах, должна возвратиться в 1758 г. Комета действительно возвратилась, как было предсказано, и позже была названа в его честь.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229200"/>
            <a:ext cx="5400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Средний период обращения кометы Галлея вокруг Солнца равен 76 годам. Последней раз ее  наблюдали в феврале 1986 года.  В следующий раз она ожидается в 2061 году.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FFFF99"/>
                </a:solidFill>
              </a:rPr>
              <a:t/>
            </a:r>
            <a:br>
              <a:rPr lang="ru-RU" dirty="0" smtClean="0">
                <a:solidFill>
                  <a:srgbClr val="FFFF99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Комета Галлея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653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Комета </a:t>
            </a:r>
            <a:r>
              <a:rPr lang="ru-RU" sz="3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Шумейкера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-Леви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0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908720"/>
            <a:ext cx="4680520" cy="4274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5373216"/>
            <a:ext cx="4316288" cy="93610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2100" dirty="0" smtClean="0">
                <a:solidFill>
                  <a:schemeClr val="bg1"/>
                </a:solidFill>
              </a:rPr>
              <a:t>Комета Шумахера - Леви была открыта Евгением и </a:t>
            </a:r>
            <a:r>
              <a:rPr lang="ru-RU" sz="2100" dirty="0" err="1" smtClean="0">
                <a:solidFill>
                  <a:schemeClr val="bg1"/>
                </a:solidFill>
              </a:rPr>
              <a:t>Кэролин</a:t>
            </a:r>
            <a:r>
              <a:rPr lang="ru-RU" sz="2100" dirty="0" smtClean="0">
                <a:solidFill>
                  <a:schemeClr val="bg1"/>
                </a:solidFill>
              </a:rPr>
              <a:t> Шумахерами и Дэвидом Леви в 1993 году.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826675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4" descr="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32040" y="3573016"/>
            <a:ext cx="3772256" cy="2952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932040" y="692696"/>
            <a:ext cx="4032448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Комета была захвачена на своей орбите  Юпитером, раскололась более чем на 20 частей. Коричневые пятна на фотографии - это результат падения частей кометы. Это было первым случаем, когда ученые имели возможность наблюдать столкновение двух внеземных  тел.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Последствия столкновения были видны на Юпитере еще почти в течение года после этого события.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153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Подведем итоги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6" descr="image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1124744"/>
            <a:ext cx="4104456" cy="2614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4059936" cy="4104456"/>
          </a:xfrm>
        </p:spPr>
        <p:txBody>
          <a:bodyPr>
            <a:normAutofit fontScale="77500" lnSpcReduction="20000"/>
          </a:bodyPr>
          <a:lstStyle/>
          <a:p>
            <a:r>
              <a:rPr lang="ru-RU" sz="2100" dirty="0" smtClean="0">
                <a:solidFill>
                  <a:schemeClr val="bg1"/>
                </a:solidFill>
              </a:rPr>
              <a:t>Прибор для изучения Вселенной - …    </a:t>
            </a:r>
            <a:r>
              <a:rPr lang="ru-RU" sz="2100" i="1" dirty="0" smtClean="0">
                <a:solidFill>
                  <a:schemeClr val="bg1"/>
                </a:solidFill>
              </a:rPr>
              <a:t> </a:t>
            </a:r>
            <a:endParaRPr lang="ru-RU" sz="2100" dirty="0" smtClean="0">
              <a:solidFill>
                <a:schemeClr val="bg1"/>
              </a:solidFill>
            </a:endParaRPr>
          </a:p>
          <a:p>
            <a:r>
              <a:rPr lang="ru-RU" sz="2100" dirty="0" smtClean="0">
                <a:solidFill>
                  <a:schemeClr val="bg1"/>
                </a:solidFill>
              </a:rPr>
              <a:t>Луна – это …, Земля – это…, Солнце – это … 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Путь движения планеты вокруг Солнца - …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В солнечной системе … планет.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Самая большая -…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Самая маленькая - …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Самая горячая - …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Самая высокая гора в Солнечной системе –  на планете …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Пояс астероидов между … и …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Самый короткий год у …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Именем бога войны названа планета …</a:t>
            </a:r>
          </a:p>
          <a:p>
            <a:r>
              <a:rPr lang="ru-RU" sz="2100" dirty="0" smtClean="0">
                <a:solidFill>
                  <a:schemeClr val="bg1"/>
                </a:solidFill>
              </a:rPr>
              <a:t>Большое красное пятно находится на …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6" name="Содержимое 4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3911775"/>
            <a:ext cx="3960440" cy="2565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1195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980728"/>
            <a:ext cx="8507288" cy="5328592"/>
          </a:xfrm>
        </p:spPr>
        <p:txBody>
          <a:bodyPr>
            <a:normAutofit/>
          </a:bodyPr>
          <a:lstStyle/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http://api.ning.com/files/podPF0jWth9vwnUht7ICprbExJuWZDlj9dlgWdb6etwUJibas-bgizhBta4SlKcpRd285hDJ3*-hhXFlR7aA52AEngCqy7*9/EARTHCOMPAREDTOTHESUN.jpg?width=750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http://i.timeout.ru/pix/resize/290/111/750x485.png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http://pandia.ru/text/80/375/images/image001_70.jpg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http://900igr.net/up/datai/243708/0004-002-.jpg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https://cdn.officialpsds.com/imageview/rq/2m/rq2mmy_large.png?1344098820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http://pokatim.ru/uploads/posts/2014-06/1402581357_1.jpg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https://allyslide.com/thumbs/d8e73fcd135162ecf9c09ba9637ac565/img5.jpg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https://arhivurokov.ru/kopilka/up/html/2017/02/21/k_58ac418d9b061/394343_2.jpeg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http://900igr.net/up/datai/243708/0004-003-.jpg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http://static.newauction.ru/offer_images/2016/08/29/01/big/A/ailVBlM9Mcm/astronomija_vselennaja_po_predstavleniju_drevnikh_grekov.jpg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http://sawtoothskiclub.com/wp-content/uploads/2016/02/Cipernicus-birthday.jpg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http://cs5-2.4pda.to/11245145.jpg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http://900igr.net/datai/okruzhajuschij-mir/Forma-Zemli/0007-010-Aristotel.jpg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http://900igr.net/thumbi/okruzhajuschij-mir/Forma-Zemli/0001-002-Forma-Zemli.jpg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http://99px.ru/sstorage/53/2016/04/mid_67364_1085.jpg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https://i.obozrevatel.com/2012/4/12/782850.jpg?size=600x400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https://avatars.mds.yandex.net/get-pdb/25978/49760b1a-d729-4de7-944c-db3883113981/s1200?webp=false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https://ppt4web.ru/images/242/14582/310/img16.jpg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https://cdn.binokl.cc/wp-content/uploads/2017/10/9-207.jpg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http://softopirat.com/uploads/posts/2011-07/1309631016_snimok.jpg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http://progress.online/sites/default/files/imgs/articles/2017/12/1169/geliocentricheskaja_model.jpg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http://ykonline.yksd.com/distanceedcourses/Courses/Biology/lessons/FourthQuarter/Chapter14/14-3/Images/Copernicus.jpg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http://pravda-chto.ru/wp-content/uploads/galileo-perviy-telescop_06.jpg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http://polzam.ru/media/k2/items/cache/24fae0cf4e190078d5b9896e00870cd9_XL.jpg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http://olymp.aviaschool.net/iavp-xml/resources/unit1/01_04.jpg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http://lescometesdenamus.free.fr/images/Halley_comete6.jpg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http://online.mephi.ru/courses/physics/atomic_physics/external/images/image00100.png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http://images.myshared.ru/4/155550/slide_18.jpg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http://www.astronews.ru/foto/b/154.jpg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http://900igr.net/datai/okruzhajuschij-mir/Forma-Zemli/0009-012-Vtoroj-fakt-Pochemu-vo-vremja-lunnykh-zatmenij-ten-Zemli.jpg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http://mega-eworld.com/upload/tny/615/d4b120fff70ft1.jpg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https://yandex.ru/images/search?from=&amp;cbir_id=985949%2FRsPtosxD_JXojp56wnTdQQ&amp;img_url=https%3A%2F%2Farhivurokov.ru%2Fmultiurok%2Fhtml%2F2017%2F03%2F23%2Fs_58d3f979dc6ef%2Fimg_s594020_0_13.jpg&amp;rpt=imagelike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endParaRPr lang="ru-RU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endParaRPr lang="ru-RU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lnSpc>
                <a:spcPts val="1100"/>
              </a:lnSpc>
              <a:spcBef>
                <a:spcPts val="0"/>
              </a:spcBef>
            </a:pPr>
            <a:endParaRPr lang="ru-RU" sz="8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ресурсы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32648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http://gorodvitebsk.by/newsimages/6743.jpg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https://dl27.photosklad.net/20121020/64cb8d0d3a7ac0b79986eb497e82444a.jpg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https://i.ytimg.com/vi/Rm4XFRtMqfE/hqdefault.jpg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http://cfile232.uf.daum.net/image/15542F0E4BB2EC10270315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http://polit.ru/media/photolib/2014/07/11/thumbs/ps_1024px-Perseid_and_Milky_Way_1405072596.jpg.814x610_q85.jpg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https://cdn2.arhivurokov.ru/multiurok/html/2017/10/11/s_59de2366cdd86/img28.jpg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http://cdn-nus-1.pinme.ru/tumb/600/photo/23/2da7/232da75d0a0c83271278ab04bea974d5.jpeg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https://cyberdakwah.com/wp-content/uploads/2013/03/tata-surya-kita.jpg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http://4.bp.blogspot.com/-q2ob-5jSVdU/URP7g4ZPd3I/AAAAAAAAAL8/THIJTw-kIyA/s1600/%D0%9C%D0%B5%D1%80%D0%BA%D1%83%D1%80%D1%96%D0%B9.jpg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https://fanparty.ru/fanclubs/persi-dzhekson-i-pohititel-molniy/gallery/2021955_persi_dzhekson_i_pohititel_molniy_pic.jpeg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https://riasv.ru/images/sizednews/7094815017680002.jpg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https://myslide.ru/documents_3/c866749ac56b149f032a8282bffb41e0/img16.jpg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http://pozitivchik.info/wp-content/uploads/HLIC/0a9284f996a337742e0bad4deb64345e.jpg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https://lightsinthedark.files.wordpress.com/2009/04/6_venus_lightning_concept_2006_h.jpg?w=600&amp;h=450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http://spacegid.com/wp-content/uploads/2013/03/Poverhnost-Veneryi.jpg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http://psp-jam.ucoz.ru/_ph/25/2/812158732.jpg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http://royalgram.co.uk/wp-content/uploads/2016/11/tonight-is-the-largest-closest-full-moon-for-the-next-18-years.jpeg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https://i.pinimg.com/736x/5f/28/ba/5f28bab8a0da1f5c574d2d9e02256367--cyclonic-storm-early-morning.jpg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https://www.behindthename.com/imagebank/images/mars.jpg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http://image.shaber3.com/media/fotogaleri/2012/10/24/2/5.jpg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http://n-lo.ru/wp-content/uploads/2017/06/7a38phobos-et-deimos-650x459.jpg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http://cdn01.ru/files/users/images/60/5a/605ad4b0ee1f60d71d4449d236db953e.gif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http://pochemu-i-kak.ru/wp-content/uploads/2017/10/Uchenyie-razgadali-odnu-iz-zagadok-Marsa-768x466.jpg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http://oposter.ru/img.php?url=http://cs7003.vk.me/c412328/v412328773/8ecf/dUQuk30xADQ.jpg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http://hatyna.com/wp-content/uploads/2017/12/1f9fea3c83ca624ccea1a63db7f38bac.jpg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http://spi4uk.itvnet.lv/upload2/articles/50/503997/images/_origin_Septini-pasaules-brinumi-1.jpg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http://m.big-radio.ru/news/images/600x-/b61f208a8e3f66282791fd2233568853.png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https://dik.academic.ru/dic.nsf/ruwiki/5400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http://900igr.net/datas/astronomija/Zemlja-i-Solntse/0006-006-Severnyj-poljus.jpg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http://forum.rozamira.org/uploads/monthly_11_2017/post-4-1511945673_thumb.jpg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http://museum.clipartmania.ru/uploads/gallery/comthumb/30/drevnegrecheskaya-skulpturazevs-olimpiyskiy.jpg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http://spaceweek.ru/uploads/posts/2017-12/151320120520b890bf909ad74d4b98d8c9c566712f6.jpg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https://images-assets.nasa.gov/image/PIA01666/PIA01666~orig.jpg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http://68.media.tumblr.com/b0a3e498bc775789c4e5adbe74fb33e9/tumblr_nvwvwt7SzH1sxlyflo5_540.jpg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https://k61.kn3.net/taringa/3/6/8/1/6/0/Info_Set/427.gif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http://4.bp.blogspot.com/-FxvVBQYPbec/TzprNN08o-I/AAAAAAAAA1Y/gUCeDQvtA0U/w1200-h630-p-k-no-nu/neptun.jpg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https://ds01.infourok.ru/uploads/ex/08d7/0000b89e-7fdc6ca1/hello_html_7c7e11a9.jpg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http://paleoimperia.ru/wp-content/uploads/2013/11/neptun-300x300.jpg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http://v-kosmose.com/wp-content/uploads/2017/09/uranusgod.jpg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https://static.apkbird.com/media/9687bc2507d23af6d4cf4266c110830d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http://www.frenchtribune.com/sites/default/files/styles/story_image/public/pluto-five-moons-p4-p5.jpg?itok=-mUq8_hq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http://www.h-rf.ru.opt-images.1c-bitrix-cdn.ru/upload/iblock/596/asteroid-617-patroclus-binary-jupiter-orbit-desk-1024.jpg?151203179498727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http://tehnologiya.info/wp-content/uploads/2017/05/7df66cddb140e099672c2f33f012a7fd.jpg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http://dayonline.ru/public/article/images/a616205395ab749c45af69ccce317e78d7984d7f.jpg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http://www.astronautica.ru/netcat_files/162/199/h_562723c4acbb6458244fc55217a17dba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http://v-kosmose.com/wp-content/uploads/2014/07/haumea_feat.jpg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r>
              <a:rPr lang="en-US" sz="800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https://gorod48.ru/upload/iblock/70f/70f2274bda63133393331ac04a61da54.jpg</a:t>
            </a: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>
              <a:spcBef>
                <a:spcPts val="0"/>
              </a:spcBef>
            </a:pPr>
            <a:endParaRPr lang="ru-RU" sz="8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Энциклопедия знаний «Космос».  Издательство Москва РОСМЭН 2013.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Иллюстрационный атлас школьника «</a:t>
            </a:r>
            <a:r>
              <a:rPr lang="ru-RU" sz="1800" smtClean="0">
                <a:solidFill>
                  <a:schemeClr val="bg1"/>
                </a:solidFill>
              </a:rPr>
              <a:t>Звездное небо. Издательский </a:t>
            </a:r>
            <a:r>
              <a:rPr lang="ru-RU" sz="1800" dirty="0" smtClean="0">
                <a:solidFill>
                  <a:schemeClr val="bg1"/>
                </a:solidFill>
              </a:rPr>
              <a:t>центр «</a:t>
            </a:r>
            <a:r>
              <a:rPr lang="ru-RU" sz="1800" dirty="0" err="1" smtClean="0">
                <a:solidFill>
                  <a:schemeClr val="bg1"/>
                </a:solidFill>
              </a:rPr>
              <a:t>Аванта+</a:t>
            </a:r>
            <a:r>
              <a:rPr lang="ru-RU" sz="1800" dirty="0" smtClean="0">
                <a:solidFill>
                  <a:schemeClr val="bg1"/>
                </a:solidFill>
              </a:rPr>
              <a:t>», 2003.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литературы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Солнечная система – </a:t>
            </a:r>
            <a:b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Галактики «Млечный путь»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772816"/>
            <a:ext cx="5904656" cy="44284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012160" y="1916832"/>
            <a:ext cx="2952328" cy="4392488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   </a:t>
            </a:r>
            <a:r>
              <a:rPr lang="ru-RU" sz="1700" dirty="0" smtClean="0">
                <a:solidFill>
                  <a:schemeClr val="bg1"/>
                </a:solidFill>
              </a:rPr>
              <a:t>Солнце лежит в одном из спиральных рукавов Галактики (</a:t>
            </a:r>
            <a:r>
              <a:rPr lang="ru-RU" sz="1700" dirty="0" err="1" smtClean="0">
                <a:solidFill>
                  <a:schemeClr val="bg1"/>
                </a:solidFill>
              </a:rPr>
              <a:t>Орионовом</a:t>
            </a:r>
            <a:r>
              <a:rPr lang="ru-RU" sz="1700" dirty="0" smtClean="0">
                <a:solidFill>
                  <a:schemeClr val="bg1"/>
                </a:solidFill>
              </a:rPr>
              <a:t> рукаве), на расстоянии около 28000 световых лет от ее центра.</a:t>
            </a:r>
          </a:p>
          <a:p>
            <a:pPr algn="ctr">
              <a:lnSpc>
                <a:spcPct val="120000"/>
              </a:lnSpc>
            </a:pPr>
            <a:r>
              <a:rPr lang="ru-RU" sz="1700" dirty="0" smtClean="0">
                <a:solidFill>
                  <a:schemeClr val="bg1"/>
                </a:solidFill>
              </a:rPr>
              <a:t> Солнце движется вокруг центра Галактики со скоростью около      200 км/с и совершает один оборот примерно            за 250 миллионов лет.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772816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9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60032" y="980728"/>
            <a:ext cx="3744416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Млечный путь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</a:t>
            </a:r>
            <a:r>
              <a:rPr lang="ru-RU" sz="3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(«</a:t>
            </a:r>
            <a:r>
              <a:rPr lang="ru-RU" sz="31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галаксиас</a:t>
            </a:r>
            <a:r>
              <a:rPr lang="ru-RU" sz="3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- молочный, млечный )</a:t>
            </a:r>
            <a:endParaRPr lang="ru-RU" sz="31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3645024"/>
            <a:ext cx="244827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Особенно хорошо виден Млечный путь осенними ночами, когда он пересекает зенит и делит небо пополам. Он виден на небосводе обоих полушарий Земли, опоясывая небосвод по кругу.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9" name="Содержимое 4" descr="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980728"/>
            <a:ext cx="4176464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s12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79712" y="3501008"/>
            <a:ext cx="4248472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Движение планет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47056" y="5805264"/>
            <a:ext cx="8496944" cy="708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   Каждая планета вращается вокруг своей оси и вокруг Солнца. Один оборот вокруг оси – 1 сутки. Один оборот вокруг Солнца – 1 год.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8" name="Содержимое 7" descr="0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052736"/>
            <a:ext cx="8132668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Планеты Солнечной системы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5" descr="39995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980728"/>
            <a:ext cx="6696744" cy="4737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1520" y="5949280"/>
            <a:ext cx="4104456" cy="58477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1600" dirty="0" smtClean="0">
                <a:solidFill>
                  <a:schemeClr val="bg1"/>
                </a:solidFill>
              </a:rPr>
              <a:t>Планеты земной группы; </a:t>
            </a:r>
          </a:p>
          <a:p>
            <a:pPr marL="342900" indent="-342900" algn="ctr"/>
            <a:r>
              <a:rPr lang="ru-RU" sz="1600" dirty="0" smtClean="0">
                <a:solidFill>
                  <a:schemeClr val="bg1"/>
                </a:solidFill>
              </a:rPr>
              <a:t>(железо, кремний, углерод)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805264"/>
            <a:ext cx="4572000" cy="9087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Планеты – гиганты.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(водород, гелий, нет твердой поверхности)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805264"/>
            <a:ext cx="4248472" cy="93610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3316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332656"/>
            <a:ext cx="2890664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Меркурий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152" y="980728"/>
            <a:ext cx="2952328" cy="561662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Самая маленькая планета Солнечной системы, чуть крупнее Луны. Практически не имеет атмосферы. Поэтому его поверхность усеяна кратерами от столкновений с метеоритами. Его орбита находится ближе всех к солнцу. Днем температура поднимается до +420°С, а ночью до -180°С.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Вокруг Солнца он движется быстрее других планет – всего за 88 земных дней, а вокруг своей оси очень медленно – за 58 дней, т.е. день на Меркурии длится больше чем полгода.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В 1974-75 гг. американский космический аппарат «Маринер-10» передал на Землю изображения его поверхности.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f_845399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11560" y="260648"/>
            <a:ext cx="5400600" cy="5400600"/>
          </a:xfrm>
        </p:spPr>
      </p:pic>
      <p:pic>
        <p:nvPicPr>
          <p:cNvPr id="6" name="Рисунок 5" descr="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077072"/>
            <a:ext cx="1944216" cy="25779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915816" y="5373216"/>
            <a:ext cx="2808312" cy="120032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Меркурий – древнеримский бог ремесел, торговли и обмана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0033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«звезда», </a:t>
            </a:r>
            <a:b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которую видно днем?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Venus-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290980"/>
            <a:ext cx="4824536" cy="473030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6096" y="1196752"/>
            <a:ext cx="3456384" cy="288032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  Самая прекрасная и самая близкая из планет – Венера.  С Земли кажется яркой прекрасной звездой, появляющейся в лучах утренней или  вечерней зари. тысячелетия приковывает взгляды человека к себе. Планета полна загадок и чудес.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Венера оборачивается вокруг Солнца за 225 земных дней, а вокруг своей оси за 243 дня (т.е. день длится больше года).</a:t>
            </a:r>
          </a:p>
          <a:p>
            <a:pPr algn="ctr"/>
            <a:endParaRPr lang="ru-RU" dirty="0" smtClean="0"/>
          </a:p>
        </p:txBody>
      </p:sp>
      <p:pic>
        <p:nvPicPr>
          <p:cNvPr id="6" name="Рисунок 5" descr="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4149080"/>
            <a:ext cx="3934594" cy="25262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187624" y="6021288"/>
            <a:ext cx="352839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Венера –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богиня  любви и красоты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5152</TotalTime>
  <Words>2081</Words>
  <Application>Microsoft Office PowerPoint</Application>
  <PresentationFormat>Экран (4:3)</PresentationFormat>
  <Paragraphs>242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Бумажная</vt:lpstr>
      <vt:lpstr>Слайд 1</vt:lpstr>
      <vt:lpstr>Место Земли в Солнечной системе</vt:lpstr>
      <vt:lpstr>Солнечная система –  часть Галактики «Млечный путь»</vt:lpstr>
      <vt:lpstr>Солнечная система –  часть Галактики «Млечный путь»</vt:lpstr>
      <vt:lpstr>Млечный путь                                          («галаксиас» - молочный, млечный )</vt:lpstr>
      <vt:lpstr>Движение планет</vt:lpstr>
      <vt:lpstr>Планеты Солнечной системы</vt:lpstr>
      <vt:lpstr>Меркурий </vt:lpstr>
      <vt:lpstr>Как называется «звезда»,  которую видно днем?</vt:lpstr>
      <vt:lpstr>   Венера</vt:lpstr>
      <vt:lpstr>Венера</vt:lpstr>
      <vt:lpstr>Земля</vt:lpstr>
      <vt:lpstr>Луна</vt:lpstr>
      <vt:lpstr>Луна</vt:lpstr>
      <vt:lpstr>Марс</vt:lpstr>
      <vt:lpstr>Потухший вулкан «Олимп» </vt:lpstr>
      <vt:lpstr>Спутники Марса</vt:lpstr>
      <vt:lpstr>Спутники</vt:lpstr>
      <vt:lpstr>Планеты земной группы</vt:lpstr>
      <vt:lpstr>Планеты-гиганты  Юпитер</vt:lpstr>
      <vt:lpstr>Галилеевы спутники</vt:lpstr>
      <vt:lpstr>Сатурн</vt:lpstr>
      <vt:lpstr>Уран</vt:lpstr>
      <vt:lpstr>Нептун</vt:lpstr>
      <vt:lpstr>Планеты-гиганты</vt:lpstr>
      <vt:lpstr>Астероиды</vt:lpstr>
      <vt:lpstr>Плутон – «планета – карлик»</vt:lpstr>
      <vt:lpstr>Пояс Койпера</vt:lpstr>
      <vt:lpstr>Планеты - карлики</vt:lpstr>
      <vt:lpstr>Кометы</vt:lpstr>
      <vt:lpstr> Комета Галлея </vt:lpstr>
      <vt:lpstr>Комета Шумейкера-Леви </vt:lpstr>
      <vt:lpstr>Подведем итоги</vt:lpstr>
      <vt:lpstr>Интернет ресурсы</vt:lpstr>
      <vt:lpstr>Слайд 35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«ПОЧЕМУЧКИ»-21-а</dc:title>
  <dc:creator>Толмачёва А.Р.</dc:creator>
  <cp:lastModifiedBy>user1</cp:lastModifiedBy>
  <cp:revision>320</cp:revision>
  <dcterms:created xsi:type="dcterms:W3CDTF">2013-04-16T06:09:11Z</dcterms:created>
  <dcterms:modified xsi:type="dcterms:W3CDTF">2018-02-02T08:06:10Z</dcterms:modified>
</cp:coreProperties>
</file>