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81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70" r:id="rId14"/>
    <p:sldId id="269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82" r:id="rId23"/>
    <p:sldId id="283" r:id="rId24"/>
    <p:sldId id="279" r:id="rId25"/>
    <p:sldId id="280" r:id="rId26"/>
    <p:sldId id="284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66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title>
      <c:tx>
        <c:rich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Здоровьесберегающие технологии</a:t>
            </a:r>
          </a:p>
        </c:rich>
      </c:tx>
      <c:layout/>
    </c:title>
    <c:view3D>
      <c:rotX val="75"/>
      <c:perspective val="30"/>
    </c:view3D>
    <c:plotArea>
      <c:layout>
        <c:manualLayout>
          <c:layoutTarget val="inner"/>
          <c:xMode val="edge"/>
          <c:yMode val="edge"/>
          <c:x val="2.2802653399668332E-2"/>
          <c:y val="8.7557445494533703E-2"/>
          <c:w val="0.59900595447957738"/>
          <c:h val="0.8707237393198257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cat>
            <c:strRef>
              <c:f>Лист1!$A$2:$A$19</c:f>
              <c:strCache>
                <c:ptCount val="18"/>
                <c:pt idx="0">
                  <c:v>Утренняя гимнастика</c:v>
                </c:pt>
                <c:pt idx="1">
                  <c:v>Динамические паузы</c:v>
                </c:pt>
                <c:pt idx="2">
                  <c:v>Физкультминутки</c:v>
                </c:pt>
                <c:pt idx="3">
                  <c:v>Артикуляционная гимнастика</c:v>
                </c:pt>
                <c:pt idx="4">
                  <c:v>Пальчиковая гимнастика</c:v>
                </c:pt>
                <c:pt idx="5">
                  <c:v>Подвижные и спортивные игры</c:v>
                </c:pt>
                <c:pt idx="6">
                  <c:v>Упражнения для формирования правильной осанки</c:v>
                </c:pt>
                <c:pt idx="7">
                  <c:v>Упражнения для профилактики плоскостопия,самомассаж ног</c:v>
                </c:pt>
                <c:pt idx="8">
                  <c:v>Физкультурная НОД, досуги</c:v>
                </c:pt>
                <c:pt idx="9">
                  <c:v>Гимнастика после сна, закаливающие мероприятия</c:v>
                </c:pt>
                <c:pt idx="10">
                  <c:v>Дыхательная гимнастика</c:v>
                </c:pt>
                <c:pt idx="11">
                  <c:v>Релаксация, психогимнастика</c:v>
                </c:pt>
                <c:pt idx="12">
                  <c:v>Самомассаж</c:v>
                </c:pt>
                <c:pt idx="13">
                  <c:v>Точечный массаж по схеме А.А.Уманской</c:v>
                </c:pt>
                <c:pt idx="14">
                  <c:v>Игры с песком, терапия</c:v>
                </c:pt>
                <c:pt idx="15">
                  <c:v>Игры с водой</c:v>
                </c:pt>
                <c:pt idx="16">
                  <c:v>Стретчинг</c:v>
                </c:pt>
                <c:pt idx="17">
                  <c:v>НОД по здоровому образу жизни</c:v>
                </c:pt>
              </c:strCache>
            </c:strRef>
          </c:cat>
          <c:val>
            <c:numRef>
              <c:f>Лист1!$B$2:$B$19</c:f>
              <c:numCache>
                <c:formatCode>General</c:formatCode>
                <c:ptCount val="18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100</c:v>
                </c:pt>
                <c:pt idx="17">
                  <c:v>100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5375109361331762"/>
          <c:y val="0.11130509548375421"/>
          <c:w val="0.33051311683054724"/>
          <c:h val="0.86620753035496512"/>
        </c:manualLayout>
      </c:layout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7" Type="http://schemas.openxmlformats.org/officeDocument/2006/relationships/image" Target="../media/image63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7" Type="http://schemas.openxmlformats.org/officeDocument/2006/relationships/image" Target="../media/image78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jpeg"/><Relationship Id="rId5" Type="http://schemas.openxmlformats.org/officeDocument/2006/relationships/image" Target="../media/image76.jpeg"/><Relationship Id="rId4" Type="http://schemas.openxmlformats.org/officeDocument/2006/relationships/image" Target="../media/image7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7" Type="http://schemas.openxmlformats.org/officeDocument/2006/relationships/image" Target="../media/image84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jpeg"/><Relationship Id="rId5" Type="http://schemas.openxmlformats.org/officeDocument/2006/relationships/image" Target="../media/image82.jpeg"/><Relationship Id="rId4" Type="http://schemas.openxmlformats.org/officeDocument/2006/relationships/image" Target="../media/image8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8.jpeg"/><Relationship Id="rId4" Type="http://schemas.openxmlformats.org/officeDocument/2006/relationships/image" Target="../media/image87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jpeg"/><Relationship Id="rId3" Type="http://schemas.openxmlformats.org/officeDocument/2006/relationships/image" Target="../media/image90.jpeg"/><Relationship Id="rId7" Type="http://schemas.openxmlformats.org/officeDocument/2006/relationships/image" Target="../media/image94.jpe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jpeg"/><Relationship Id="rId5" Type="http://schemas.openxmlformats.org/officeDocument/2006/relationships/image" Target="../media/image92.jpeg"/><Relationship Id="rId4" Type="http://schemas.openxmlformats.org/officeDocument/2006/relationships/image" Target="../media/image91.jpeg"/><Relationship Id="rId9" Type="http://schemas.openxmlformats.org/officeDocument/2006/relationships/image" Target="../media/image96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jpeg"/><Relationship Id="rId3" Type="http://schemas.openxmlformats.org/officeDocument/2006/relationships/image" Target="../media/image98.jpeg"/><Relationship Id="rId7" Type="http://schemas.openxmlformats.org/officeDocument/2006/relationships/image" Target="../media/image102.jpeg"/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.jpeg"/><Relationship Id="rId5" Type="http://schemas.openxmlformats.org/officeDocument/2006/relationships/image" Target="../media/image100.jpeg"/><Relationship Id="rId4" Type="http://schemas.openxmlformats.org/officeDocument/2006/relationships/image" Target="../media/image99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990656" cy="3600451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Monotype Corsiva" pitchFamily="66" charset="0"/>
              </a:rPr>
              <a:t>«Современные здоровьесберегающие технологии, используемые в детском саду в соответствии с ФГОС ДО»</a:t>
            </a: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endParaRPr lang="ru-RU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Воспитатель старшей группы МДОУ «Детский сад № 118»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Абрамова М.Ю.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Monotype Corsiva" pitchFamily="66" charset="0"/>
              </a:rPr>
              <a:t>Гимнастика пальчиковая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3074" name="Picture 2" descr="C:\Users\пользователь\Desktop\РАБОТА\здоровьесберегающие технологии\фото\IMG_25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1412776"/>
            <a:ext cx="2444089" cy="1833067"/>
          </a:xfrm>
          <a:prstGeom prst="rect">
            <a:avLst/>
          </a:prstGeom>
          <a:noFill/>
        </p:spPr>
      </p:pic>
      <p:pic>
        <p:nvPicPr>
          <p:cNvPr id="4098" name="Picture 2" descr="C:\Users\пользователь\Desktop\РАБОТА\здоровьесберегающие технологии\фото\IMG_265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99592" y="3501008"/>
            <a:ext cx="3763293" cy="2822598"/>
          </a:xfrm>
          <a:prstGeom prst="rect">
            <a:avLst/>
          </a:prstGeom>
          <a:noFill/>
        </p:spPr>
      </p:pic>
      <p:pic>
        <p:nvPicPr>
          <p:cNvPr id="4099" name="Picture 3" descr="C:\Users\пользователь\Desktop\РАБОТА\здоровьесберегающие технологии\фото\IMG_265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99992" y="1052736"/>
            <a:ext cx="4032448" cy="3024473"/>
          </a:xfrm>
          <a:prstGeom prst="rect">
            <a:avLst/>
          </a:prstGeom>
          <a:noFill/>
        </p:spPr>
      </p:pic>
      <p:pic>
        <p:nvPicPr>
          <p:cNvPr id="4100" name="Picture 4" descr="C:\Users\пользователь\Desktop\РАБОТА\здоровьесберегающие технологии\фото\IMG_266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92080" y="4293096"/>
            <a:ext cx="2988840" cy="22417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Monotype Corsiva" pitchFamily="66" charset="0"/>
              </a:rPr>
              <a:t>Гимнастика дыхательная   </a:t>
            </a:r>
            <a:r>
              <a:rPr lang="ru-RU" b="1" dirty="0" smtClean="0"/>
              <a:t>     </a:t>
            </a:r>
            <a:endParaRPr lang="ru-RU" dirty="0"/>
          </a:p>
        </p:txBody>
      </p:sp>
      <p:pic>
        <p:nvPicPr>
          <p:cNvPr id="8194" name="Picture 2" descr="C:\Users\пользователь\Desktop\РАБОТА\детсад\лето 2014\SAM_603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1340768"/>
            <a:ext cx="1428806" cy="1905075"/>
          </a:xfrm>
          <a:prstGeom prst="rect">
            <a:avLst/>
          </a:prstGeom>
          <a:noFill/>
        </p:spPr>
      </p:pic>
      <p:pic>
        <p:nvPicPr>
          <p:cNvPr id="5122" name="Picture 2" descr="C:\Users\пользователь\Desktop\РАБОТА\здоровьесберегающие технологии\фото\IMG_256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339752" y="1700808"/>
            <a:ext cx="3096435" cy="2322432"/>
          </a:xfrm>
          <a:prstGeom prst="rect">
            <a:avLst/>
          </a:prstGeom>
          <a:noFill/>
        </p:spPr>
      </p:pic>
      <p:pic>
        <p:nvPicPr>
          <p:cNvPr id="5123" name="Picture 3" descr="C:\Users\пользователь\Desktop\РАБОТА\здоровьесберегающие технологии\фото\IMG_257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4238972"/>
            <a:ext cx="3491880" cy="2619028"/>
          </a:xfrm>
          <a:prstGeom prst="rect">
            <a:avLst/>
          </a:prstGeom>
          <a:noFill/>
        </p:spPr>
      </p:pic>
      <p:pic>
        <p:nvPicPr>
          <p:cNvPr id="5124" name="Picture 4" descr="C:\Users\пользователь\Desktop\РАБОТА\здоровьесберегающие технологии\фото\IMG_258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364088" y="1124744"/>
            <a:ext cx="3256082" cy="2442172"/>
          </a:xfrm>
          <a:prstGeom prst="rect">
            <a:avLst/>
          </a:prstGeom>
          <a:noFill/>
        </p:spPr>
      </p:pic>
      <p:pic>
        <p:nvPicPr>
          <p:cNvPr id="5125" name="Picture 5" descr="C:\Users\пользователь\Desktop\РАБОТА\здоровьесберегающие технологии\фото\IMG_260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635896" y="4373612"/>
            <a:ext cx="3312368" cy="2484388"/>
          </a:xfrm>
          <a:prstGeom prst="rect">
            <a:avLst/>
          </a:prstGeom>
          <a:noFill/>
        </p:spPr>
      </p:pic>
      <p:pic>
        <p:nvPicPr>
          <p:cNvPr id="5126" name="Picture 6" descr="C:\Users\пользователь\Desktop\РАБОТА\здоровьесберегающие технологии\фото\IMG_2578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372200" y="3861048"/>
            <a:ext cx="2459654" cy="18448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Monotype Corsiva" pitchFamily="66" charset="0"/>
              </a:rPr>
              <a:t>Гимнастика пробуждения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3074" name="Picture 2" descr="C:\Users\пользователь\Desktop\РАБОТА\детсад\зарядка 15\IMG_19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1340768"/>
            <a:ext cx="3251200" cy="2438400"/>
          </a:xfrm>
          <a:prstGeom prst="rect">
            <a:avLst/>
          </a:prstGeom>
          <a:noFill/>
        </p:spPr>
      </p:pic>
      <p:pic>
        <p:nvPicPr>
          <p:cNvPr id="3075" name="Picture 3" descr="C:\Users\пользователь\Desktop\РАБОТА\детсад\зарядка 15\IMG_192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5976" y="1484784"/>
            <a:ext cx="3251200" cy="2438400"/>
          </a:xfrm>
          <a:prstGeom prst="rect">
            <a:avLst/>
          </a:prstGeom>
          <a:noFill/>
        </p:spPr>
      </p:pic>
      <p:pic>
        <p:nvPicPr>
          <p:cNvPr id="4098" name="Picture 2" descr="C:\Users\пользователь\Desktop\РАБОТА\здоровьесберегающие технологии\фото\IMG_252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9552" y="4077072"/>
            <a:ext cx="3203848" cy="2402995"/>
          </a:xfrm>
          <a:prstGeom prst="rect">
            <a:avLst/>
          </a:prstGeom>
          <a:noFill/>
        </p:spPr>
      </p:pic>
      <p:pic>
        <p:nvPicPr>
          <p:cNvPr id="6146" name="Picture 2" descr="C:\Users\пользователь\Desktop\РАБОТА\здоровьесберегающие технологии\фото\IMG_282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16216" y="3717032"/>
            <a:ext cx="2160240" cy="2880190"/>
          </a:xfrm>
          <a:prstGeom prst="rect">
            <a:avLst/>
          </a:prstGeom>
          <a:noFill/>
        </p:spPr>
      </p:pic>
      <p:pic>
        <p:nvPicPr>
          <p:cNvPr id="6147" name="Picture 3" descr="C:\Users\пользователь\Desktop\РАБОТА\здоровьесберегающие технологии\фото\IMG_283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771800" y="4437112"/>
            <a:ext cx="3227705" cy="2420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Monotype Corsiva" pitchFamily="66" charset="0"/>
              </a:rPr>
              <a:t>Оздоровительный бег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1026" name="Picture 2" descr="C:\Users\пользователь\Desktop\РАБОТА\здоровьесберегающие технологии\фото\IMG_237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1268760"/>
            <a:ext cx="2444089" cy="1833067"/>
          </a:xfrm>
          <a:prstGeom prst="rect">
            <a:avLst/>
          </a:prstGeom>
          <a:noFill/>
        </p:spPr>
      </p:pic>
      <p:pic>
        <p:nvPicPr>
          <p:cNvPr id="7170" name="Picture 2" descr="C:\Users\пользователь\Desktop\РАБОТА\здоровьесберегающие технологии\фото\IMG_262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429000"/>
            <a:ext cx="3832120" cy="2874220"/>
          </a:xfrm>
          <a:prstGeom prst="rect">
            <a:avLst/>
          </a:prstGeom>
          <a:noFill/>
        </p:spPr>
      </p:pic>
      <p:pic>
        <p:nvPicPr>
          <p:cNvPr id="7171" name="Picture 3" descr="C:\Users\пользователь\Desktop\РАБОТА\здоровьесберегающие технологии\фото\IMG_271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36096" y="1052736"/>
            <a:ext cx="3352088" cy="2514180"/>
          </a:xfrm>
          <a:prstGeom prst="rect">
            <a:avLst/>
          </a:prstGeom>
          <a:noFill/>
        </p:spPr>
      </p:pic>
      <p:pic>
        <p:nvPicPr>
          <p:cNvPr id="7172" name="Picture 4" descr="C:\Users\пользователь\Desktop\РАБОТА\здоровьесберегающие технологии\фото\IMG_272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60032" y="3933056"/>
            <a:ext cx="3292592" cy="2469556"/>
          </a:xfrm>
          <a:prstGeom prst="rect">
            <a:avLst/>
          </a:prstGeom>
          <a:noFill/>
        </p:spPr>
      </p:pic>
      <p:pic>
        <p:nvPicPr>
          <p:cNvPr id="7174" name="Picture 6" descr="C:\Users\пользователь\Desktop\РАБОТА\здоровьесберегающие технологии\фото\IMG_2849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987824" y="1916832"/>
            <a:ext cx="2592288" cy="1944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Monotype Corsiva" pitchFamily="66" charset="0"/>
              </a:rPr>
              <a:t>Технологии обучения здоровому образу жизни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Физкультурное занятие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пользователь\Desktop\РАБОТА\здоровьесберегающие технологии\фото\IMG_28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55776" y="5517232"/>
            <a:ext cx="1787610" cy="1340768"/>
          </a:xfrm>
          <a:prstGeom prst="rect">
            <a:avLst/>
          </a:prstGeom>
          <a:noFill/>
        </p:spPr>
      </p:pic>
      <p:pic>
        <p:nvPicPr>
          <p:cNvPr id="8195" name="Picture 3" descr="C:\Users\пользователь\Desktop\РАБОТА\здоровьесберегающие технологии\фото\IMG_287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2276872"/>
            <a:ext cx="1979622" cy="1484784"/>
          </a:xfrm>
          <a:prstGeom prst="rect">
            <a:avLst/>
          </a:prstGeom>
          <a:noFill/>
        </p:spPr>
      </p:pic>
      <p:pic>
        <p:nvPicPr>
          <p:cNvPr id="8196" name="Picture 4" descr="C:\Users\пользователь\Desktop\РАБОТА\здоровьесберегающие технологии\фото\IMG_288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28184" y="2492896"/>
            <a:ext cx="2308428" cy="1731399"/>
          </a:xfrm>
          <a:prstGeom prst="rect">
            <a:avLst/>
          </a:prstGeom>
          <a:noFill/>
        </p:spPr>
      </p:pic>
      <p:pic>
        <p:nvPicPr>
          <p:cNvPr id="8197" name="Picture 5" descr="C:\Users\пользователь\Desktop\РАБОТА\здоровьесберегающие технологии\фото\IMG_289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27984" y="4365104"/>
            <a:ext cx="2376264" cy="1782279"/>
          </a:xfrm>
          <a:prstGeom prst="rect">
            <a:avLst/>
          </a:prstGeom>
          <a:noFill/>
        </p:spPr>
      </p:pic>
      <p:pic>
        <p:nvPicPr>
          <p:cNvPr id="8198" name="Picture 6" descr="C:\Users\пользователь\Desktop\РАБОТА\здоровьесберегающие технологии\фото\IMG_290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967024" y="5225194"/>
            <a:ext cx="2176976" cy="1632806"/>
          </a:xfrm>
          <a:prstGeom prst="rect">
            <a:avLst/>
          </a:prstGeom>
          <a:noFill/>
        </p:spPr>
      </p:pic>
      <p:pic>
        <p:nvPicPr>
          <p:cNvPr id="13" name="Picture 2" descr="C:\Users\пользователь\Desktop\РАБОТА\здоровьесберегающие технологии\фото\IMG_2334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203848" y="2276872"/>
            <a:ext cx="2775985" cy="2082083"/>
          </a:xfrm>
          <a:prstGeom prst="rect">
            <a:avLst/>
          </a:prstGeom>
          <a:noFill/>
        </p:spPr>
      </p:pic>
      <p:pic>
        <p:nvPicPr>
          <p:cNvPr id="8199" name="Picture 7" descr="C:\Users\пользователь\Desktop\РАБОТА\здоровьесберегающие технологии\фото\IMG_2924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0" y="3501008"/>
            <a:ext cx="3024336" cy="22683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Monotype Corsiva" pitchFamily="66" charset="0"/>
              </a:rPr>
              <a:t>Коммуникативные игры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4" name="Picture 2" descr="C:\Users\пользователь\Desktop\РАБОТА\детсад\выставка 8 марта\SAM_348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48922" y="1600201"/>
            <a:ext cx="2582918" cy="1900808"/>
          </a:xfrm>
          <a:prstGeom prst="rect">
            <a:avLst/>
          </a:prstGeom>
          <a:noFill/>
        </p:spPr>
      </p:pic>
      <p:pic>
        <p:nvPicPr>
          <p:cNvPr id="9218" name="Picture 2" descr="C:\Users\пользователь\Desktop\РАБОТА\фото для презентации проекта\IMG_216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47864" y="1916832"/>
            <a:ext cx="2891160" cy="2168370"/>
          </a:xfrm>
          <a:prstGeom prst="rect">
            <a:avLst/>
          </a:prstGeom>
          <a:noFill/>
        </p:spPr>
      </p:pic>
      <p:pic>
        <p:nvPicPr>
          <p:cNvPr id="9219" name="Picture 3" descr="C:\Users\пользователь\Desktop\РАБОТА\детсад\Моя группа 2013\SAM_326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44208" y="1340768"/>
            <a:ext cx="2360861" cy="3816424"/>
          </a:xfrm>
          <a:prstGeom prst="rect">
            <a:avLst/>
          </a:prstGeom>
          <a:noFill/>
        </p:spPr>
      </p:pic>
      <p:pic>
        <p:nvPicPr>
          <p:cNvPr id="10242" name="Picture 2" descr="C:\Users\пользователь\Desktop\РАБОТА\здоровьесберегающие технологии\фото\IMG_261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1520" y="3933056"/>
            <a:ext cx="3384376" cy="2538397"/>
          </a:xfrm>
          <a:prstGeom prst="rect">
            <a:avLst/>
          </a:prstGeom>
          <a:noFill/>
        </p:spPr>
      </p:pic>
      <p:pic>
        <p:nvPicPr>
          <p:cNvPr id="10243" name="Picture 3" descr="C:\Users\пользователь\Desktop\РАБОТА\здоровьесберегающие технологии\фото\IMG_261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139952" y="4535637"/>
            <a:ext cx="3096344" cy="23223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Monotype Corsiva" pitchFamily="66" charset="0"/>
              </a:rPr>
              <a:t>Занятия из серии «Здоровье» </a:t>
            </a:r>
            <a:r>
              <a:rPr lang="ru-RU" b="1" dirty="0" smtClean="0"/>
              <a:t>       </a:t>
            </a:r>
            <a:endParaRPr lang="ru-RU" dirty="0"/>
          </a:p>
        </p:txBody>
      </p:sp>
      <p:pic>
        <p:nvPicPr>
          <p:cNvPr id="9218" name="Picture 2" descr="C:\Users\пользователь\Desktop\РАБОТА\здоровьесберегающие технологии\фото\IMG_29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75856" y="2780928"/>
            <a:ext cx="2156057" cy="1617043"/>
          </a:xfrm>
          <a:prstGeom prst="rect">
            <a:avLst/>
          </a:prstGeom>
          <a:noFill/>
        </p:spPr>
      </p:pic>
      <p:pic>
        <p:nvPicPr>
          <p:cNvPr id="9219" name="Picture 3" descr="C:\Users\пользователь\Desktop\РАБОТА\здоровьесберегающие технологии\фото\IMG_293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1196752"/>
            <a:ext cx="3096344" cy="2322363"/>
          </a:xfrm>
          <a:prstGeom prst="rect">
            <a:avLst/>
          </a:prstGeom>
          <a:noFill/>
        </p:spPr>
      </p:pic>
      <p:pic>
        <p:nvPicPr>
          <p:cNvPr id="9220" name="Picture 4" descr="C:\Users\пользователь\Desktop\РАБОТА\здоровьесберегающие технологии\фото\IMG_298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80112" y="1268760"/>
            <a:ext cx="2856413" cy="2142407"/>
          </a:xfrm>
          <a:prstGeom prst="rect">
            <a:avLst/>
          </a:prstGeom>
          <a:noFill/>
        </p:spPr>
      </p:pic>
      <p:pic>
        <p:nvPicPr>
          <p:cNvPr id="9221" name="Picture 5" descr="C:\Users\пользователь\Desktop\РАБОТА\здоровьесберегающие технологии\фото\IMG_279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99592" y="3645024"/>
            <a:ext cx="2189845" cy="2919662"/>
          </a:xfrm>
          <a:prstGeom prst="rect">
            <a:avLst/>
          </a:prstGeom>
          <a:noFill/>
        </p:spPr>
      </p:pic>
      <p:pic>
        <p:nvPicPr>
          <p:cNvPr id="9222" name="Picture 6" descr="C:\Users\пользователь\Desktop\РАБОТА\здоровьесберегающие технологии\фото\IMG_261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796136" y="3645024"/>
            <a:ext cx="2210384" cy="2947046"/>
          </a:xfrm>
          <a:prstGeom prst="rect">
            <a:avLst/>
          </a:prstGeom>
          <a:noFill/>
        </p:spPr>
      </p:pic>
      <p:pic>
        <p:nvPicPr>
          <p:cNvPr id="9223" name="Picture 7" descr="C:\Users\пользователь\Desktop\РАБОТА\здоровьесберегающие технологии\фото\IMG_2611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491880" y="4553848"/>
            <a:ext cx="1728192" cy="2304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Monotype Corsiva" pitchFamily="66" charset="0"/>
              </a:rPr>
              <a:t>Самомассаж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11266" name="Picture 2" descr="C:\Users\пользователь\Desktop\РАБОТА\здоровьесберегающие технологии\фото\IMG_254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412776"/>
            <a:ext cx="2636111" cy="1977083"/>
          </a:xfrm>
          <a:prstGeom prst="rect">
            <a:avLst/>
          </a:prstGeom>
          <a:noFill/>
        </p:spPr>
      </p:pic>
      <p:pic>
        <p:nvPicPr>
          <p:cNvPr id="11267" name="Picture 3" descr="C:\Users\пользователь\Desktop\РАБОТА\здоровьесберегающие технологии\фото\IMG_254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03848" y="1700808"/>
            <a:ext cx="2584038" cy="1938116"/>
          </a:xfrm>
          <a:prstGeom prst="rect">
            <a:avLst/>
          </a:prstGeom>
          <a:noFill/>
        </p:spPr>
      </p:pic>
      <p:pic>
        <p:nvPicPr>
          <p:cNvPr id="11268" name="Picture 4" descr="C:\Users\пользователь\Desktop\РАБОТА\здоровьесберегающие технологии\фото\IMG_255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28184" y="1268760"/>
            <a:ext cx="2664296" cy="1998312"/>
          </a:xfrm>
          <a:prstGeom prst="rect">
            <a:avLst/>
          </a:prstGeom>
          <a:noFill/>
        </p:spPr>
      </p:pic>
      <p:pic>
        <p:nvPicPr>
          <p:cNvPr id="1026" name="Picture 2" descr="C:\Users\пользователь\Desktop\РАБОТА\здоровьесберегающие технологии\фото\IMG_255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3839764"/>
            <a:ext cx="4024132" cy="3018236"/>
          </a:xfrm>
          <a:prstGeom prst="rect">
            <a:avLst/>
          </a:prstGeom>
          <a:noFill/>
        </p:spPr>
      </p:pic>
      <p:pic>
        <p:nvPicPr>
          <p:cNvPr id="1027" name="Picture 3" descr="C:\Users\пользователь\Desktop\РАБОТА\здоровьесберегающие технологии\фото\IMG_2559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572000" y="3429000"/>
            <a:ext cx="4104456" cy="30784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dirty="0" smtClean="0">
                <a:latin typeface="Monotype Corsiva" pitchFamily="66" charset="0"/>
              </a:rPr>
              <a:t>Коррекционные технологии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980728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Технологии музыкального воздействия</a:t>
            </a:r>
            <a:r>
              <a:rPr lang="ru-RU" b="1" dirty="0" smtClean="0"/>
              <a:t>        </a:t>
            </a:r>
            <a:endParaRPr lang="ru-RU" dirty="0"/>
          </a:p>
        </p:txBody>
      </p:sp>
      <p:pic>
        <p:nvPicPr>
          <p:cNvPr id="10242" name="Picture 2" descr="C:\Users\пользователь\Desktop\РАБОТА\детсад\дни рождения зима 2013\SAM_502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204864"/>
            <a:ext cx="2939819" cy="2204864"/>
          </a:xfrm>
          <a:prstGeom prst="rect">
            <a:avLst/>
          </a:prstGeom>
          <a:noFill/>
        </p:spPr>
      </p:pic>
      <p:pic>
        <p:nvPicPr>
          <p:cNvPr id="10243" name="Picture 3" descr="C:\Users\пользователь\Desktop\РАБОТА\детсад\Моя группа 2013\SAM_326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75856" y="1484784"/>
            <a:ext cx="2808312" cy="1910104"/>
          </a:xfrm>
          <a:prstGeom prst="rect">
            <a:avLst/>
          </a:prstGeom>
          <a:noFill/>
        </p:spPr>
      </p:pic>
      <p:pic>
        <p:nvPicPr>
          <p:cNvPr id="10245" name="Picture 5" descr="C:\Users\пользователь\Desktop\РАБОТА\детсад\театральные постановки\SAM_456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868144" y="2492896"/>
            <a:ext cx="3275856" cy="2456892"/>
          </a:xfrm>
          <a:prstGeom prst="rect">
            <a:avLst/>
          </a:prstGeom>
          <a:noFill/>
        </p:spPr>
      </p:pic>
      <p:pic>
        <p:nvPicPr>
          <p:cNvPr id="1026" name="Picture 2" descr="C:\Users\пользователь\Desktop\РАБОТА\конкурс рн танца\IMG_164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411760" y="3923184"/>
            <a:ext cx="3456384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Monotype Corsiva" pitchFamily="66" charset="0"/>
              </a:rPr>
              <a:t>Технологии воздействия цветом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6146" name="Picture 2" descr="C:\Users\пользователь\Desktop\РАБОТА\детсад\первая младшая 2012\SAM_32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412776"/>
            <a:ext cx="3642829" cy="2049091"/>
          </a:xfrm>
          <a:prstGeom prst="rect">
            <a:avLst/>
          </a:prstGeom>
          <a:noFill/>
        </p:spPr>
      </p:pic>
      <p:pic>
        <p:nvPicPr>
          <p:cNvPr id="6147" name="Picture 3" descr="C:\Users\пользователь\Desktop\РАБОТА\детсад\первая младшая 2012\SAM_324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1538" y="3573016"/>
            <a:ext cx="3664407" cy="2061229"/>
          </a:xfrm>
          <a:prstGeom prst="rect">
            <a:avLst/>
          </a:prstGeom>
          <a:noFill/>
        </p:spPr>
      </p:pic>
      <p:pic>
        <p:nvPicPr>
          <p:cNvPr id="6148" name="Picture 4" descr="C:\Users\пользователь\Desktop\РАБОТА\детсад\уголок ПДД\SAM_361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03848" y="2924944"/>
            <a:ext cx="2736304" cy="1539171"/>
          </a:xfrm>
          <a:prstGeom prst="rect">
            <a:avLst/>
          </a:prstGeom>
          <a:noFill/>
        </p:spPr>
      </p:pic>
      <p:pic>
        <p:nvPicPr>
          <p:cNvPr id="6149" name="Picture 5" descr="C:\Users\пользователь\Desktop\РАБОТА\фото для презентации проекта\IMG_231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652120" y="4487865"/>
            <a:ext cx="3160036" cy="2370135"/>
          </a:xfrm>
          <a:prstGeom prst="rect">
            <a:avLst/>
          </a:prstGeom>
          <a:noFill/>
        </p:spPr>
      </p:pic>
      <p:pic>
        <p:nvPicPr>
          <p:cNvPr id="6151" name="Picture 7" descr="C:\Users\пользователь\Desktop\РАБОТА\фото для презентации проекта\IMG_227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415808" y="2132856"/>
            <a:ext cx="1728192" cy="2304152"/>
          </a:xfrm>
          <a:prstGeom prst="rect">
            <a:avLst/>
          </a:prstGeom>
          <a:noFill/>
        </p:spPr>
      </p:pic>
      <p:pic>
        <p:nvPicPr>
          <p:cNvPr id="6152" name="Picture 8" descr="C:\Users\пользователь\Desktop\РАБОТА\фото для презентации проекта\IMG_2277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292080" y="1340768"/>
            <a:ext cx="1800200" cy="24001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0629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здоровьесберегающих технологий в дошкольном образовании: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564904"/>
            <a:ext cx="8219256" cy="3561259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Применительно к ребенку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– обеспечение высокого уровня реального здоровья воспитаннику детского сада и воспитание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валеологической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культуры, как совокупности осознанного отношения ребенка к здоровью и жизни человека, знаний о здоровье и умений оберегать, поддерживать и сохранять его,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валеологической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компетентности, позволяющей дошкольнику самостоятельно и эффективно решать задачи здорового образа жизни и безопасного поведения, задачи, связанные с оказанием элементарной медицинской, психологической самопомощи и помощи.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Технологии коррекции поведения    </a:t>
            </a:r>
            <a:r>
              <a:rPr lang="ru-RU" b="1" dirty="0" smtClean="0"/>
              <a:t>    </a:t>
            </a:r>
            <a:endParaRPr lang="ru-RU" dirty="0"/>
          </a:p>
        </p:txBody>
      </p:sp>
      <p:pic>
        <p:nvPicPr>
          <p:cNvPr id="13314" name="Picture 2" descr="D:\ФОТКИ\детсад Даши\Фото с КМО Мартыновой\DSC052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556792"/>
            <a:ext cx="3888432" cy="2916324"/>
          </a:xfrm>
          <a:prstGeom prst="rect">
            <a:avLst/>
          </a:prstGeom>
          <a:noFill/>
        </p:spPr>
      </p:pic>
      <p:pic>
        <p:nvPicPr>
          <p:cNvPr id="2050" name="Picture 2" descr="C:\Users\пользователь\Desktop\РАБОТА\здоровьесберегающие технологии\фото\IMG_295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8064" y="3789040"/>
            <a:ext cx="3672408" cy="2754431"/>
          </a:xfrm>
          <a:prstGeom prst="rect">
            <a:avLst/>
          </a:prstGeom>
          <a:noFill/>
        </p:spPr>
      </p:pic>
      <p:pic>
        <p:nvPicPr>
          <p:cNvPr id="2051" name="Picture 3" descr="C:\Users\пользователь\Desktop\РАБОТА\здоровьесберегающие технологии\фото\IMG_296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99992" y="1484784"/>
            <a:ext cx="1800200" cy="2400159"/>
          </a:xfrm>
          <a:prstGeom prst="rect">
            <a:avLst/>
          </a:prstGeom>
          <a:noFill/>
        </p:spPr>
      </p:pic>
      <p:pic>
        <p:nvPicPr>
          <p:cNvPr id="2052" name="Picture 4" descr="C:\Users\пользователь\Desktop\РАБОТА\здоровьесберегающие технологии\фото\IMG_296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732240" y="836712"/>
            <a:ext cx="1998244" cy="2664205"/>
          </a:xfrm>
          <a:prstGeom prst="rect">
            <a:avLst/>
          </a:prstGeom>
          <a:noFill/>
        </p:spPr>
      </p:pic>
      <p:pic>
        <p:nvPicPr>
          <p:cNvPr id="2053" name="Picture 5" descr="C:\Users\пользователь\Desktop\РАБОТА\здоровьесберегающие технологии\фото\IMG_296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95536" y="4581128"/>
            <a:ext cx="1346249" cy="1794918"/>
          </a:xfrm>
          <a:prstGeom prst="rect">
            <a:avLst/>
          </a:prstGeom>
          <a:noFill/>
        </p:spPr>
      </p:pic>
      <p:pic>
        <p:nvPicPr>
          <p:cNvPr id="2054" name="Picture 6" descr="C:\Users\пользователь\Desktop\РАБОТА\здоровьесберегающие технологии\фото\IMG_2973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051720" y="4365104"/>
            <a:ext cx="2808312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latin typeface="Monotype Corsiva" pitchFamily="66" charset="0"/>
              </a:rPr>
              <a:t>Сказкотерапия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4098" name="Picture 2" descr="C:\Users\пользователь\Desktop\РАБОТА\детсад\театральные постановки\SAM_45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196752"/>
            <a:ext cx="3154297" cy="2365723"/>
          </a:xfrm>
          <a:prstGeom prst="rect">
            <a:avLst/>
          </a:prstGeom>
          <a:noFill/>
        </p:spPr>
      </p:pic>
      <p:pic>
        <p:nvPicPr>
          <p:cNvPr id="4100" name="Picture 4" descr="C:\Users\пользователь\Desktop\РАБОТА\детсад\театральные постановки\SAM_456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9992" y="1124744"/>
            <a:ext cx="4329526" cy="3240360"/>
          </a:xfrm>
          <a:prstGeom prst="rect">
            <a:avLst/>
          </a:prstGeom>
          <a:noFill/>
        </p:spPr>
      </p:pic>
      <p:pic>
        <p:nvPicPr>
          <p:cNvPr id="4101" name="Picture 5" descr="C:\Users\пользователь\Desktop\РАБОТА\детсад\зима 2015\IMG_029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7544" y="4005064"/>
            <a:ext cx="3251200" cy="2438400"/>
          </a:xfrm>
          <a:prstGeom prst="rect">
            <a:avLst/>
          </a:prstGeom>
          <a:noFill/>
        </p:spPr>
      </p:pic>
      <p:pic>
        <p:nvPicPr>
          <p:cNvPr id="4103" name="Picture 7" descr="C:\Users\пользователь\Desktop\РАБОТА\детсад\Моя группа 2013\SAM_329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60032" y="4653136"/>
            <a:ext cx="3816424" cy="22048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latin typeface="Monotype Corsiva" pitchFamily="66" charset="0"/>
              </a:rPr>
              <a:t>              Прогулки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7170" name="Picture 2" descr="C:\Users\пользователь\Desktop\РАБОТА\детсад\дни рождения зима 2013\SAM_499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0"/>
            <a:ext cx="1368152" cy="1824203"/>
          </a:xfrm>
          <a:prstGeom prst="rect">
            <a:avLst/>
          </a:prstGeom>
          <a:noFill/>
        </p:spPr>
      </p:pic>
      <p:pic>
        <p:nvPicPr>
          <p:cNvPr id="7171" name="Picture 3" descr="C:\Users\пользователь\Desktop\РАБОТА\детсад\зима 2014\SAM_557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59832" y="1196752"/>
            <a:ext cx="2400266" cy="1800200"/>
          </a:xfrm>
          <a:prstGeom prst="rect">
            <a:avLst/>
          </a:prstGeom>
          <a:noFill/>
        </p:spPr>
      </p:pic>
      <p:pic>
        <p:nvPicPr>
          <p:cNvPr id="7173" name="Picture 5" descr="C:\Users\пользователь\Desktop\РАБОТА\детсад\зима 2015\SAM_652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615608" y="332656"/>
            <a:ext cx="3528392" cy="2587083"/>
          </a:xfrm>
          <a:prstGeom prst="rect">
            <a:avLst/>
          </a:prstGeom>
          <a:noFill/>
        </p:spPr>
      </p:pic>
      <p:pic>
        <p:nvPicPr>
          <p:cNvPr id="7174" name="Picture 6" descr="C:\Users\пользователь\Desktop\РАБОТА\детсад\лето 2014\SAM_604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1988840"/>
            <a:ext cx="2736304" cy="2052228"/>
          </a:xfrm>
          <a:prstGeom prst="rect">
            <a:avLst/>
          </a:prstGeom>
          <a:noFill/>
        </p:spPr>
      </p:pic>
      <p:pic>
        <p:nvPicPr>
          <p:cNvPr id="7175" name="Picture 7" descr="C:\Users\пользователь\Desktop\РАБОТА\детсад\лето 2014\SAM_6039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203848" y="3212976"/>
            <a:ext cx="2736304" cy="3311938"/>
          </a:xfrm>
          <a:prstGeom prst="rect">
            <a:avLst/>
          </a:prstGeom>
          <a:noFill/>
        </p:spPr>
      </p:pic>
      <p:pic>
        <p:nvPicPr>
          <p:cNvPr id="7176" name="Picture 8" descr="C:\Users\пользователь\Desktop\РАБОТА\осень 2015\IMG_1647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156175" y="3501008"/>
            <a:ext cx="2987825" cy="2232248"/>
          </a:xfrm>
          <a:prstGeom prst="rect">
            <a:avLst/>
          </a:prstGeom>
          <a:noFill/>
        </p:spPr>
      </p:pic>
      <p:pic>
        <p:nvPicPr>
          <p:cNvPr id="7178" name="Picture 10" descr="C:\Users\пользователь\Desktop\РАБОТА\детсад\весна 2013\SAM_3516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0" y="4365104"/>
            <a:ext cx="2880320" cy="1620180"/>
          </a:xfrm>
          <a:prstGeom prst="rect">
            <a:avLst/>
          </a:prstGeom>
          <a:noFill/>
        </p:spPr>
      </p:pic>
      <p:pic>
        <p:nvPicPr>
          <p:cNvPr id="5122" name="Picture 2" descr="C:\Users\пользователь\Desktop\РАБОТА\здоровьесберегающие технологии\фото\IMG_2396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004048" y="2204864"/>
            <a:ext cx="2088310" cy="156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Работа с родителями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11266" name="Picture 2" descr="C:\Users\пользователь\Desktop\РАБОТА\детсад\конкурс чтецов 2014\SAM_59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196752"/>
            <a:ext cx="2156057" cy="1617043"/>
          </a:xfrm>
          <a:prstGeom prst="rect">
            <a:avLst/>
          </a:prstGeom>
          <a:noFill/>
        </p:spPr>
      </p:pic>
      <p:pic>
        <p:nvPicPr>
          <p:cNvPr id="11267" name="Picture 3" descr="C:\Users\пользователь\Desktop\РАБОТА\детсад\конкурс экспериментирования\SAM_491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87824" y="1123474"/>
            <a:ext cx="2376264" cy="1782198"/>
          </a:xfrm>
          <a:prstGeom prst="rect">
            <a:avLst/>
          </a:prstGeom>
          <a:noFill/>
        </p:spPr>
      </p:pic>
      <p:pic>
        <p:nvPicPr>
          <p:cNvPr id="11268" name="Picture 4" descr="C:\Users\пользователь\Desktop\РАБОТА\детсад\Моя группа 2013\SAM_330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3140968"/>
            <a:ext cx="1910811" cy="3396997"/>
          </a:xfrm>
          <a:prstGeom prst="rect">
            <a:avLst/>
          </a:prstGeom>
          <a:noFill/>
        </p:spPr>
      </p:pic>
      <p:pic>
        <p:nvPicPr>
          <p:cNvPr id="11269" name="Picture 5" descr="C:\Users\пользователь\Desktop\РАБОТА\детсад\Моя группа 2013\SAM_332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543600" y="1196752"/>
            <a:ext cx="3600400" cy="2499741"/>
          </a:xfrm>
          <a:prstGeom prst="rect">
            <a:avLst/>
          </a:prstGeom>
          <a:noFill/>
        </p:spPr>
      </p:pic>
      <p:pic>
        <p:nvPicPr>
          <p:cNvPr id="3074" name="Picture 2" descr="C:\Users\пользователь\Desktop\РАБОТА\здоровьесберегающие технологии\фото\IMG_270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339752" y="2924944"/>
            <a:ext cx="2620548" cy="1965500"/>
          </a:xfrm>
          <a:prstGeom prst="rect">
            <a:avLst/>
          </a:prstGeom>
          <a:noFill/>
        </p:spPr>
      </p:pic>
      <p:pic>
        <p:nvPicPr>
          <p:cNvPr id="3075" name="Picture 3" descr="C:\Users\пользователь\Desktop\РАБОТА\здоровьесберегающие технологии\фото\IMG_2699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076056" y="3356992"/>
            <a:ext cx="3580611" cy="2685580"/>
          </a:xfrm>
          <a:prstGeom prst="rect">
            <a:avLst/>
          </a:prstGeom>
          <a:noFill/>
        </p:spPr>
      </p:pic>
      <p:pic>
        <p:nvPicPr>
          <p:cNvPr id="3076" name="Picture 4" descr="C:\Users\пользователь\Desktop\РАБОТА\здоровьесберегающие технологии\фото\IMG_2703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555776" y="5075722"/>
            <a:ext cx="2376264" cy="17822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Monotype Corsiva" pitchFamily="66" charset="0"/>
              </a:rPr>
              <a:t>Результаты внедрения здоровьесберегающих</a:t>
            </a: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>технологий в ДОУ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060848"/>
            <a:ext cx="8291264" cy="4065315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1.Сформированные навыки здорового образа жизни воспитанников, педагогов и родителей  ДОУ.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2.Взаимодействие специалистов ДОУ в организации физкультурно-оздоровительной работы с дошкольниками специализированных групп.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3.Проявление толерантности всех участников внедрения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здороваьесберегающих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технологий в педагогический процесс ДОУ.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4.Формирование нормативно-правовой базы по вопросам оздоровления дошкольников.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5.Внедрение научно-методических подходов к организации работы по сохранению здоровья детей, к созданию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здоровьесберегающего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образовательного пространства в ДОУ и семье;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6.Улучшение и сохранение соматических показателей здоровья дошкольников.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Monotype Corsiva" pitchFamily="66" charset="0"/>
              </a:rPr>
              <a:t>Десять золотых правил </a:t>
            </a:r>
            <a:r>
              <a:rPr lang="ru-RU" b="1" dirty="0" err="1" smtClean="0">
                <a:latin typeface="Monotype Corsiva" pitchFamily="66" charset="0"/>
              </a:rPr>
              <a:t>здоровьесбережения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§"/>
            </a:pPr>
            <a:endParaRPr lang="ru-RU" dirty="0" smtClean="0"/>
          </a:p>
          <a:p>
            <a:pPr lvl="0"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Соблюдайте режим дня!</a:t>
            </a:r>
          </a:p>
          <a:p>
            <a:pPr lvl="0"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Обращайте больше внимания на питание!</a:t>
            </a:r>
          </a:p>
          <a:p>
            <a:pPr lvl="0"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Больше двигайтесь!</a:t>
            </a:r>
          </a:p>
          <a:p>
            <a:pPr lvl="0"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Спите в прохладной комнате!</a:t>
            </a:r>
          </a:p>
          <a:p>
            <a:pPr lvl="0"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гасите в себе гнев, дайте вырваться ему наружу!</a:t>
            </a:r>
          </a:p>
          <a:p>
            <a:pPr lvl="0"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Постоянно занимайтесь интеллектуальной деятельностью!</a:t>
            </a:r>
          </a:p>
          <a:p>
            <a:pPr lvl="0"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Гоните прочь уныние и хандру!</a:t>
            </a:r>
          </a:p>
          <a:p>
            <a:pPr lvl="0"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Адекватно реагируйте на все проявления своего организма!</a:t>
            </a:r>
          </a:p>
          <a:p>
            <a:pPr lvl="0"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Старайтесь получать как можно больше положительных эмоций!</a:t>
            </a:r>
          </a:p>
          <a:p>
            <a:pPr lvl="0"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Желайте себе и окружающим только добра!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45365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8900" b="1" dirty="0" smtClean="0">
                <a:latin typeface="Monotype Corsiva" pitchFamily="66" charset="0"/>
              </a:rPr>
              <a:t>СПАСИБО ЗА ВНИМАНИЕ!</a:t>
            </a:r>
            <a:br>
              <a:rPr lang="ru-RU" sz="8900" b="1" dirty="0" smtClean="0">
                <a:latin typeface="Monotype Corsiva" pitchFamily="66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здоровьесберегающих технологий в дошкольном образовании: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996952"/>
            <a:ext cx="8219256" cy="3129211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Применительно к взрослым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– содействие становлению культуры здоровья, в том числе культуры профессионального здоровья воспитателей ДОУ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валеологическому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просвещению родителей.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3"/>
          <p:cNvGraphicFramePr>
            <a:graphicFrameLocks/>
          </p:cNvGraphicFramePr>
          <p:nvPr/>
        </p:nvGraphicFramePr>
        <p:xfrm>
          <a:off x="457200" y="548680"/>
          <a:ext cx="8229600" cy="55774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Monotype Corsiva" pitchFamily="66" charset="0"/>
              </a:rPr>
              <a:t>Реализация здоровьесберегающих педагогических технологий</a:t>
            </a:r>
            <a:endParaRPr lang="ru-RU" sz="32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628800"/>
            <a:ext cx="8363272" cy="44973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Утренняя гимнастика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пользователь\Desktop\РАБОТА\здоровьесберегающие технологии\фото\IMG_264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2348880"/>
            <a:ext cx="3064069" cy="2298156"/>
          </a:xfrm>
          <a:prstGeom prst="rect">
            <a:avLst/>
          </a:prstGeom>
          <a:noFill/>
        </p:spPr>
      </p:pic>
      <p:pic>
        <p:nvPicPr>
          <p:cNvPr id="2051" name="Picture 3" descr="C:\Users\пользователь\Desktop\РАБОТА\здоровьесберегающие технологии\фото\IMG_264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576" y="4149080"/>
            <a:ext cx="2860429" cy="2145419"/>
          </a:xfrm>
          <a:prstGeom prst="rect">
            <a:avLst/>
          </a:prstGeom>
          <a:noFill/>
        </p:spPr>
      </p:pic>
      <p:pic>
        <p:nvPicPr>
          <p:cNvPr id="2052" name="Picture 4" descr="C:\Users\пользователь\Desktop\РАБОТА\здоровьесберегающие технологии\фото\IMG_264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652120" y="2132856"/>
            <a:ext cx="3096344" cy="2322363"/>
          </a:xfrm>
          <a:prstGeom prst="rect">
            <a:avLst/>
          </a:prstGeom>
          <a:noFill/>
        </p:spPr>
      </p:pic>
      <p:pic>
        <p:nvPicPr>
          <p:cNvPr id="2053" name="Picture 5" descr="C:\Users\пользователь\Desktop\РАБОТА\здоровьесберегающие технологии\фото\IMG_262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923928" y="3573016"/>
            <a:ext cx="3691285" cy="2768589"/>
          </a:xfrm>
          <a:prstGeom prst="rect">
            <a:avLst/>
          </a:prstGeom>
          <a:noFill/>
        </p:spPr>
      </p:pic>
      <p:pic>
        <p:nvPicPr>
          <p:cNvPr id="2054" name="Picture 6" descr="C:\Users\пользователь\Desktop\РАБОТА\здоровьесберегающие технологии\фото\IMG_2618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491880" y="2564904"/>
            <a:ext cx="1944216" cy="14582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Monotype Corsiva" pitchFamily="66" charset="0"/>
              </a:rPr>
              <a:t>Динамические паузы</a:t>
            </a: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>(физкультминутки)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1026" name="Picture 2" descr="C:\Users\пользователь\Desktop\РАБОТА\здоровьесберегающие технологии\фото\IMG_279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700809"/>
            <a:ext cx="2036685" cy="2304256"/>
          </a:xfrm>
          <a:prstGeom prst="rect">
            <a:avLst/>
          </a:prstGeom>
          <a:noFill/>
        </p:spPr>
      </p:pic>
      <p:pic>
        <p:nvPicPr>
          <p:cNvPr id="1027" name="Picture 3" descr="C:\Users\пользователь\Desktop\РАБОТА\здоровьесберегающие технологии\фото\IMG_280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67744" y="2564904"/>
            <a:ext cx="1992527" cy="2656583"/>
          </a:xfrm>
          <a:prstGeom prst="rect">
            <a:avLst/>
          </a:prstGeom>
          <a:noFill/>
        </p:spPr>
      </p:pic>
      <p:pic>
        <p:nvPicPr>
          <p:cNvPr id="1029" name="Picture 5" descr="C:\Users\пользователь\Desktop\РАБОТА\здоровьесберегающие технологии\фото\IMG_280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8024" y="1628800"/>
            <a:ext cx="3672408" cy="2754430"/>
          </a:xfrm>
          <a:prstGeom prst="rect">
            <a:avLst/>
          </a:prstGeom>
          <a:noFill/>
        </p:spPr>
      </p:pic>
      <p:pic>
        <p:nvPicPr>
          <p:cNvPr id="1030" name="Picture 6" descr="C:\Users\пользователь\Desktop\РАБОТА\здоровьесберегающие технологии\фото\IMG_282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4293096"/>
            <a:ext cx="2664296" cy="1998313"/>
          </a:xfrm>
          <a:prstGeom prst="rect">
            <a:avLst/>
          </a:prstGeom>
          <a:noFill/>
        </p:spPr>
      </p:pic>
      <p:pic>
        <p:nvPicPr>
          <p:cNvPr id="1033" name="Picture 9" descr="C:\Users\пользователь\Desktop\РАБОТА\здоровьесберегающие технологии\фото\IMG_2799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283968" y="4265829"/>
            <a:ext cx="1944216" cy="2592171"/>
          </a:xfrm>
          <a:prstGeom prst="rect">
            <a:avLst/>
          </a:prstGeom>
          <a:noFill/>
        </p:spPr>
      </p:pic>
      <p:pic>
        <p:nvPicPr>
          <p:cNvPr id="1034" name="Picture 10" descr="C:\Users\пользователь\Desktop\РАБОТА\здоровьесберегающие технологии\фото\IMG_2811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444208" y="4725144"/>
            <a:ext cx="2112361" cy="15843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Monotype Corsiva" pitchFamily="66" charset="0"/>
              </a:rPr>
              <a:t>Подвижные и спортивные игры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2051" name="Picture 3" descr="C:\Users\пользователь\Desktop\РАБОТА\детсад\дни рождения 2014\SAM_55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1196752"/>
            <a:ext cx="3500206" cy="2625155"/>
          </a:xfrm>
          <a:prstGeom prst="rect">
            <a:avLst/>
          </a:prstGeom>
          <a:noFill/>
        </p:spPr>
      </p:pic>
      <p:pic>
        <p:nvPicPr>
          <p:cNvPr id="2052" name="Picture 4" descr="C:\Users\пользователь\Desktop\РАБОТА\детсад\лето 2015\IMG_090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2040" y="1340768"/>
            <a:ext cx="3251200" cy="2438400"/>
          </a:xfrm>
          <a:prstGeom prst="rect">
            <a:avLst/>
          </a:prstGeom>
          <a:noFill/>
        </p:spPr>
      </p:pic>
      <p:pic>
        <p:nvPicPr>
          <p:cNvPr id="2053" name="Picture 5" descr="C:\Users\пользователь\Desktop\РАБОТА\детсад\масленица 2014\SAM_567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3568" y="4295866"/>
            <a:ext cx="3312368" cy="2229478"/>
          </a:xfrm>
          <a:prstGeom prst="rect">
            <a:avLst/>
          </a:prstGeom>
          <a:noFill/>
        </p:spPr>
      </p:pic>
      <p:pic>
        <p:nvPicPr>
          <p:cNvPr id="2054" name="Picture 6" descr="C:\Users\пользователь\Desktop\РАБОТА\детсад\открытый НОД Руденко май 2014\SAM_579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76056" y="3861048"/>
            <a:ext cx="3600400" cy="2700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Monotype Corsiva" pitchFamily="66" charset="0"/>
              </a:rPr>
              <a:t>Релаксация   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3074" name="Picture 2" descr="C:\Users\пользователь\Desktop\РАБОТА\здоровьесберегающие технологии\фото\IMG_298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340768"/>
            <a:ext cx="2444089" cy="1833067"/>
          </a:xfrm>
          <a:prstGeom prst="rect">
            <a:avLst/>
          </a:prstGeom>
          <a:noFill/>
        </p:spPr>
      </p:pic>
      <p:pic>
        <p:nvPicPr>
          <p:cNvPr id="3075" name="Picture 3" descr="C:\Users\пользователь\Desktop\РАБОТА\здоровьесберегающие технологии\фото\IMG_298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60032" y="1412776"/>
            <a:ext cx="3600400" cy="2700422"/>
          </a:xfrm>
          <a:prstGeom prst="rect">
            <a:avLst/>
          </a:prstGeom>
          <a:noFill/>
        </p:spPr>
      </p:pic>
      <p:pic>
        <p:nvPicPr>
          <p:cNvPr id="3076" name="Picture 4" descr="C:\Users\пользователь\Desktop\РАБОТА\здоровьесберегающие технологии\фото\IMG_297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5536" y="3284984"/>
            <a:ext cx="4176464" cy="3132490"/>
          </a:xfrm>
          <a:prstGeom prst="rect">
            <a:avLst/>
          </a:prstGeom>
          <a:noFill/>
        </p:spPr>
      </p:pic>
      <p:pic>
        <p:nvPicPr>
          <p:cNvPr id="3077" name="Picture 5" descr="C:\Users\пользователь\Desktop\РАБОТА\здоровьесберегающие технологии\фото\IMG_297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148064" y="4427620"/>
            <a:ext cx="3240360" cy="24303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Monotype Corsiva" pitchFamily="66" charset="0"/>
              </a:rPr>
              <a:t>Технологии эстетической направленности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5122" name="Picture 2" descr="C:\Users\пользователь\Desktop\РАБОТА\детсад\картины, экскурс\SAM_50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484784"/>
            <a:ext cx="2828132" cy="2121099"/>
          </a:xfrm>
          <a:prstGeom prst="rect">
            <a:avLst/>
          </a:prstGeom>
          <a:noFill/>
        </p:spPr>
      </p:pic>
      <p:pic>
        <p:nvPicPr>
          <p:cNvPr id="5123" name="Picture 3" descr="C:\Users\пользователь\Desktop\РАБОТА\детсад\картины, экскурс\SAM_564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91880" y="1340768"/>
            <a:ext cx="2880320" cy="3753436"/>
          </a:xfrm>
          <a:prstGeom prst="rect">
            <a:avLst/>
          </a:prstGeom>
          <a:noFill/>
        </p:spPr>
      </p:pic>
      <p:pic>
        <p:nvPicPr>
          <p:cNvPr id="5124" name="Picture 4" descr="C:\Users\пользователь\Desktop\РАБОТА\Радуга 2015\Радуга саратов\IMG_143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892800" y="4077072"/>
            <a:ext cx="3251200" cy="2438400"/>
          </a:xfrm>
          <a:prstGeom prst="rect">
            <a:avLst/>
          </a:prstGeom>
          <a:noFill/>
        </p:spPr>
      </p:pic>
      <p:pic>
        <p:nvPicPr>
          <p:cNvPr id="5125" name="Picture 5" descr="C:\Users\пользователь\Desktop\РАБОТА\Радуга 2015\Радуга саратов\IMG_143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39552" y="4149080"/>
            <a:ext cx="3251200" cy="2438400"/>
          </a:xfrm>
          <a:prstGeom prst="rect">
            <a:avLst/>
          </a:prstGeom>
          <a:noFill/>
        </p:spPr>
      </p:pic>
      <p:pic>
        <p:nvPicPr>
          <p:cNvPr id="5127" name="Picture 7" descr="C:\Users\пользователь\Desktop\РАБОТА\детсад\осень 2014\SAM_648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516216" y="1628800"/>
            <a:ext cx="2304256" cy="1728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</TotalTime>
  <Words>175</Words>
  <Application>Microsoft Office PowerPoint</Application>
  <PresentationFormat>Экран (4:3)</PresentationFormat>
  <Paragraphs>51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«Современные здоровьесберегающие технологии, используемые в детском саду в соответствии с ФГОС ДО» </vt:lpstr>
      <vt:lpstr> Цель здоровьесберегающих технологий в дошкольном образовании: </vt:lpstr>
      <vt:lpstr>Цель здоровьесберегающих технологий в дошкольном образовании:</vt:lpstr>
      <vt:lpstr>Слайд 4</vt:lpstr>
      <vt:lpstr>Реализация здоровьесберегающих педагогических технологий</vt:lpstr>
      <vt:lpstr>Динамические паузы (физкультминутки)</vt:lpstr>
      <vt:lpstr>Подвижные и спортивные игры</vt:lpstr>
      <vt:lpstr>Релаксация   </vt:lpstr>
      <vt:lpstr>Технологии эстетической направленности</vt:lpstr>
      <vt:lpstr>Гимнастика пальчиковая</vt:lpstr>
      <vt:lpstr>Гимнастика дыхательная        </vt:lpstr>
      <vt:lpstr>Гимнастика пробуждения</vt:lpstr>
      <vt:lpstr>Оздоровительный бег</vt:lpstr>
      <vt:lpstr>Технологии обучения здоровому образу жизни</vt:lpstr>
      <vt:lpstr>Коммуникативные игры</vt:lpstr>
      <vt:lpstr>Занятия из серии «Здоровье»        </vt:lpstr>
      <vt:lpstr>Самомассаж</vt:lpstr>
      <vt:lpstr>Коррекционные технологии</vt:lpstr>
      <vt:lpstr>Технологии воздействия цветом</vt:lpstr>
      <vt:lpstr>Технологии коррекции поведения        </vt:lpstr>
      <vt:lpstr>Сказкотерапия</vt:lpstr>
      <vt:lpstr>              Прогулки</vt:lpstr>
      <vt:lpstr>Работа с родителями</vt:lpstr>
      <vt:lpstr>Результаты внедрения здоровьесберегающих технологий в ДОУ </vt:lpstr>
      <vt:lpstr>Десять золотых правил здоровьесбережения</vt:lpstr>
      <vt:lpstr>  СПАСИБО ЗА ВНИМАНИЕ!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«Современные здоровьесберегающие технологии, используемые в детском саду в соответствии с ФГОС ДО»</dc:title>
  <dc:creator>пользователь</dc:creator>
  <cp:lastModifiedBy>пользователь</cp:lastModifiedBy>
  <cp:revision>37</cp:revision>
  <dcterms:created xsi:type="dcterms:W3CDTF">2016-02-06T09:05:52Z</dcterms:created>
  <dcterms:modified xsi:type="dcterms:W3CDTF">2018-02-02T12:56:55Z</dcterms:modified>
</cp:coreProperties>
</file>