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59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95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4500AEC-6C52-485A-99E5-A026B311ADD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11821BA-B869-49D9-B287-052CE41853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0AEC-6C52-485A-99E5-A026B311ADD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21BA-B869-49D9-B287-052CE41853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0AEC-6C52-485A-99E5-A026B311ADD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21BA-B869-49D9-B287-052CE41853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0AEC-6C52-485A-99E5-A026B311ADD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21BA-B869-49D9-B287-052CE41853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0AEC-6C52-485A-99E5-A026B311ADD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21BA-B869-49D9-B287-052CE41853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0AEC-6C52-485A-99E5-A026B311ADD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21BA-B869-49D9-B287-052CE41853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500AEC-6C52-485A-99E5-A026B311ADD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11821BA-B869-49D9-B287-052CE41853B5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4500AEC-6C52-485A-99E5-A026B311ADD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11821BA-B869-49D9-B287-052CE41853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0AEC-6C52-485A-99E5-A026B311ADD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21BA-B869-49D9-B287-052CE41853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0AEC-6C52-485A-99E5-A026B311ADD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21BA-B869-49D9-B287-052CE41853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00AEC-6C52-485A-99E5-A026B311ADD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21BA-B869-49D9-B287-052CE41853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4500AEC-6C52-485A-99E5-A026B311ADDC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11821BA-B869-49D9-B287-052CE41853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4143380"/>
            <a:ext cx="5214942" cy="2714620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 ученица 10А класса</a:t>
            </a:r>
          </a:p>
          <a:p>
            <a:r>
              <a:rPr lang="ru-RU" dirty="0" smtClean="0"/>
              <a:t>Ягудина Регина </a:t>
            </a:r>
            <a:r>
              <a:rPr lang="ru-RU" dirty="0" err="1" smtClean="0"/>
              <a:t>Айдаровна</a:t>
            </a:r>
            <a:endParaRPr lang="ru-RU" dirty="0" smtClean="0"/>
          </a:p>
          <a:p>
            <a:r>
              <a:rPr lang="ru-RU" dirty="0" smtClean="0"/>
              <a:t>Руководитель: учитель английского языка</a:t>
            </a:r>
          </a:p>
          <a:p>
            <a:r>
              <a:rPr lang="ru-RU" dirty="0" smtClean="0"/>
              <a:t>Гафурова </a:t>
            </a:r>
            <a:r>
              <a:rPr lang="ru-RU" dirty="0" err="1" smtClean="0"/>
              <a:t>Гульнур</a:t>
            </a:r>
            <a:r>
              <a:rPr lang="ru-RU" dirty="0" smtClean="0"/>
              <a:t> </a:t>
            </a:r>
            <a:r>
              <a:rPr lang="ru-RU" dirty="0" err="1" smtClean="0"/>
              <a:t>Масгутовна</a:t>
            </a:r>
            <a:endParaRPr lang="ru-RU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 СРЕДНЯЯ ОБЩЕОБРАЗОВАТЕЛЬНАЯ ШКОЛА №4 ГОРОДА ДЮРТЮЛИ МУНИЦИПАЛЬНОГО  РАЙОНА ДЮРТЮЛИНСКИЙ РАЙОН РЕСПУБЛИКИ БАШКОРТОСТАН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785794"/>
            <a:ext cx="914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теме: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«Англицизмы в повседневной речи русских подростков»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-2"/>
          <a:ext cx="9001157" cy="6284705"/>
        </p:xfrm>
        <a:graphic>
          <a:graphicData uri="http://schemas.openxmlformats.org/drawingml/2006/table">
            <a:tbl>
              <a:tblPr/>
              <a:tblGrid>
                <a:gridCol w="1652266"/>
                <a:gridCol w="1813018"/>
                <a:gridCol w="3754821"/>
                <a:gridCol w="1781052"/>
              </a:tblGrid>
              <a:tr h="11090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Слово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Русский аналог </a:t>
                      </a:r>
                      <a:endParaRPr lang="ru-RU" sz="150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Смысл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 какого </a:t>
                      </a: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английского слова произошло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81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Джинсы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Брюки из плотной хлопчатобумажной ткани с проклёпанными стыками швов на карманах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Когда-то были одеждой золотоискателей, а сегодня находят место в гардеробе практически каждого человека.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 err="1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Jeans</a:t>
                      </a: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— ткань с диагональным переплетением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7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Смокинг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>
                          <a:latin typeface="Times New Roman"/>
                          <a:ea typeface="Times New Roman"/>
                          <a:cs typeface="Times New Roman"/>
                        </a:rPr>
                        <a:t>костюм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>
                          <a:latin typeface="Times New Roman"/>
                          <a:ea typeface="Times New Roman"/>
                          <a:cs typeface="Times New Roman"/>
                        </a:rPr>
                        <a:t>Раньше «пиджаки, в которых курят» были домашней одеждой. Когда джентльмен собирался покурить, он надевал плотный пиджак (</a:t>
                      </a:r>
                      <a:r>
                        <a:rPr lang="ru-RU" sz="1500" dirty="0" err="1">
                          <a:latin typeface="Times New Roman"/>
                          <a:ea typeface="Times New Roman"/>
                          <a:cs typeface="Times New Roman"/>
                        </a:rPr>
                        <a:t>smoking</a:t>
                      </a:r>
                      <a:r>
                        <a:rPr lang="ru-RU" sz="15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dirty="0" err="1">
                          <a:latin typeface="Times New Roman"/>
                          <a:ea typeface="Times New Roman"/>
                          <a:cs typeface="Times New Roman"/>
                        </a:rPr>
                        <a:t>jacket</a:t>
                      </a:r>
                      <a:r>
                        <a:rPr lang="ru-RU" sz="15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Smoking jacket — «пиджак, в котором курят»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3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Бренд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Марка товара, пользующегося огромной популярностью у покупателей.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Brand — марка, название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93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Хакер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latin typeface="Times New Roman"/>
                          <a:ea typeface="Times New Roman"/>
                          <a:cs typeface="Times New Roman"/>
                        </a:rPr>
                        <a:t>Взломщик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Человек, взламывающий системы.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 err="1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</a:t>
                      </a: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dirty="0" err="1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hack</a:t>
                      </a: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— взламывать, рубить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0362501"/>
              </p:ext>
            </p:extLst>
          </p:nvPr>
        </p:nvGraphicFramePr>
        <p:xfrm>
          <a:off x="142843" y="428603"/>
          <a:ext cx="8858313" cy="6316443"/>
        </p:xfrm>
        <a:graphic>
          <a:graphicData uri="http://schemas.openxmlformats.org/drawingml/2006/table">
            <a:tbl>
              <a:tblPr/>
              <a:tblGrid>
                <a:gridCol w="1626045"/>
                <a:gridCol w="1784246"/>
                <a:gridCol w="3695234"/>
                <a:gridCol w="1752788"/>
              </a:tblGrid>
              <a:tr h="163594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 dirty="0" err="1">
                          <a:latin typeface="Times New Roman"/>
                          <a:ea typeface="Times New Roman"/>
                          <a:cs typeface="Times New Roman"/>
                        </a:rPr>
                        <a:t>Фрилансер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>
                          <a:latin typeface="Times New Roman"/>
                          <a:ea typeface="Times New Roman"/>
                          <a:cs typeface="Times New Roman"/>
                        </a:rPr>
                        <a:t>Работающий на дому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Человек, выполняющий временную работу (</a:t>
                      </a:r>
                      <a:r>
                        <a:rPr lang="ru-RU" sz="1500" dirty="0" err="1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работу</a:t>
                      </a: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 заказ).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Freelancer — внештатный сотрудник, свободный художник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84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Бодибилдинг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 smtClean="0">
                          <a:latin typeface="Times New Roman"/>
                          <a:ea typeface="Times New Roman"/>
                          <a:cs typeface="Times New Roman"/>
                        </a:rPr>
                        <a:t>Культуризм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Физические упражнения с тренажерами или тяжелыми снарядами для наращивания мышечной массы, «построения тела».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Body — тело; build — строить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32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Серфинг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latin typeface="Times New Roman"/>
                          <a:ea typeface="Times New Roman"/>
                          <a:cs typeface="Times New Roman"/>
                        </a:rPr>
                        <a:t>Катание на волне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Катание по волнам на доске.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Surf — волна прибоя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Блендер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latin typeface="Times New Roman"/>
                          <a:ea typeface="Times New Roman"/>
                          <a:cs typeface="Times New Roman"/>
                        </a:rPr>
                        <a:t>Мешалка, измельчитель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Прибор для измельчения и смешивания продуктов.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blend — смешивать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Трамвай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latin typeface="Times New Roman"/>
                          <a:ea typeface="Times New Roman"/>
                          <a:cs typeface="Times New Roman"/>
                        </a:rPr>
                        <a:t>Автобус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 общественного транспорта.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 err="1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Tram</a:t>
                      </a: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— вагон; </a:t>
                      </a:r>
                      <a:r>
                        <a:rPr lang="ru-RU" sz="1500" dirty="0" err="1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way</a:t>
                      </a: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— путь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84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Паззл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latin typeface="Times New Roman"/>
                          <a:ea typeface="Times New Roman"/>
                          <a:cs typeface="Times New Roman"/>
                        </a:rPr>
                        <a:t>Загадка, которая разделена на много кусочков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Головоломка, состоящая из множества кусочков.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Puzzle — головоломка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3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Хакер</a:t>
                      </a:r>
                      <a:endParaRPr lang="ru-RU" sz="150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>
                          <a:latin typeface="Times New Roman"/>
                          <a:ea typeface="Times New Roman"/>
                          <a:cs typeface="Times New Roman"/>
                        </a:rPr>
                        <a:t>Взломщик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Человек, взламывающий системы.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857625" algn="l"/>
                        </a:tabLst>
                      </a:pPr>
                      <a:r>
                        <a:rPr lang="ru-RU" sz="1500" dirty="0" err="1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</a:t>
                      </a: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dirty="0" err="1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hack</a:t>
                      </a:r>
                      <a:r>
                        <a:rPr lang="ru-RU" sz="1500" dirty="0">
                          <a:solidFill>
                            <a:srgbClr val="231F2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— взламывать, рубить</a:t>
                      </a:r>
                      <a:endParaRPr lang="ru-RU" sz="1500" dirty="0">
                        <a:latin typeface="Times New Roman"/>
                        <a:ea typeface="Times New Roman"/>
                      </a:endParaRPr>
                    </a:p>
                  </a:txBody>
                  <a:tcPr marL="20144" marR="201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Спасибо за внимание! </a:t>
            </a:r>
            <a:endParaRPr lang="ru-RU" sz="54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Задачи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 smtClean="0"/>
              <a:t>Определить понятия «заимствование» и «англицизмы»</a:t>
            </a:r>
          </a:p>
          <a:p>
            <a:pPr lvl="0"/>
            <a:r>
              <a:rPr lang="ru-RU" dirty="0" smtClean="0"/>
              <a:t>Раскрыть роль англоязычного сленга в русском языке и некоторые пути его заимствования</a:t>
            </a:r>
          </a:p>
          <a:p>
            <a:pPr lvl="0"/>
            <a:r>
              <a:rPr lang="ru-RU" dirty="0" smtClean="0"/>
              <a:t>Провести анкетирование в городской школе в 10 классе</a:t>
            </a:r>
          </a:p>
          <a:p>
            <a:pPr lvl="0"/>
            <a:r>
              <a:rPr lang="ru-RU" dirty="0" smtClean="0"/>
              <a:t>Выявить наличие в речи учащихся англицизмов</a:t>
            </a:r>
          </a:p>
          <a:p>
            <a:pPr lvl="0"/>
            <a:r>
              <a:rPr lang="ru-RU" dirty="0" smtClean="0"/>
              <a:t>Выявить причины заимствований</a:t>
            </a:r>
          </a:p>
          <a:p>
            <a:pPr lvl="0"/>
            <a:r>
              <a:rPr lang="ru-RU" dirty="0" smtClean="0"/>
              <a:t>Сделать выводы из собственных наблюдений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Методы исследований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Изучение и поиск информации по англицизмам</a:t>
            </a:r>
          </a:p>
          <a:p>
            <a:pPr lvl="0"/>
            <a:r>
              <a:rPr lang="ru-RU" dirty="0" smtClean="0"/>
              <a:t>Наблюдение за речью молодежи</a:t>
            </a:r>
          </a:p>
          <a:p>
            <a:pPr lvl="0"/>
            <a:r>
              <a:rPr lang="ru-RU" dirty="0" smtClean="0"/>
              <a:t>Анкетирование учеников десятого класса</a:t>
            </a:r>
          </a:p>
          <a:p>
            <a:pPr lvl="0"/>
            <a:r>
              <a:rPr lang="ru-RU" dirty="0" smtClean="0"/>
              <a:t>Обобщенный вывод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3525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Что же такое англицизмы, откуда они появились и для чего нужны?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Англицизмы — заимствованные  слова из английского языка в какой-либо другой язык, но в своей работе я хотела бы рассмотреть русский язык, потому что разговариваю на нем с детства и считаю его родным. 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Англицизмы делятся по типу словообразования: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lnSpc>
                <a:spcPct val="150000"/>
              </a:lnSpc>
            </a:pPr>
            <a:r>
              <a:rPr lang="ru-RU" b="1" dirty="0" smtClean="0"/>
              <a:t>Прямые заимствования - </a:t>
            </a:r>
            <a:r>
              <a:rPr lang="ru-RU" dirty="0" smtClean="0"/>
              <a:t>паззл, бренд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Гибриды -</a:t>
            </a:r>
            <a:r>
              <a:rPr lang="ru-RU" dirty="0" smtClean="0"/>
              <a:t> серфинг, блендер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Калька -</a:t>
            </a:r>
            <a:r>
              <a:rPr lang="ru-RU" dirty="0" smtClean="0"/>
              <a:t> пароль, логин, свитер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972452" cy="64292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Англицизмы делятся по типу словообразования: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8610"/>
          </a:xfrm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ru-RU" b="1" dirty="0" smtClean="0"/>
              <a:t>Экзотизмы -</a:t>
            </a:r>
            <a:r>
              <a:rPr lang="ru-RU" dirty="0" smtClean="0"/>
              <a:t> чипсы, хот-дог ,</a:t>
            </a:r>
            <a:r>
              <a:rPr lang="ru-RU" dirty="0" err="1" smtClean="0"/>
              <a:t>чизбургер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smtClean="0"/>
              <a:t>Иноязычные вкрапления - </a:t>
            </a:r>
            <a:r>
              <a:rPr lang="ru-RU" dirty="0" err="1" smtClean="0"/>
              <a:t>вау</a:t>
            </a:r>
            <a:r>
              <a:rPr lang="ru-RU" dirty="0" smtClean="0"/>
              <a:t>, </a:t>
            </a:r>
            <a:r>
              <a:rPr lang="ru-RU" dirty="0" err="1" smtClean="0"/>
              <a:t>лол</a:t>
            </a:r>
            <a:r>
              <a:rPr lang="ru-RU" dirty="0" smtClean="0"/>
              <a:t>, </a:t>
            </a:r>
            <a:r>
              <a:rPr lang="ru-RU" dirty="0" err="1" smtClean="0"/>
              <a:t>лмао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smtClean="0"/>
              <a:t>Композиты -</a:t>
            </a:r>
            <a:r>
              <a:rPr lang="ru-RU" dirty="0" smtClean="0"/>
              <a:t> бодибилдинг, трамвай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Жаргонизмы -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/>
              <a:t>IT</a:t>
            </a:r>
            <a:r>
              <a:rPr lang="ru-RU" dirty="0" smtClean="0"/>
              <a:t>-сфера: </a:t>
            </a:r>
            <a:r>
              <a:rPr lang="ru-RU" dirty="0" err="1" smtClean="0"/>
              <a:t>юзер</a:t>
            </a:r>
            <a:r>
              <a:rPr lang="ru-RU" dirty="0" smtClean="0"/>
              <a:t>, </a:t>
            </a:r>
            <a:r>
              <a:rPr lang="ru-RU" dirty="0" err="1" smtClean="0"/>
              <a:t>комьюнити</a:t>
            </a:r>
            <a:r>
              <a:rPr lang="ru-RU" dirty="0" smtClean="0"/>
              <a:t>, дисплей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Сфера бизнеса: </a:t>
            </a:r>
            <a:r>
              <a:rPr lang="ru-RU" dirty="0" err="1" smtClean="0"/>
              <a:t>аутсорсинг</a:t>
            </a:r>
            <a:r>
              <a:rPr lang="ru-RU" dirty="0" smtClean="0"/>
              <a:t>, дистрибьютор, </a:t>
            </a:r>
            <a:r>
              <a:rPr lang="ru-RU" dirty="0" err="1" smtClean="0"/>
              <a:t>краудфандинг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/>
          <a:lstStyle/>
          <a:p>
            <a:pPr lvl="0" algn="ctr"/>
            <a:r>
              <a:rPr lang="ru-RU" sz="4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«Англицизмы в повседневной речи русских подростков»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09485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41537" y="2643182"/>
            <a:ext cx="6702463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7026204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2357421" y="2357430"/>
            <a:ext cx="6538941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1647</TotalTime>
  <Words>429</Words>
  <Application>Microsoft Office PowerPoint</Application>
  <PresentationFormat>Экран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Презентация PowerPoint</vt:lpstr>
      <vt:lpstr>Задачи </vt:lpstr>
      <vt:lpstr>Методы исследований  </vt:lpstr>
      <vt:lpstr>Что же такое англицизмы, откуда они появились и для чего нужны? </vt:lpstr>
      <vt:lpstr>Англицизмы делятся по типу словообразования:</vt:lpstr>
      <vt:lpstr>Англицизмы делятся по типу словообразования: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Учитель</cp:lastModifiedBy>
  <cp:revision>27</cp:revision>
  <dcterms:created xsi:type="dcterms:W3CDTF">2017-12-09T13:47:43Z</dcterms:created>
  <dcterms:modified xsi:type="dcterms:W3CDTF">2018-02-03T14:56:12Z</dcterms:modified>
</cp:coreProperties>
</file>