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8" r:id="rId3"/>
    <p:sldId id="282" r:id="rId4"/>
    <p:sldId id="284" r:id="rId5"/>
    <p:sldId id="279" r:id="rId6"/>
    <p:sldId id="281" r:id="rId7"/>
    <p:sldId id="283" r:id="rId8"/>
    <p:sldId id="274" r:id="rId9"/>
    <p:sldId id="286" r:id="rId10"/>
    <p:sldId id="287" r:id="rId11"/>
    <p:sldId id="285" r:id="rId12"/>
    <p:sldId id="276" r:id="rId13"/>
    <p:sldId id="277" r:id="rId14"/>
    <p:sldId id="289" r:id="rId15"/>
    <p:sldId id="272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9272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75" autoAdjust="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771BC-9D45-4B21-A6E5-22BF7BBE540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A8B207-C039-440B-8E19-8B0A66D31333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</a:rPr>
            <a:t>Социально -коммуникативное</a:t>
          </a:r>
        </a:p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</a:rPr>
            <a:t>развития</a:t>
          </a:r>
          <a:endParaRPr lang="ru-RU" sz="1400" b="1" dirty="0">
            <a:solidFill>
              <a:schemeClr val="tx1"/>
            </a:solidFill>
          </a:endParaRPr>
        </a:p>
      </dgm:t>
    </dgm:pt>
    <dgm:pt modelId="{3AB281EE-A320-4EEF-8291-63AA56C620C7}" type="parTrans" cxnId="{F7A62F02-F0E7-4692-9376-B4D2ABE72B9F}">
      <dgm:prSet/>
      <dgm:spPr/>
      <dgm:t>
        <a:bodyPr/>
        <a:lstStyle/>
        <a:p>
          <a:endParaRPr lang="ru-RU"/>
        </a:p>
      </dgm:t>
    </dgm:pt>
    <dgm:pt modelId="{F8805340-FFBB-4DEC-B3C1-06DFB4962E6A}" type="sibTrans" cxnId="{F7A62F02-F0E7-4692-9376-B4D2ABE72B9F}">
      <dgm:prSet/>
      <dgm:spPr/>
      <dgm:t>
        <a:bodyPr/>
        <a:lstStyle/>
        <a:p>
          <a:endParaRPr lang="ru-RU"/>
        </a:p>
      </dgm:t>
    </dgm:pt>
    <dgm:pt modelId="{47703610-E086-4E83-A6EA-D2E2CCECE6F8}">
      <dgm:prSet phldrT="[Текст]" custT="1"/>
      <dgm:spPr>
        <a:solidFill>
          <a:srgbClr val="92D050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</a:rPr>
            <a:t>Познавательное развитие</a:t>
          </a:r>
          <a:endParaRPr lang="ru-RU" sz="1400" b="1" dirty="0">
            <a:solidFill>
              <a:schemeClr val="tx1"/>
            </a:solidFill>
          </a:endParaRPr>
        </a:p>
      </dgm:t>
    </dgm:pt>
    <dgm:pt modelId="{55A18553-8AB6-4889-9154-6E79C0320280}" type="parTrans" cxnId="{779D4421-66B8-47A3-B441-6B46F9A52F32}">
      <dgm:prSet/>
      <dgm:spPr/>
      <dgm:t>
        <a:bodyPr/>
        <a:lstStyle/>
        <a:p>
          <a:endParaRPr lang="ru-RU"/>
        </a:p>
      </dgm:t>
    </dgm:pt>
    <dgm:pt modelId="{C7379554-E686-44B7-A78C-F8C06D453B32}" type="sibTrans" cxnId="{779D4421-66B8-47A3-B441-6B46F9A52F32}">
      <dgm:prSet/>
      <dgm:spPr/>
      <dgm:t>
        <a:bodyPr/>
        <a:lstStyle/>
        <a:p>
          <a:endParaRPr lang="ru-RU"/>
        </a:p>
      </dgm:t>
    </dgm:pt>
    <dgm:pt modelId="{EEEA784E-8E21-4DC1-B37E-E5C73D00CC00}">
      <dgm:prSet phldrT="[Текст]" custT="1"/>
      <dgm:spPr>
        <a:solidFill>
          <a:srgbClr val="FFFF00"/>
        </a:solidFill>
        <a:ln>
          <a:solidFill>
            <a:schemeClr val="tx1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</a:rPr>
            <a:t>Художественно-эстетическое развитие</a:t>
          </a:r>
          <a:endParaRPr lang="ru-RU" sz="1400" b="1" dirty="0">
            <a:solidFill>
              <a:schemeClr val="tx1"/>
            </a:solidFill>
          </a:endParaRPr>
        </a:p>
      </dgm:t>
    </dgm:pt>
    <dgm:pt modelId="{BD707883-0AC3-4BF3-ACD5-8CEB7B68C6DE}" type="parTrans" cxnId="{1B50E1B8-A9F4-47F0-85C9-2ACDEA578E7C}">
      <dgm:prSet/>
      <dgm:spPr/>
      <dgm:t>
        <a:bodyPr/>
        <a:lstStyle/>
        <a:p>
          <a:endParaRPr lang="ru-RU"/>
        </a:p>
      </dgm:t>
    </dgm:pt>
    <dgm:pt modelId="{EE71EFC5-44A1-4521-96FA-45AF3A602D1E}" type="sibTrans" cxnId="{1B50E1B8-A9F4-47F0-85C9-2ACDEA578E7C}">
      <dgm:prSet/>
      <dgm:spPr/>
      <dgm:t>
        <a:bodyPr/>
        <a:lstStyle/>
        <a:p>
          <a:endParaRPr lang="ru-RU"/>
        </a:p>
      </dgm:t>
    </dgm:pt>
    <dgm:pt modelId="{4B9BDFAB-A3EB-4ECA-B498-C432E2CEDBBB}">
      <dgm:prSet phldrT="[Текст]" custT="1"/>
      <dgm:spPr>
        <a:solidFill>
          <a:srgbClr val="FA9272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Речевое развитие</a:t>
          </a:r>
          <a:endParaRPr lang="ru-RU" sz="1400" b="1" dirty="0">
            <a:solidFill>
              <a:schemeClr val="tx1"/>
            </a:solidFill>
          </a:endParaRPr>
        </a:p>
      </dgm:t>
    </dgm:pt>
    <dgm:pt modelId="{59E7F902-DD41-41C7-B264-14FCE21C8171}" type="parTrans" cxnId="{AAB9C7EB-0432-4830-83B0-E0D9E262301D}">
      <dgm:prSet/>
      <dgm:spPr/>
      <dgm:t>
        <a:bodyPr/>
        <a:lstStyle/>
        <a:p>
          <a:endParaRPr lang="ru-RU"/>
        </a:p>
      </dgm:t>
    </dgm:pt>
    <dgm:pt modelId="{AFF1D483-18C9-4669-943B-5DA11DDDCC13}" type="sibTrans" cxnId="{AAB9C7EB-0432-4830-83B0-E0D9E262301D}">
      <dgm:prSet/>
      <dgm:spPr/>
      <dgm:t>
        <a:bodyPr/>
        <a:lstStyle/>
        <a:p>
          <a:endParaRPr lang="ru-RU"/>
        </a:p>
      </dgm:t>
    </dgm:pt>
    <dgm:pt modelId="{B8152744-F84F-44BA-83B0-C95CFA571CD6}">
      <dgm:prSet phldrT="[Текст]" custT="1"/>
      <dgm:spPr>
        <a:solidFill>
          <a:schemeClr val="bg1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</a:rPr>
            <a:t>Физическое развитие</a:t>
          </a:r>
          <a:endParaRPr lang="ru-RU" sz="1400" b="1" dirty="0">
            <a:solidFill>
              <a:schemeClr val="tx1"/>
            </a:solidFill>
          </a:endParaRPr>
        </a:p>
      </dgm:t>
    </dgm:pt>
    <dgm:pt modelId="{C45C050E-0378-43CB-92C6-7FB903E5A8F7}" type="parTrans" cxnId="{85BBEC5A-3E9D-409C-803F-A6593377B5B2}">
      <dgm:prSet/>
      <dgm:spPr/>
      <dgm:t>
        <a:bodyPr/>
        <a:lstStyle/>
        <a:p>
          <a:endParaRPr lang="ru-RU"/>
        </a:p>
      </dgm:t>
    </dgm:pt>
    <dgm:pt modelId="{E2ECECE7-C3BC-434B-91D5-3BF1A0F45255}" type="sibTrans" cxnId="{85BBEC5A-3E9D-409C-803F-A6593377B5B2}">
      <dgm:prSet/>
      <dgm:spPr/>
      <dgm:t>
        <a:bodyPr/>
        <a:lstStyle/>
        <a:p>
          <a:endParaRPr lang="ru-RU"/>
        </a:p>
      </dgm:t>
    </dgm:pt>
    <dgm:pt modelId="{21C2C833-F056-45DC-9151-B3EFBF429DEB}" type="pres">
      <dgm:prSet presAssocID="{A1B771BC-9D45-4B21-A6E5-22BF7BBE540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99E04B-22F2-4C8D-85BB-5F5B13A23FF4}" type="pres">
      <dgm:prSet presAssocID="{6FA8B207-C039-440B-8E19-8B0A66D31333}" presName="node" presStyleLbl="node1" presStyleIdx="0" presStyleCnt="5" custScaleX="184787" custRadScaleRad="100949" custRadScaleInc="-21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03F987-57A7-431F-92FD-986D4CB45F3D}" type="pres">
      <dgm:prSet presAssocID="{F8805340-FFBB-4DEC-B3C1-06DFB4962E6A}" presName="sibTrans" presStyleLbl="sibTrans2D1" presStyleIdx="0" presStyleCnt="5"/>
      <dgm:spPr/>
      <dgm:t>
        <a:bodyPr/>
        <a:lstStyle/>
        <a:p>
          <a:endParaRPr lang="ru-RU"/>
        </a:p>
      </dgm:t>
    </dgm:pt>
    <dgm:pt modelId="{1CD7E251-9604-452C-9C96-EF55C0D70D16}" type="pres">
      <dgm:prSet presAssocID="{F8805340-FFBB-4DEC-B3C1-06DFB4962E6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C3376B0-3905-4B79-AC28-80167FED9F08}" type="pres">
      <dgm:prSet presAssocID="{47703610-E086-4E83-A6EA-D2E2CCECE6F8}" presName="node" presStyleLbl="node1" presStyleIdx="1" presStyleCnt="5" custScaleX="176263" custScaleY="100757" custRadScaleRad="131795" custRadScaleInc="17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7C0F0-8E23-40E1-98CF-A1085DA23B1E}" type="pres">
      <dgm:prSet presAssocID="{C7379554-E686-44B7-A78C-F8C06D453B32}" presName="sibTrans" presStyleLbl="sibTrans2D1" presStyleIdx="1" presStyleCnt="5"/>
      <dgm:spPr/>
      <dgm:t>
        <a:bodyPr/>
        <a:lstStyle/>
        <a:p>
          <a:endParaRPr lang="ru-RU"/>
        </a:p>
      </dgm:t>
    </dgm:pt>
    <dgm:pt modelId="{9AD3A862-9A02-41E9-B64B-47F76049EE30}" type="pres">
      <dgm:prSet presAssocID="{C7379554-E686-44B7-A78C-F8C06D453B32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CB2FB03-CC1A-473F-993C-57494E7F253A}" type="pres">
      <dgm:prSet presAssocID="{EEEA784E-8E21-4DC1-B37E-E5C73D00CC00}" presName="node" presStyleLbl="node1" presStyleIdx="2" presStyleCnt="5" custScaleX="162290" custRadScaleRad="132031" custRadScaleInc="-4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4D069-8BF9-4976-B48A-777942EB70C8}" type="pres">
      <dgm:prSet presAssocID="{EE71EFC5-44A1-4521-96FA-45AF3A602D1E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D31F458-D4F3-4CE6-AF33-C113C0C465D4}" type="pres">
      <dgm:prSet presAssocID="{EE71EFC5-44A1-4521-96FA-45AF3A602D1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C27AB22-028F-4E24-A8E2-55190E4874B6}" type="pres">
      <dgm:prSet presAssocID="{4B9BDFAB-A3EB-4ECA-B498-C432E2CEDBBB}" presName="node" presStyleLbl="node1" presStyleIdx="3" presStyleCnt="5" custScaleX="168887" custRadScaleRad="146209" custRadScaleInc="549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89B172-90E1-4F6B-B40A-01D52416C067}" type="pres">
      <dgm:prSet presAssocID="{AFF1D483-18C9-4669-943B-5DA11DDDCC13}" presName="sibTrans" presStyleLbl="sibTrans2D1" presStyleIdx="3" presStyleCnt="5"/>
      <dgm:spPr/>
      <dgm:t>
        <a:bodyPr/>
        <a:lstStyle/>
        <a:p>
          <a:endParaRPr lang="ru-RU"/>
        </a:p>
      </dgm:t>
    </dgm:pt>
    <dgm:pt modelId="{2EAD5C54-E0C4-467D-AF96-D0CC83CC241C}" type="pres">
      <dgm:prSet presAssocID="{AFF1D483-18C9-4669-943B-5DA11DDDCC13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4BC22984-570E-42CF-8A15-C576C34B78A8}" type="pres">
      <dgm:prSet presAssocID="{B8152744-F84F-44BA-83B0-C95CFA571CD6}" presName="node" presStyleLbl="node1" presStyleIdx="4" presStyleCnt="5" custScaleX="189919" custRadScaleRad="143626" custRadScaleInc="-19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1894D-474A-4E51-897E-D72361304B19}" type="pres">
      <dgm:prSet presAssocID="{E2ECECE7-C3BC-434B-91D5-3BF1A0F45255}" presName="sibTrans" presStyleLbl="sibTrans2D1" presStyleIdx="4" presStyleCnt="5"/>
      <dgm:spPr/>
      <dgm:t>
        <a:bodyPr/>
        <a:lstStyle/>
        <a:p>
          <a:endParaRPr lang="ru-RU"/>
        </a:p>
      </dgm:t>
    </dgm:pt>
    <dgm:pt modelId="{B951B53C-D660-449F-BECA-AC86A2241319}" type="pres">
      <dgm:prSet presAssocID="{E2ECECE7-C3BC-434B-91D5-3BF1A0F45255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F97EC06-6969-4DB9-AF95-437977827303}" type="presOf" srcId="{C7379554-E686-44B7-A78C-F8C06D453B32}" destId="{9AD3A862-9A02-41E9-B64B-47F76049EE30}" srcOrd="1" destOrd="0" presId="urn:microsoft.com/office/officeart/2005/8/layout/cycle2"/>
    <dgm:cxn modelId="{1B50E1B8-A9F4-47F0-85C9-2ACDEA578E7C}" srcId="{A1B771BC-9D45-4B21-A6E5-22BF7BBE5404}" destId="{EEEA784E-8E21-4DC1-B37E-E5C73D00CC00}" srcOrd="2" destOrd="0" parTransId="{BD707883-0AC3-4BF3-ACD5-8CEB7B68C6DE}" sibTransId="{EE71EFC5-44A1-4521-96FA-45AF3A602D1E}"/>
    <dgm:cxn modelId="{8F7D80FC-B885-4F2F-9DA3-46245BB5E9AA}" type="presOf" srcId="{C7379554-E686-44B7-A78C-F8C06D453B32}" destId="{C7A7C0F0-8E23-40E1-98CF-A1085DA23B1E}" srcOrd="0" destOrd="0" presId="urn:microsoft.com/office/officeart/2005/8/layout/cycle2"/>
    <dgm:cxn modelId="{9E97E186-3763-4E43-A4A1-CC81E2FE04A1}" type="presOf" srcId="{E2ECECE7-C3BC-434B-91D5-3BF1A0F45255}" destId="{B951B53C-D660-449F-BECA-AC86A2241319}" srcOrd="1" destOrd="0" presId="urn:microsoft.com/office/officeart/2005/8/layout/cycle2"/>
    <dgm:cxn modelId="{222552E6-BA04-4090-8C31-477359B6CAEE}" type="presOf" srcId="{47703610-E086-4E83-A6EA-D2E2CCECE6F8}" destId="{CC3376B0-3905-4B79-AC28-80167FED9F08}" srcOrd="0" destOrd="0" presId="urn:microsoft.com/office/officeart/2005/8/layout/cycle2"/>
    <dgm:cxn modelId="{88606A5B-A549-44FB-8E04-28D6CDE4F50A}" type="presOf" srcId="{4B9BDFAB-A3EB-4ECA-B498-C432E2CEDBBB}" destId="{4C27AB22-028F-4E24-A8E2-55190E4874B6}" srcOrd="0" destOrd="0" presId="urn:microsoft.com/office/officeart/2005/8/layout/cycle2"/>
    <dgm:cxn modelId="{3781CE52-F4DD-4D01-999A-22CEBD5F491C}" type="presOf" srcId="{EE71EFC5-44A1-4521-96FA-45AF3A602D1E}" destId="{ED31F458-D4F3-4CE6-AF33-C113C0C465D4}" srcOrd="1" destOrd="0" presId="urn:microsoft.com/office/officeart/2005/8/layout/cycle2"/>
    <dgm:cxn modelId="{0E3B4FC3-909C-42E3-9FA1-103E3D3F0D23}" type="presOf" srcId="{EEEA784E-8E21-4DC1-B37E-E5C73D00CC00}" destId="{FCB2FB03-CC1A-473F-993C-57494E7F253A}" srcOrd="0" destOrd="0" presId="urn:microsoft.com/office/officeart/2005/8/layout/cycle2"/>
    <dgm:cxn modelId="{8F089920-BCF4-4977-B5A1-6CF20EF6237A}" type="presOf" srcId="{AFF1D483-18C9-4669-943B-5DA11DDDCC13}" destId="{2EAD5C54-E0C4-467D-AF96-D0CC83CC241C}" srcOrd="1" destOrd="0" presId="urn:microsoft.com/office/officeart/2005/8/layout/cycle2"/>
    <dgm:cxn modelId="{0D2953A8-E9C8-4422-A78C-05E332681D2F}" type="presOf" srcId="{F8805340-FFBB-4DEC-B3C1-06DFB4962E6A}" destId="{7803F987-57A7-431F-92FD-986D4CB45F3D}" srcOrd="0" destOrd="0" presId="urn:microsoft.com/office/officeart/2005/8/layout/cycle2"/>
    <dgm:cxn modelId="{98C68170-ADDC-44E6-A4FB-055DD4DC1102}" type="presOf" srcId="{F8805340-FFBB-4DEC-B3C1-06DFB4962E6A}" destId="{1CD7E251-9604-452C-9C96-EF55C0D70D16}" srcOrd="1" destOrd="0" presId="urn:microsoft.com/office/officeart/2005/8/layout/cycle2"/>
    <dgm:cxn modelId="{6E880EB9-658E-4931-86C4-9357C27229DF}" type="presOf" srcId="{EE71EFC5-44A1-4521-96FA-45AF3A602D1E}" destId="{FCD4D069-8BF9-4976-B48A-777942EB70C8}" srcOrd="0" destOrd="0" presId="urn:microsoft.com/office/officeart/2005/8/layout/cycle2"/>
    <dgm:cxn modelId="{7274117D-F139-442A-9482-09A7FE53D4DE}" type="presOf" srcId="{AFF1D483-18C9-4669-943B-5DA11DDDCC13}" destId="{3D89B172-90E1-4F6B-B40A-01D52416C067}" srcOrd="0" destOrd="0" presId="urn:microsoft.com/office/officeart/2005/8/layout/cycle2"/>
    <dgm:cxn modelId="{9208EED1-C008-4008-A7E3-0F49E2F4A3F5}" type="presOf" srcId="{B8152744-F84F-44BA-83B0-C95CFA571CD6}" destId="{4BC22984-570E-42CF-8A15-C576C34B78A8}" srcOrd="0" destOrd="0" presId="urn:microsoft.com/office/officeart/2005/8/layout/cycle2"/>
    <dgm:cxn modelId="{2953E280-422C-42FF-9BA0-12EE896080FA}" type="presOf" srcId="{E2ECECE7-C3BC-434B-91D5-3BF1A0F45255}" destId="{1791894D-474A-4E51-897E-D72361304B19}" srcOrd="0" destOrd="0" presId="urn:microsoft.com/office/officeart/2005/8/layout/cycle2"/>
    <dgm:cxn modelId="{85BBEC5A-3E9D-409C-803F-A6593377B5B2}" srcId="{A1B771BC-9D45-4B21-A6E5-22BF7BBE5404}" destId="{B8152744-F84F-44BA-83B0-C95CFA571CD6}" srcOrd="4" destOrd="0" parTransId="{C45C050E-0378-43CB-92C6-7FB903E5A8F7}" sibTransId="{E2ECECE7-C3BC-434B-91D5-3BF1A0F45255}"/>
    <dgm:cxn modelId="{5814519F-BF08-48E7-8B30-88392C88AC1E}" type="presOf" srcId="{6FA8B207-C039-440B-8E19-8B0A66D31333}" destId="{8499E04B-22F2-4C8D-85BB-5F5B13A23FF4}" srcOrd="0" destOrd="0" presId="urn:microsoft.com/office/officeart/2005/8/layout/cycle2"/>
    <dgm:cxn modelId="{779D4421-66B8-47A3-B441-6B46F9A52F32}" srcId="{A1B771BC-9D45-4B21-A6E5-22BF7BBE5404}" destId="{47703610-E086-4E83-A6EA-D2E2CCECE6F8}" srcOrd="1" destOrd="0" parTransId="{55A18553-8AB6-4889-9154-6E79C0320280}" sibTransId="{C7379554-E686-44B7-A78C-F8C06D453B32}"/>
    <dgm:cxn modelId="{F7A62F02-F0E7-4692-9376-B4D2ABE72B9F}" srcId="{A1B771BC-9D45-4B21-A6E5-22BF7BBE5404}" destId="{6FA8B207-C039-440B-8E19-8B0A66D31333}" srcOrd="0" destOrd="0" parTransId="{3AB281EE-A320-4EEF-8291-63AA56C620C7}" sibTransId="{F8805340-FFBB-4DEC-B3C1-06DFB4962E6A}"/>
    <dgm:cxn modelId="{AAB9C7EB-0432-4830-83B0-E0D9E262301D}" srcId="{A1B771BC-9D45-4B21-A6E5-22BF7BBE5404}" destId="{4B9BDFAB-A3EB-4ECA-B498-C432E2CEDBBB}" srcOrd="3" destOrd="0" parTransId="{59E7F902-DD41-41C7-B264-14FCE21C8171}" sibTransId="{AFF1D483-18C9-4669-943B-5DA11DDDCC13}"/>
    <dgm:cxn modelId="{4C4EDB69-B5C8-44BA-9CE2-5FCD1FCECBEC}" type="presOf" srcId="{A1B771BC-9D45-4B21-A6E5-22BF7BBE5404}" destId="{21C2C833-F056-45DC-9151-B3EFBF429DEB}" srcOrd="0" destOrd="0" presId="urn:microsoft.com/office/officeart/2005/8/layout/cycle2"/>
    <dgm:cxn modelId="{80C62897-A4D2-4EF2-9E8A-2F1E23A06344}" type="presParOf" srcId="{21C2C833-F056-45DC-9151-B3EFBF429DEB}" destId="{8499E04B-22F2-4C8D-85BB-5F5B13A23FF4}" srcOrd="0" destOrd="0" presId="urn:microsoft.com/office/officeart/2005/8/layout/cycle2"/>
    <dgm:cxn modelId="{146D227E-0ABB-4838-9272-29C4E804A66C}" type="presParOf" srcId="{21C2C833-F056-45DC-9151-B3EFBF429DEB}" destId="{7803F987-57A7-431F-92FD-986D4CB45F3D}" srcOrd="1" destOrd="0" presId="urn:microsoft.com/office/officeart/2005/8/layout/cycle2"/>
    <dgm:cxn modelId="{DF7C8EBD-DD16-41B2-9B8D-E09411F4498F}" type="presParOf" srcId="{7803F987-57A7-431F-92FD-986D4CB45F3D}" destId="{1CD7E251-9604-452C-9C96-EF55C0D70D16}" srcOrd="0" destOrd="0" presId="urn:microsoft.com/office/officeart/2005/8/layout/cycle2"/>
    <dgm:cxn modelId="{CFE4E8FD-ACCE-411F-A4B0-B5137B268FBA}" type="presParOf" srcId="{21C2C833-F056-45DC-9151-B3EFBF429DEB}" destId="{CC3376B0-3905-4B79-AC28-80167FED9F08}" srcOrd="2" destOrd="0" presId="urn:microsoft.com/office/officeart/2005/8/layout/cycle2"/>
    <dgm:cxn modelId="{04F33807-D547-4B0D-AFB8-7282E07D24F0}" type="presParOf" srcId="{21C2C833-F056-45DC-9151-B3EFBF429DEB}" destId="{C7A7C0F0-8E23-40E1-98CF-A1085DA23B1E}" srcOrd="3" destOrd="0" presId="urn:microsoft.com/office/officeart/2005/8/layout/cycle2"/>
    <dgm:cxn modelId="{28A833D3-5A45-4E8D-BFBD-CAAF74BDE703}" type="presParOf" srcId="{C7A7C0F0-8E23-40E1-98CF-A1085DA23B1E}" destId="{9AD3A862-9A02-41E9-B64B-47F76049EE30}" srcOrd="0" destOrd="0" presId="urn:microsoft.com/office/officeart/2005/8/layout/cycle2"/>
    <dgm:cxn modelId="{06ECBBE3-5970-41AC-A881-DDAA8E19DB3A}" type="presParOf" srcId="{21C2C833-F056-45DC-9151-B3EFBF429DEB}" destId="{FCB2FB03-CC1A-473F-993C-57494E7F253A}" srcOrd="4" destOrd="0" presId="urn:microsoft.com/office/officeart/2005/8/layout/cycle2"/>
    <dgm:cxn modelId="{144B2FAB-494D-48FA-B0C9-CD9296578AED}" type="presParOf" srcId="{21C2C833-F056-45DC-9151-B3EFBF429DEB}" destId="{FCD4D069-8BF9-4976-B48A-777942EB70C8}" srcOrd="5" destOrd="0" presId="urn:microsoft.com/office/officeart/2005/8/layout/cycle2"/>
    <dgm:cxn modelId="{A9F7E4A3-9F21-4B3F-BE34-04B62A37A8A7}" type="presParOf" srcId="{FCD4D069-8BF9-4976-B48A-777942EB70C8}" destId="{ED31F458-D4F3-4CE6-AF33-C113C0C465D4}" srcOrd="0" destOrd="0" presId="urn:microsoft.com/office/officeart/2005/8/layout/cycle2"/>
    <dgm:cxn modelId="{919774BF-5FC7-4856-9DAB-0F1021A9A890}" type="presParOf" srcId="{21C2C833-F056-45DC-9151-B3EFBF429DEB}" destId="{4C27AB22-028F-4E24-A8E2-55190E4874B6}" srcOrd="6" destOrd="0" presId="urn:microsoft.com/office/officeart/2005/8/layout/cycle2"/>
    <dgm:cxn modelId="{10D1964A-4CB3-4E7F-B002-7EFC67F6E94F}" type="presParOf" srcId="{21C2C833-F056-45DC-9151-B3EFBF429DEB}" destId="{3D89B172-90E1-4F6B-B40A-01D52416C067}" srcOrd="7" destOrd="0" presId="urn:microsoft.com/office/officeart/2005/8/layout/cycle2"/>
    <dgm:cxn modelId="{71F3C545-0E68-4A69-8D10-10E1DE34B8A6}" type="presParOf" srcId="{3D89B172-90E1-4F6B-B40A-01D52416C067}" destId="{2EAD5C54-E0C4-467D-AF96-D0CC83CC241C}" srcOrd="0" destOrd="0" presId="urn:microsoft.com/office/officeart/2005/8/layout/cycle2"/>
    <dgm:cxn modelId="{2DD8EBBA-8303-48D9-90DA-E0DE8C3365EC}" type="presParOf" srcId="{21C2C833-F056-45DC-9151-B3EFBF429DEB}" destId="{4BC22984-570E-42CF-8A15-C576C34B78A8}" srcOrd="8" destOrd="0" presId="urn:microsoft.com/office/officeart/2005/8/layout/cycle2"/>
    <dgm:cxn modelId="{4CCD5162-D33D-4E32-8171-8C1419B4EFE4}" type="presParOf" srcId="{21C2C833-F056-45DC-9151-B3EFBF429DEB}" destId="{1791894D-474A-4E51-897E-D72361304B19}" srcOrd="9" destOrd="0" presId="urn:microsoft.com/office/officeart/2005/8/layout/cycle2"/>
    <dgm:cxn modelId="{A2A5A272-BE9F-43B8-B4F0-DC935E5A791A}" type="presParOf" srcId="{1791894D-474A-4E51-897E-D72361304B19}" destId="{B951B53C-D660-449F-BECA-AC86A2241319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58D6DA-CBC1-4A3B-AA50-79B54683750A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166E61-56D0-436C-B44C-2DBF2FF0093C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Речевая среда</a:t>
          </a:r>
          <a:endParaRPr lang="ru-RU" b="1" dirty="0">
            <a:solidFill>
              <a:srgbClr val="FF0000"/>
            </a:solidFill>
          </a:endParaRPr>
        </a:p>
      </dgm:t>
    </dgm:pt>
    <dgm:pt modelId="{13629D3D-A9EC-426B-A023-C87F297DAA52}" type="parTrans" cxnId="{C8F6A887-8C32-4542-AB87-4C0654A6776A}">
      <dgm:prSet/>
      <dgm:spPr/>
      <dgm:t>
        <a:bodyPr/>
        <a:lstStyle/>
        <a:p>
          <a:endParaRPr lang="ru-RU"/>
        </a:p>
      </dgm:t>
    </dgm:pt>
    <dgm:pt modelId="{17D1C769-EA25-4D7C-B023-728CCEEA8C50}" type="sibTrans" cxnId="{C8F6A887-8C32-4542-AB87-4C0654A6776A}">
      <dgm:prSet/>
      <dgm:spPr/>
      <dgm:t>
        <a:bodyPr/>
        <a:lstStyle/>
        <a:p>
          <a:endParaRPr lang="ru-RU"/>
        </a:p>
      </dgm:t>
    </dgm:pt>
    <dgm:pt modelId="{4D2176E5-EDEE-4CF3-A52D-2198763CEF64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Общение со сверстниками и взрослыми</a:t>
          </a:r>
          <a:endParaRPr lang="ru-RU" b="1" dirty="0">
            <a:solidFill>
              <a:srgbClr val="FFFF00"/>
            </a:solidFill>
          </a:endParaRPr>
        </a:p>
      </dgm:t>
    </dgm:pt>
    <dgm:pt modelId="{1BA07F2D-5B9C-468B-9D9B-E54F2FCE64EA}" type="parTrans" cxnId="{2A341AE5-BCE2-4100-8215-5966DB619C4E}">
      <dgm:prSet/>
      <dgm:spPr/>
      <dgm:t>
        <a:bodyPr/>
        <a:lstStyle/>
        <a:p>
          <a:endParaRPr lang="ru-RU"/>
        </a:p>
      </dgm:t>
    </dgm:pt>
    <dgm:pt modelId="{6EC26800-4D82-47DA-A4E5-A5C6BCC28C95}" type="sibTrans" cxnId="{2A341AE5-BCE2-4100-8215-5966DB619C4E}">
      <dgm:prSet/>
      <dgm:spPr/>
      <dgm:t>
        <a:bodyPr/>
        <a:lstStyle/>
        <a:p>
          <a:endParaRPr lang="ru-RU"/>
        </a:p>
      </dgm:t>
    </dgm:pt>
    <dgm:pt modelId="{550CD66D-438A-4FC9-B604-31A40D94E4B1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bg1">
                  <a:lumMod val="75000"/>
                </a:schemeClr>
              </a:solidFill>
            </a:rPr>
            <a:t>Специально организованное обучение</a:t>
          </a:r>
          <a:endParaRPr lang="ru-RU" b="1" dirty="0">
            <a:solidFill>
              <a:schemeClr val="bg1">
                <a:lumMod val="75000"/>
              </a:schemeClr>
            </a:solidFill>
          </a:endParaRPr>
        </a:p>
      </dgm:t>
    </dgm:pt>
    <dgm:pt modelId="{D8CF75BA-9C67-43E6-8205-D35DEE507412}" type="parTrans" cxnId="{804A47E3-CB17-4D9B-BEE4-2FCC204370E1}">
      <dgm:prSet/>
      <dgm:spPr/>
      <dgm:t>
        <a:bodyPr/>
        <a:lstStyle/>
        <a:p>
          <a:endParaRPr lang="ru-RU"/>
        </a:p>
      </dgm:t>
    </dgm:pt>
    <dgm:pt modelId="{94575F67-0523-4E0D-8C97-ADA09FBBC4CE}" type="sibTrans" cxnId="{804A47E3-CB17-4D9B-BEE4-2FCC204370E1}">
      <dgm:prSet/>
      <dgm:spPr/>
      <dgm:t>
        <a:bodyPr/>
        <a:lstStyle/>
        <a:p>
          <a:endParaRPr lang="ru-RU"/>
        </a:p>
      </dgm:t>
    </dgm:pt>
    <dgm:pt modelId="{89986BF6-A2B4-41C7-A932-D945564BEBEE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Различные виды искусства</a:t>
          </a:r>
          <a:endParaRPr lang="ru-RU" b="1" dirty="0">
            <a:solidFill>
              <a:schemeClr val="tx1"/>
            </a:solidFill>
          </a:endParaRPr>
        </a:p>
      </dgm:t>
    </dgm:pt>
    <dgm:pt modelId="{FD29CE03-245E-4879-9C6B-A689DCE39655}" type="parTrans" cxnId="{048BA2CD-7A17-4012-9CA0-1117F63F7FFA}">
      <dgm:prSet/>
      <dgm:spPr/>
      <dgm:t>
        <a:bodyPr/>
        <a:lstStyle/>
        <a:p>
          <a:endParaRPr lang="ru-RU"/>
        </a:p>
      </dgm:t>
    </dgm:pt>
    <dgm:pt modelId="{48692153-8D34-41B2-863D-8340165631C5}" type="sibTrans" cxnId="{048BA2CD-7A17-4012-9CA0-1117F63F7FFA}">
      <dgm:prSet/>
      <dgm:spPr/>
      <dgm:t>
        <a:bodyPr/>
        <a:lstStyle/>
        <a:p>
          <a:endParaRPr lang="ru-RU"/>
        </a:p>
      </dgm:t>
    </dgm:pt>
    <dgm:pt modelId="{D440C079-C2E8-45F9-9063-D973837978EE}" type="pres">
      <dgm:prSet presAssocID="{5458D6DA-CBC1-4A3B-AA50-79B54683750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5673BF-8964-4ED7-A06F-8C016DEA1D0A}" type="pres">
      <dgm:prSet presAssocID="{5458D6DA-CBC1-4A3B-AA50-79B54683750A}" presName="cycle" presStyleCnt="0"/>
      <dgm:spPr/>
    </dgm:pt>
    <dgm:pt modelId="{9B9DB81D-1E49-41E0-AA98-DE3682F61008}" type="pres">
      <dgm:prSet presAssocID="{32166E61-56D0-436C-B44C-2DBF2FF0093C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3E786-33C2-462C-BCBE-EF4C4182B6AD}" type="pres">
      <dgm:prSet presAssocID="{17D1C769-EA25-4D7C-B023-728CCEEA8C50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07862DC5-B9C3-4CBE-8F53-C933A447863A}" type="pres">
      <dgm:prSet presAssocID="{4D2176E5-EDEE-4CF3-A52D-2198763CEF64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989ED-07BC-4F67-AB42-EF5039D41A42}" type="pres">
      <dgm:prSet presAssocID="{550CD66D-438A-4FC9-B604-31A40D94E4B1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0CF5E-FA4B-4C67-8FE3-CD8B59E32E18}" type="pres">
      <dgm:prSet presAssocID="{89986BF6-A2B4-41C7-A932-D945564BEBEE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341AE5-BCE2-4100-8215-5966DB619C4E}" srcId="{5458D6DA-CBC1-4A3B-AA50-79B54683750A}" destId="{4D2176E5-EDEE-4CF3-A52D-2198763CEF64}" srcOrd="1" destOrd="0" parTransId="{1BA07F2D-5B9C-468B-9D9B-E54F2FCE64EA}" sibTransId="{6EC26800-4D82-47DA-A4E5-A5C6BCC28C95}"/>
    <dgm:cxn modelId="{73B7C276-52B5-4E26-9AB3-56C803A50258}" type="presOf" srcId="{17D1C769-EA25-4D7C-B023-728CCEEA8C50}" destId="{8D83E786-33C2-462C-BCBE-EF4C4182B6AD}" srcOrd="0" destOrd="0" presId="urn:microsoft.com/office/officeart/2005/8/layout/cycle3"/>
    <dgm:cxn modelId="{37A1DF20-C906-4DD8-99C0-70EE04DA54F4}" type="presOf" srcId="{4D2176E5-EDEE-4CF3-A52D-2198763CEF64}" destId="{07862DC5-B9C3-4CBE-8F53-C933A447863A}" srcOrd="0" destOrd="0" presId="urn:microsoft.com/office/officeart/2005/8/layout/cycle3"/>
    <dgm:cxn modelId="{7CAED651-F0DF-4B41-B740-168D0D9DAD38}" type="presOf" srcId="{32166E61-56D0-436C-B44C-2DBF2FF0093C}" destId="{9B9DB81D-1E49-41E0-AA98-DE3682F61008}" srcOrd="0" destOrd="0" presId="urn:microsoft.com/office/officeart/2005/8/layout/cycle3"/>
    <dgm:cxn modelId="{345DFE96-9597-4172-B030-565A786B966D}" type="presOf" srcId="{5458D6DA-CBC1-4A3B-AA50-79B54683750A}" destId="{D440C079-C2E8-45F9-9063-D973837978EE}" srcOrd="0" destOrd="0" presId="urn:microsoft.com/office/officeart/2005/8/layout/cycle3"/>
    <dgm:cxn modelId="{048BA2CD-7A17-4012-9CA0-1117F63F7FFA}" srcId="{5458D6DA-CBC1-4A3B-AA50-79B54683750A}" destId="{89986BF6-A2B4-41C7-A932-D945564BEBEE}" srcOrd="3" destOrd="0" parTransId="{FD29CE03-245E-4879-9C6B-A689DCE39655}" sibTransId="{48692153-8D34-41B2-863D-8340165631C5}"/>
    <dgm:cxn modelId="{B43E88FA-C4A9-44D3-A4D3-E48B42354290}" type="presOf" srcId="{550CD66D-438A-4FC9-B604-31A40D94E4B1}" destId="{F06989ED-07BC-4F67-AB42-EF5039D41A42}" srcOrd="0" destOrd="0" presId="urn:microsoft.com/office/officeart/2005/8/layout/cycle3"/>
    <dgm:cxn modelId="{804A47E3-CB17-4D9B-BEE4-2FCC204370E1}" srcId="{5458D6DA-CBC1-4A3B-AA50-79B54683750A}" destId="{550CD66D-438A-4FC9-B604-31A40D94E4B1}" srcOrd="2" destOrd="0" parTransId="{D8CF75BA-9C67-43E6-8205-D35DEE507412}" sibTransId="{94575F67-0523-4E0D-8C97-ADA09FBBC4CE}"/>
    <dgm:cxn modelId="{65A3C160-F340-4E79-8CB6-48BBF941C616}" type="presOf" srcId="{89986BF6-A2B4-41C7-A932-D945564BEBEE}" destId="{9570CF5E-FA4B-4C67-8FE3-CD8B59E32E18}" srcOrd="0" destOrd="0" presId="urn:microsoft.com/office/officeart/2005/8/layout/cycle3"/>
    <dgm:cxn modelId="{C8F6A887-8C32-4542-AB87-4C0654A6776A}" srcId="{5458D6DA-CBC1-4A3B-AA50-79B54683750A}" destId="{32166E61-56D0-436C-B44C-2DBF2FF0093C}" srcOrd="0" destOrd="0" parTransId="{13629D3D-A9EC-426B-A023-C87F297DAA52}" sibTransId="{17D1C769-EA25-4D7C-B023-728CCEEA8C50}"/>
    <dgm:cxn modelId="{D82A188F-BF3C-4EBB-9E00-00C90DA50799}" type="presParOf" srcId="{D440C079-C2E8-45F9-9063-D973837978EE}" destId="{735673BF-8964-4ED7-A06F-8C016DEA1D0A}" srcOrd="0" destOrd="0" presId="urn:microsoft.com/office/officeart/2005/8/layout/cycle3"/>
    <dgm:cxn modelId="{F9A51AA9-A064-4835-9782-9C84107C701F}" type="presParOf" srcId="{735673BF-8964-4ED7-A06F-8C016DEA1D0A}" destId="{9B9DB81D-1E49-41E0-AA98-DE3682F61008}" srcOrd="0" destOrd="0" presId="urn:microsoft.com/office/officeart/2005/8/layout/cycle3"/>
    <dgm:cxn modelId="{5EF8AE8C-F07F-4081-97C3-E896C8FF1DDE}" type="presParOf" srcId="{735673BF-8964-4ED7-A06F-8C016DEA1D0A}" destId="{8D83E786-33C2-462C-BCBE-EF4C4182B6AD}" srcOrd="1" destOrd="0" presId="urn:microsoft.com/office/officeart/2005/8/layout/cycle3"/>
    <dgm:cxn modelId="{185BD6D4-4851-49BA-A92B-3C78E0E3B1BD}" type="presParOf" srcId="{735673BF-8964-4ED7-A06F-8C016DEA1D0A}" destId="{07862DC5-B9C3-4CBE-8F53-C933A447863A}" srcOrd="2" destOrd="0" presId="urn:microsoft.com/office/officeart/2005/8/layout/cycle3"/>
    <dgm:cxn modelId="{9F44EA62-9023-488A-B309-83463B0E4AB3}" type="presParOf" srcId="{735673BF-8964-4ED7-A06F-8C016DEA1D0A}" destId="{F06989ED-07BC-4F67-AB42-EF5039D41A42}" srcOrd="3" destOrd="0" presId="urn:microsoft.com/office/officeart/2005/8/layout/cycle3"/>
    <dgm:cxn modelId="{4CAFEB3A-1010-4719-9C4C-0380C72F9544}" type="presParOf" srcId="{735673BF-8964-4ED7-A06F-8C016DEA1D0A}" destId="{9570CF5E-FA4B-4C67-8FE3-CD8B59E32E18}" srcOrd="4" destOrd="0" presId="urn:microsoft.com/office/officeart/2005/8/layout/cycle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9E04B-22F2-4C8D-85BB-5F5B13A23FF4}">
      <dsp:nvSpPr>
        <dsp:cNvPr id="0" name=""/>
        <dsp:cNvSpPr/>
      </dsp:nvSpPr>
      <dsp:spPr>
        <a:xfrm>
          <a:off x="2707339" y="0"/>
          <a:ext cx="2450383" cy="1326058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Социально -коммуникативное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развития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066189" y="194197"/>
        <a:ext cx="1732683" cy="937664"/>
      </dsp:txXfrm>
    </dsp:sp>
    <dsp:sp modelId="{7803F987-57A7-431F-92FD-986D4CB45F3D}">
      <dsp:nvSpPr>
        <dsp:cNvPr id="0" name=""/>
        <dsp:cNvSpPr/>
      </dsp:nvSpPr>
      <dsp:spPr>
        <a:xfrm rot="1631059">
          <a:off x="4943573" y="1058567"/>
          <a:ext cx="389636" cy="447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950029" y="1121375"/>
        <a:ext cx="272745" cy="268526"/>
      </dsp:txXfrm>
    </dsp:sp>
    <dsp:sp modelId="{CC3376B0-3905-4B79-AC28-80167FED9F08}">
      <dsp:nvSpPr>
        <dsp:cNvPr id="0" name=""/>
        <dsp:cNvSpPr/>
      </dsp:nvSpPr>
      <dsp:spPr>
        <a:xfrm>
          <a:off x="5175840" y="1233738"/>
          <a:ext cx="2337350" cy="1336096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Познавательное развитие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5518137" y="1429405"/>
        <a:ext cx="1652756" cy="944762"/>
      </dsp:txXfrm>
    </dsp:sp>
    <dsp:sp modelId="{C7A7C0F0-8E23-40E1-98CF-A1085DA23B1E}">
      <dsp:nvSpPr>
        <dsp:cNvPr id="0" name=""/>
        <dsp:cNvSpPr/>
      </dsp:nvSpPr>
      <dsp:spPr>
        <a:xfrm rot="6205138">
          <a:off x="5989908" y="2585695"/>
          <a:ext cx="276100" cy="447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6040934" y="2634920"/>
        <a:ext cx="193270" cy="268526"/>
      </dsp:txXfrm>
    </dsp:sp>
    <dsp:sp modelId="{FCB2FB03-CC1A-473F-993C-57494E7F253A}">
      <dsp:nvSpPr>
        <dsp:cNvPr id="0" name=""/>
        <dsp:cNvSpPr/>
      </dsp:nvSpPr>
      <dsp:spPr>
        <a:xfrm>
          <a:off x="4833161" y="3063378"/>
          <a:ext cx="2152060" cy="132605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Художественно-эстетическое развитие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5148323" y="3257575"/>
        <a:ext cx="1521736" cy="937664"/>
      </dsp:txXfrm>
    </dsp:sp>
    <dsp:sp modelId="{FCD4D069-8BF9-4976-B48A-777942EB70C8}">
      <dsp:nvSpPr>
        <dsp:cNvPr id="0" name=""/>
        <dsp:cNvSpPr/>
      </dsp:nvSpPr>
      <dsp:spPr>
        <a:xfrm rot="10800000">
          <a:off x="3632939" y="3502635"/>
          <a:ext cx="848156" cy="447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767202" y="3592144"/>
        <a:ext cx="713893" cy="268526"/>
      </dsp:txXfrm>
    </dsp:sp>
    <dsp:sp modelId="{4C27AB22-028F-4E24-A8E2-55190E4874B6}">
      <dsp:nvSpPr>
        <dsp:cNvPr id="0" name=""/>
        <dsp:cNvSpPr/>
      </dsp:nvSpPr>
      <dsp:spPr>
        <a:xfrm>
          <a:off x="993325" y="3063378"/>
          <a:ext cx="2239540" cy="1326058"/>
        </a:xfrm>
        <a:prstGeom prst="ellipse">
          <a:avLst/>
        </a:prstGeom>
        <a:solidFill>
          <a:srgbClr val="FA9272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Речевое развитие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1321298" y="3257575"/>
        <a:ext cx="1583594" cy="937664"/>
      </dsp:txXfrm>
    </dsp:sp>
    <dsp:sp modelId="{3D89B172-90E1-4F6B-B40A-01D52416C067}">
      <dsp:nvSpPr>
        <dsp:cNvPr id="0" name=""/>
        <dsp:cNvSpPr/>
      </dsp:nvSpPr>
      <dsp:spPr>
        <a:xfrm rot="15567037">
          <a:off x="1806563" y="2595897"/>
          <a:ext cx="275339" cy="447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1855426" y="2726009"/>
        <a:ext cx="192737" cy="268526"/>
      </dsp:txXfrm>
    </dsp:sp>
    <dsp:sp modelId="{4BC22984-570E-42CF-8A15-C576C34B78A8}">
      <dsp:nvSpPr>
        <dsp:cNvPr id="0" name=""/>
        <dsp:cNvSpPr/>
      </dsp:nvSpPr>
      <dsp:spPr>
        <a:xfrm>
          <a:off x="513144" y="1233751"/>
          <a:ext cx="2518437" cy="1326058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Физическое развитие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881961" y="1427948"/>
        <a:ext cx="1780803" cy="937664"/>
      </dsp:txXfrm>
    </dsp:sp>
    <dsp:sp modelId="{1791894D-474A-4E51-897E-D72361304B19}">
      <dsp:nvSpPr>
        <dsp:cNvPr id="0" name=""/>
        <dsp:cNvSpPr/>
      </dsp:nvSpPr>
      <dsp:spPr>
        <a:xfrm rot="19816063">
          <a:off x="2709315" y="1057014"/>
          <a:ext cx="283175" cy="4475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2714907" y="1167589"/>
        <a:ext cx="198223" cy="268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83E786-33C2-462C-BCBE-EF4C4182B6AD}">
      <dsp:nvSpPr>
        <dsp:cNvPr id="0" name=""/>
        <dsp:cNvSpPr/>
      </dsp:nvSpPr>
      <dsp:spPr>
        <a:xfrm>
          <a:off x="1995179" y="-104886"/>
          <a:ext cx="4296449" cy="4296449"/>
        </a:xfrm>
        <a:prstGeom prst="circularArrow">
          <a:avLst>
            <a:gd name="adj1" fmla="val 4668"/>
            <a:gd name="adj2" fmla="val 272909"/>
            <a:gd name="adj3" fmla="val 12881784"/>
            <a:gd name="adj4" fmla="val 17996569"/>
            <a:gd name="adj5" fmla="val 484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9DB81D-1E49-41E0-AA98-DE3682F61008}">
      <dsp:nvSpPr>
        <dsp:cNvPr id="0" name=""/>
        <dsp:cNvSpPr/>
      </dsp:nvSpPr>
      <dsp:spPr>
        <a:xfrm>
          <a:off x="2731247" y="1508"/>
          <a:ext cx="2824312" cy="14121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Речевая среда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2800183" y="70444"/>
        <a:ext cx="2686440" cy="1274284"/>
      </dsp:txXfrm>
    </dsp:sp>
    <dsp:sp modelId="{07862DC5-B9C3-4CBE-8F53-C933A447863A}">
      <dsp:nvSpPr>
        <dsp:cNvPr id="0" name=""/>
        <dsp:cNvSpPr/>
      </dsp:nvSpPr>
      <dsp:spPr>
        <a:xfrm>
          <a:off x="4273958" y="1544218"/>
          <a:ext cx="2824312" cy="14121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Общение со сверстниками и взрослыми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4342894" y="1613154"/>
        <a:ext cx="2686440" cy="1274284"/>
      </dsp:txXfrm>
    </dsp:sp>
    <dsp:sp modelId="{F06989ED-07BC-4F67-AB42-EF5039D41A42}">
      <dsp:nvSpPr>
        <dsp:cNvPr id="0" name=""/>
        <dsp:cNvSpPr/>
      </dsp:nvSpPr>
      <dsp:spPr>
        <a:xfrm>
          <a:off x="2731247" y="3086929"/>
          <a:ext cx="2824312" cy="14121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75000"/>
                </a:schemeClr>
              </a:solidFill>
            </a:rPr>
            <a:t>Специально организованное обучение</a:t>
          </a:r>
          <a:endParaRPr lang="ru-RU" sz="2400" b="1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2800183" y="3155865"/>
        <a:ext cx="2686440" cy="1274284"/>
      </dsp:txXfrm>
    </dsp:sp>
    <dsp:sp modelId="{9570CF5E-FA4B-4C67-8FE3-CD8B59E32E18}">
      <dsp:nvSpPr>
        <dsp:cNvPr id="0" name=""/>
        <dsp:cNvSpPr/>
      </dsp:nvSpPr>
      <dsp:spPr>
        <a:xfrm>
          <a:off x="1188536" y="1544218"/>
          <a:ext cx="2824312" cy="14121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Различные виды искусства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257472" y="1613154"/>
        <a:ext cx="2686440" cy="1274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36C6E-3682-41DA-AA93-1496769605CF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B9310-1C1B-43B5-87A1-E2FF39986D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722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62ADC2-28AC-421A-9756-AABE146F577E}" type="datetimeFigureOut">
              <a:rPr lang="ru-RU" smtClean="0"/>
              <a:pPr/>
              <a:t>16.12.2016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9E4F00-43FB-42DB-B6CA-A89628DE4A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851648" cy="25202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      </a:t>
            </a:r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Чтение </a:t>
            </a:r>
            <a:b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художественной литературы</a:t>
            </a:r>
            <a:b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sz="48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857496"/>
            <a:ext cx="7854696" cy="2123640"/>
          </a:xfrm>
        </p:spPr>
        <p:txBody>
          <a:bodyPr/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pic>
        <p:nvPicPr>
          <p:cNvPr id="1026" name="Picture 2" descr="C:\Users\Жанна\Pictures\Карусель\Фото-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857628"/>
            <a:ext cx="2071670" cy="2762227"/>
          </a:xfrm>
          <a:prstGeom prst="rect">
            <a:avLst/>
          </a:prstGeom>
          <a:noFill/>
        </p:spPr>
      </p:pic>
      <p:pic>
        <p:nvPicPr>
          <p:cNvPr id="1028" name="Picture 4" descr="&amp;Scy;&amp;tcy;&amp;iecy;&amp;ncy;&amp;gcy;&amp;acy;&amp;zcy;&amp;iecy;&amp;tcy;&amp;acy; «&amp;Lcy;&amp;iecy;&amp;tcy;&amp;ocy;-&amp;chcy;&amp;ucy;&amp;dcy;&amp;iecy;&amp;scy;&amp;ncy;&amp;acy;&amp;yacy; &amp;pcy;&amp;ocy;&amp;rcy;&amp;acy;!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57141">
            <a:off x="3387131" y="3815766"/>
            <a:ext cx="2857500" cy="2857500"/>
          </a:xfrm>
          <a:prstGeom prst="rect">
            <a:avLst/>
          </a:prstGeom>
          <a:noFill/>
        </p:spPr>
      </p:pic>
      <p:pic>
        <p:nvPicPr>
          <p:cNvPr id="1032" name="Picture 8" descr="logof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4476750"/>
            <a:ext cx="3429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61436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Организация чтения (восприятия) художественной литературы как формы совместной (партнерской) деятельности взрослых и детей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Оптимальное время для чтения художественной литературы в режимных моментах: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smtClean="0">
                <a:solidFill>
                  <a:srgbClr val="FF0000"/>
                </a:solidFill>
              </a:rPr>
              <a:t>для детей от 3 до 4 лет</a:t>
            </a:r>
            <a:r>
              <a:rPr lang="ru-RU" sz="2800" dirty="0" smtClean="0"/>
              <a:t>: перед завтраком (5 – 7 мин.); во время подготовки к дневному сну (15 мин.); после полдника – по желанию детей. В течение дня можно периодически обращаться к произведениям малых жанров фольклора: </a:t>
            </a:r>
            <a:r>
              <a:rPr lang="ru-RU" sz="2800" dirty="0" err="1" smtClean="0"/>
              <a:t>потешкам</a:t>
            </a:r>
            <a:r>
              <a:rPr lang="ru-RU" sz="2800" dirty="0" smtClean="0"/>
              <a:t>, песенкам.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smtClean="0">
                <a:solidFill>
                  <a:srgbClr val="FF0000"/>
                </a:solidFill>
              </a:rPr>
              <a:t>для детей от 4 до 5 лет: </a:t>
            </a:r>
            <a:r>
              <a:rPr lang="ru-RU" sz="2800" dirty="0" smtClean="0"/>
              <a:t>в процессе режимных моментов осуществляется в течение 5 – 10  мин. , во время утреннего приема  (по мере возможности) а также по желанию детей. Неопределенный временной период отводится на чтение во время одевания или раздевания, во время прогулки;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 smtClean="0">
                <a:solidFill>
                  <a:srgbClr val="FF0000"/>
                </a:solidFill>
              </a:rPr>
              <a:t>для детей старшего возраста</a:t>
            </a:r>
            <a:r>
              <a:rPr lang="ru-RU" sz="2800" dirty="0" smtClean="0"/>
              <a:t>: не менее 50-60 мин. в неделю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685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/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/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Образовательные </a:t>
            </a:r>
            <a:r>
              <a:rPr lang="ru-RU" sz="4000" b="1" dirty="0">
                <a:solidFill>
                  <a:srgbClr val="C00000"/>
                </a:solidFill>
              </a:rPr>
              <a:t>задачи </a:t>
            </a:r>
            <a:r>
              <a:rPr lang="ru-RU" sz="2800" b="1" dirty="0">
                <a:solidFill>
                  <a:prstClr val="black"/>
                </a:solidFill>
              </a:rPr>
              <a:t/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чтение художественной </a:t>
            </a:r>
            <a:r>
              <a:rPr lang="ru-RU" sz="2400" dirty="0" smtClean="0">
                <a:solidFill>
                  <a:prstClr val="black"/>
                </a:solidFill>
              </a:rPr>
              <a:t>литературы</a:t>
            </a:r>
            <a:br>
              <a:rPr lang="ru-RU" sz="2400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второй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 интереса, эмоциональной отзывчивости к содержанию литературных произведений, иллюстрациям в книгах;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третий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воспитание интереса к книгам, способность слушать чтение и рассказывание;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четвертый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 у детей привычки к книге как постоянному элементу жизни, источнику ярких эмоций и поводу к позитивному общению со взрослым;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пятый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формирование начал ценностного отношения к книге, развитие понимания литературной речи, умения следить за развитием сюжета;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шестой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 интереса и потребности в постоянном чтении книг и их обсуждении со взрослыми и сверстниками;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седьмой год жизни – </a:t>
            </a:r>
            <a:r>
              <a:rPr lang="ru-RU" sz="2400" b="1" dirty="0" smtClean="0">
                <a:solidFill>
                  <a:srgbClr val="0070C0"/>
                </a:solidFill>
              </a:rPr>
              <a:t>развитие представлений об общественной и индивидуальной ценности книги и чтения, развитие предпосылок к смысловому чтению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/>
            </a:r>
            <a:br>
              <a:rPr lang="ru-RU" sz="2400" b="1" dirty="0" smtClean="0">
                <a:solidFill>
                  <a:prstClr val="black"/>
                </a:solidFill>
              </a:rPr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93921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666936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571481"/>
            <a:ext cx="75724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Целевые ориентиры и ожидаемые результаты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Действия взрослых в детском саду и в семье должны быть направлены на постепенное развитие у детей коммуникативной компетентности, включающей следующие компоненты:</a:t>
            </a:r>
          </a:p>
          <a:p>
            <a:pPr>
              <a:buFontTx/>
              <a:buChar char="-"/>
            </a:pPr>
            <a:r>
              <a:rPr lang="ru-RU" sz="3200" dirty="0" smtClean="0"/>
              <a:t> общее речевое развитие;</a:t>
            </a:r>
          </a:p>
          <a:p>
            <a:pPr>
              <a:buFontTx/>
              <a:buChar char="-"/>
            </a:pPr>
            <a:r>
              <a:rPr lang="ru-RU" sz="3200" dirty="0" smtClean="0"/>
              <a:t> понимание текста;</a:t>
            </a:r>
          </a:p>
          <a:p>
            <a:pPr>
              <a:buFontTx/>
              <a:buChar char="-"/>
            </a:pPr>
            <a:r>
              <a:rPr lang="ru-RU" sz="3200" dirty="0" smtClean="0"/>
              <a:t> рассказывание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255458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305800" cy="5572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>
                <a:solidFill>
                  <a:srgbClr val="04617B"/>
                </a:solidFill>
              </a:rPr>
              <a:t/>
            </a:r>
            <a:br>
              <a:rPr lang="ru-RU" sz="4000" b="1" dirty="0">
                <a:solidFill>
                  <a:srgbClr val="04617B"/>
                </a:solidFill>
              </a:rPr>
            </a:br>
            <a:r>
              <a:rPr lang="ru-RU" sz="4000" b="1" dirty="0">
                <a:solidFill>
                  <a:srgbClr val="04617B"/>
                </a:solidFill>
              </a:rPr>
              <a:t> </a:t>
            </a:r>
            <a:r>
              <a:rPr lang="ru-RU" sz="4000" b="1" dirty="0" smtClean="0">
                <a:solidFill>
                  <a:srgbClr val="04617B"/>
                </a:solidFill>
              </a:rPr>
              <a:t/>
            </a:r>
            <a:br>
              <a:rPr lang="ru-RU" sz="4000" b="1" dirty="0" smtClean="0">
                <a:solidFill>
                  <a:srgbClr val="04617B"/>
                </a:solidFill>
              </a:rPr>
            </a:br>
            <a:r>
              <a:rPr lang="ru-RU" sz="4000" b="1" dirty="0">
                <a:solidFill>
                  <a:srgbClr val="04617B"/>
                </a:solidFill>
              </a:rPr>
              <a:t/>
            </a:r>
            <a:br>
              <a:rPr lang="ru-RU" sz="4000" b="1" dirty="0">
                <a:solidFill>
                  <a:srgbClr val="04617B"/>
                </a:solidFill>
              </a:rPr>
            </a:br>
            <a:r>
              <a:rPr lang="ru-RU" sz="4000" b="1" dirty="0">
                <a:solidFill>
                  <a:srgbClr val="04617B"/>
                </a:solidFill>
              </a:rPr>
              <a:t/>
            </a:r>
            <a:br>
              <a:rPr lang="ru-RU" sz="4000" b="1" dirty="0">
                <a:solidFill>
                  <a:srgbClr val="04617B"/>
                </a:solidFill>
              </a:rPr>
            </a:b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28680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Понимание текста</a:t>
            </a:r>
            <a:r>
              <a:rPr lang="ru-RU" sz="3200" dirty="0" smtClean="0"/>
              <a:t>: </a:t>
            </a:r>
            <a:br>
              <a:rPr lang="ru-RU" sz="3200" dirty="0" smtClean="0"/>
            </a:br>
            <a:r>
              <a:rPr lang="ru-RU" sz="3200" b="1" dirty="0" smtClean="0"/>
              <a:t>- </a:t>
            </a:r>
            <a:r>
              <a:rPr lang="ru-RU" sz="2800" b="1" dirty="0" smtClean="0"/>
              <a:t>стимулирование и поддержка интереса и любви  к чтению;</a:t>
            </a:r>
            <a:br>
              <a:rPr lang="ru-RU" sz="2800" b="1" dirty="0" smtClean="0"/>
            </a:br>
            <a:r>
              <a:rPr lang="ru-RU" sz="2800" b="1" dirty="0" smtClean="0"/>
              <a:t>- содействие узнаванию и различению стилей речи и жанров текста: сказка, научно-популярный текст, поэзия, разговорная речь, речевой этикет;</a:t>
            </a:r>
          </a:p>
          <a:p>
            <a:r>
              <a:rPr lang="ru-RU" sz="2800" b="1" dirty="0" smtClean="0"/>
              <a:t>- знакомство с книжной и письменной культурой: понимание значения слов «автор», «художник-иллюстратор», «заглавие»; понимание связи между текстом и картинкой; знание различных видов изданий (словарь, энциклопедия и др.); умение пользоваться книгами в библиотеке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707819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600079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Организация пространства и ритуалы, способствующие развитию интереса к чтению: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- книжный уголок (библиотека, центр грамоты, центр книги, полочка умных книг и др.);</a:t>
            </a:r>
            <a:br>
              <a:rPr lang="ru-RU" sz="2400" b="1" dirty="0" smtClean="0"/>
            </a:br>
            <a:r>
              <a:rPr lang="ru-RU" sz="2400" b="1" dirty="0" smtClean="0"/>
              <a:t>- журналы, книги, бумага, пишущая машинка, диктофон, микрофон, заготовки обложек книг и др. ;</a:t>
            </a:r>
            <a:br>
              <a:rPr lang="ru-RU" sz="2400" b="1" dirty="0" smtClean="0"/>
            </a:br>
            <a:r>
              <a:rPr lang="ru-RU" sz="2400" b="1" dirty="0" smtClean="0"/>
              <a:t>- неожиданные праздники: праздник улыбки, праздник воздушных шаров, праздник покорения луж, праздник старых игрушек, первый снег, день сказки и др.;</a:t>
            </a:r>
            <a:br>
              <a:rPr lang="ru-RU" sz="2400" b="1" dirty="0" smtClean="0"/>
            </a:br>
            <a:r>
              <a:rPr lang="ru-RU" sz="2400" b="1" dirty="0" smtClean="0"/>
              <a:t>- Групповой сбор (приветствие, игра, обмен новостями, планирование дел);</a:t>
            </a:r>
            <a:br>
              <a:rPr lang="ru-RU" sz="2400" b="1" dirty="0" smtClean="0"/>
            </a:br>
            <a:r>
              <a:rPr lang="ru-RU" sz="2400" b="1" dirty="0" smtClean="0"/>
              <a:t>- акции  (развешивание кормушек для птиц, посадка цветов и др.);</a:t>
            </a:r>
            <a:br>
              <a:rPr lang="ru-RU" sz="2400" b="1" dirty="0" smtClean="0"/>
            </a:br>
            <a:r>
              <a:rPr lang="ru-RU" sz="2400" b="1" dirty="0" smtClean="0"/>
              <a:t>- Тематические проекты (совместное проживание детьми и взрослыми разнообразных событий).</a:t>
            </a:r>
            <a:endParaRPr lang="ru-RU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305800" cy="5786478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Развитию любви к чтению у детей и потребности обращения к книге как важному источнику информации способствуют не только целенаправленные действия взрослых и специальные ритуалы, связанные с книгой, но и окружающее пространство. Уголок для чтения должен быть четко ограничен и привлекательно оформлен: в нем должны быть книги разнообразных жанров, аудиоматериалы (игры, песни, сказки) и видеоматериалы, располагаться часто сменяемые выставки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5823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Хочется вам пожелать, </a:t>
            </a:r>
            <a:br>
              <a:rPr lang="ru-RU" sz="4400" b="1" dirty="0" smtClean="0"/>
            </a:br>
            <a:r>
              <a:rPr lang="ru-RU" sz="4400" b="1" dirty="0" smtClean="0"/>
              <a:t>чтобы ваше обращение к детям </a:t>
            </a:r>
            <a:r>
              <a:rPr lang="ru-RU" sz="4400" b="1" dirty="0" smtClean="0">
                <a:solidFill>
                  <a:srgbClr val="FF0000"/>
                </a:solidFill>
              </a:rPr>
              <a:t>«А давайте будем читать!» </a:t>
            </a:r>
            <a:r>
              <a:rPr lang="ru-RU" sz="4400" b="1" dirty="0" smtClean="0"/>
              <a:t>звучало как цель, интересная всем участникам педагогического процесса!</a:t>
            </a:r>
            <a:endParaRPr lang="ru-RU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72819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Чтение детям художественной литературы – ещё одна культурная практика, являющаяся универсальным развивающим средством: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 lnSpcReduction="10000"/>
          </a:bodyPr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2800" kern="0" dirty="0">
                <a:solidFill>
                  <a:sysClr val="windowText" lastClr="000000"/>
                </a:solidFill>
              </a:rPr>
              <a:t>- </a:t>
            </a:r>
            <a:r>
              <a:rPr lang="ru-RU" sz="3000" kern="0" dirty="0">
                <a:solidFill>
                  <a:sysClr val="windowText" lastClr="000000"/>
                </a:solidFill>
              </a:rPr>
              <a:t>имеет ни с чем не сравнимое значение для дифференциации внутреннего мира ребенка;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3000" kern="0" dirty="0">
                <a:solidFill>
                  <a:sysClr val="windowText" lastClr="000000"/>
                </a:solidFill>
              </a:rPr>
              <a:t>- художественные тексты позволяют интуитивно схватывать целостную картину мира во всем многообразии связей вещей, событий, отношений;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sz="3000" kern="0" dirty="0">
                <a:solidFill>
                  <a:sysClr val="windowText" lastClr="000000"/>
                </a:solidFill>
              </a:rPr>
              <a:t>- </a:t>
            </a:r>
            <a:r>
              <a:rPr lang="ru-RU" sz="3000" kern="0" dirty="0" smtClean="0">
                <a:solidFill>
                  <a:sysClr val="windowText" lastClr="000000"/>
                </a:solidFill>
              </a:rPr>
              <a:t>дополняет </a:t>
            </a:r>
            <a:r>
              <a:rPr lang="ru-RU" sz="3000" kern="0" dirty="0">
                <a:solidFill>
                  <a:sysClr val="windowText" lastClr="000000"/>
                </a:solidFill>
              </a:rPr>
              <a:t>моделирующий характер и развивающие возможности других культурных практик (игровой, познавательно-исследовательской, продуктивной деятельности)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8786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Образовательные области дошкольного образования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47780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Художественно-эстетическое развитие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000" b="1" dirty="0" smtClean="0"/>
              <a:t>Общая направленность работы в данной образовательной области – эмоциональное развитие детей средствами  музыки, художественной литературы и изобразительной деятельности;</a:t>
            </a:r>
          </a:p>
          <a:p>
            <a:pPr marL="0" indent="0" algn="ctr">
              <a:buNone/>
            </a:pPr>
            <a:r>
              <a:rPr lang="ru-RU" sz="3000" b="1" dirty="0"/>
              <a:t>п</a:t>
            </a:r>
            <a:r>
              <a:rPr lang="ru-RU" sz="3000" b="1" dirty="0" smtClean="0"/>
              <a:t>риобщение детей к слушанию музыкальных, фольклорных и литературных произведений и выражение своего эмоционального отношения в движении, в продуктивных видах деятельности</a:t>
            </a:r>
            <a:endParaRPr lang="ru-RU" sz="3000" b="1" dirty="0"/>
          </a:p>
        </p:txBody>
      </p:sp>
    </p:spTree>
    <p:extLst>
      <p:ext uri="{BB962C8B-B14F-4D97-AF65-F5344CB8AC3E}">
        <p14:creationId xmlns="" xmlns:p14="http://schemas.microsoft.com/office/powerpoint/2010/main" val="133621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8089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Функции художественной литературы в развитии ребенка условно  можно разделить на два больших класса: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82359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познавательно      нравственная функция;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 эстетическая функция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4949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821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Познавательно –      </a:t>
            </a:r>
            <a:r>
              <a:rPr lang="ru-RU" sz="5400" b="1" dirty="0">
                <a:solidFill>
                  <a:srgbClr val="002060"/>
                </a:solidFill>
              </a:rPr>
              <a:t>нравственная </a:t>
            </a:r>
            <a:r>
              <a:rPr lang="ru-RU" sz="5400" b="1" dirty="0" smtClean="0">
                <a:solidFill>
                  <a:srgbClr val="002060"/>
                </a:solidFill>
              </a:rPr>
              <a:t>функция: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развитие и активизация </a:t>
            </a:r>
            <a:r>
              <a:rPr lang="ru-RU" sz="3200" b="1" dirty="0" err="1" smtClean="0">
                <a:solidFill>
                  <a:srgbClr val="002060"/>
                </a:solidFill>
              </a:rPr>
              <a:t>воображения,образного</a:t>
            </a:r>
            <a:r>
              <a:rPr lang="ru-RU" sz="3200" b="1" dirty="0" smtClean="0">
                <a:solidFill>
                  <a:srgbClr val="002060"/>
                </a:solidFill>
              </a:rPr>
              <a:t> мышления;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расширение представлений, осведомленности о мире;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освоение таких средств упорядочения мира, как временные и причинно-следственные связи событий;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освоение моделей человеческого поведения в разных обстоятельствах, формирование эмоционально-ценностных установок по отношению к разным аспектам действительности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710777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Эстетическая функция: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- </a:t>
            </a:r>
            <a:r>
              <a:rPr lang="ru-RU" sz="3800" b="1" dirty="0" smtClean="0">
                <a:solidFill>
                  <a:srgbClr val="002060"/>
                </a:solidFill>
              </a:rPr>
              <a:t>приобщение к словесному искусству как таковому в его различных формах;</a:t>
            </a:r>
            <a:br>
              <a:rPr lang="ru-RU" sz="3800" b="1" dirty="0" smtClean="0">
                <a:solidFill>
                  <a:srgbClr val="002060"/>
                </a:solidFill>
              </a:rPr>
            </a:br>
            <a:r>
              <a:rPr lang="ru-RU" sz="3800" b="1" dirty="0" smtClean="0">
                <a:solidFill>
                  <a:srgbClr val="002060"/>
                </a:solidFill>
              </a:rPr>
              <a:t>- развитие хорошей разговорной речи во встрече с литературным языком;</a:t>
            </a:r>
            <a:br>
              <a:rPr lang="ru-RU" sz="3800" b="1" dirty="0" smtClean="0">
                <a:solidFill>
                  <a:srgbClr val="002060"/>
                </a:solidFill>
              </a:rPr>
            </a:br>
            <a:r>
              <a:rPr lang="ru-RU" sz="3800" b="1" dirty="0" smtClean="0">
                <a:solidFill>
                  <a:srgbClr val="002060"/>
                </a:solidFill>
              </a:rPr>
              <a:t>- ориентация ребенка на собственное словесное творчество через прототипы, данные в художественных текстах;</a:t>
            </a:r>
            <a:br>
              <a:rPr lang="ru-RU" sz="3800" b="1" dirty="0" smtClean="0">
                <a:solidFill>
                  <a:srgbClr val="002060"/>
                </a:solidFill>
              </a:rPr>
            </a:br>
            <a:r>
              <a:rPr lang="ru-RU" sz="3800" b="1" dirty="0" smtClean="0">
                <a:solidFill>
                  <a:srgbClr val="002060"/>
                </a:solidFill>
              </a:rPr>
              <a:t>- воспитание культуры чувств и переживаний </a:t>
            </a:r>
            <a:endParaRPr lang="ru-RU" sz="3800" b="1" dirty="0"/>
          </a:p>
        </p:txBody>
      </p:sp>
    </p:spTree>
    <p:extLst>
      <p:ext uri="{BB962C8B-B14F-4D97-AF65-F5344CB8AC3E}">
        <p14:creationId xmlns="" xmlns:p14="http://schemas.microsoft.com/office/powerpoint/2010/main" val="4127911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700808"/>
          </a:xfr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Средства развития речи детей дошкольного возраста</a:t>
            </a:r>
            <a:endParaRPr lang="ru-RU" sz="48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869699287"/>
              </p:ext>
            </p:extLst>
          </p:nvPr>
        </p:nvGraphicFramePr>
        <p:xfrm>
          <a:off x="500034" y="1928802"/>
          <a:ext cx="828680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967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Формирование интереса и потребности  в чтении </a:t>
            </a:r>
            <a:r>
              <a:rPr lang="ru-RU" sz="3200" b="1" dirty="0" smtClean="0"/>
              <a:t>(восприятии) книг строится на организации </a:t>
            </a:r>
            <a:r>
              <a:rPr lang="ru-RU" sz="3200" b="1" dirty="0" smtClean="0">
                <a:solidFill>
                  <a:srgbClr val="FF0000"/>
                </a:solidFill>
              </a:rPr>
              <a:t>систематического  чтения </a:t>
            </a:r>
            <a:r>
              <a:rPr lang="ru-RU" sz="3200" b="1" dirty="0" smtClean="0"/>
              <a:t>в совместной деятельности взрослых и детей в рамках непосредственно образовательной деятельности и при проведении режимных моментов в соответствии со спецификой дошкольного образования, а не в ходе подробного и детализированного анализа на специальных занятиях по ознакомлению с художественной литературой по типу школьных методик.</a:t>
            </a:r>
            <a:endParaRPr lang="ru-RU" sz="32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668</TotalTime>
  <Words>380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  Чтение  художественной литературы </vt:lpstr>
      <vt:lpstr>Чтение детям художественной литературы – ещё одна культурная практика, являющаяся универсальным развивающим средством:</vt:lpstr>
      <vt:lpstr>Образовательные области дошкольного образования </vt:lpstr>
      <vt:lpstr>Художественно-эстетическое развитие</vt:lpstr>
      <vt:lpstr>Функции художественной литературы в развитии ребенка условно  можно разделить на два больших класса:</vt:lpstr>
      <vt:lpstr>Познавательно –      нравственная функция: - развитие и активизация воображения,образного мышления; - расширение представлений, осведомленности о мире; - освоение таких средств упорядочения мира, как временные и причинно-следственные связи событий; - освоение моделей человеческого поведения в разных обстоятельствах, формирование эмоционально-ценностных установок по отношению к разным аспектам действительности</vt:lpstr>
      <vt:lpstr>Эстетическая функция: - приобщение к словесному искусству как таковому в его различных формах; - развитие хорошей разговорной речи во встрече с литературным языком; - ориентация ребенка на собственное словесное творчество через прототипы, данные в художественных текстах; - воспитание культуры чувств и переживаний </vt:lpstr>
      <vt:lpstr>Средства развития речи детей дошкольного возраста</vt:lpstr>
      <vt:lpstr>Формирование интереса и потребности  в чтении (восприятии) книг строится на организации систематического  чтения в совместной деятельности взрослых и детей в рамках непосредственно образовательной деятельности и при проведении режимных моментов в соответствии со спецификой дошкольного образования, а не в ходе подробного и детализированного анализа на специальных занятиях по ознакомлению с художественной литературой по типу школьных методик.</vt:lpstr>
      <vt:lpstr>Организация чтения (восприятия) художественной литературы как формы совместной (партнерской) деятельности взрослых и детей Оптимальное время для чтения художественной литературы в режимных моментах: - для детей от 3 до 4 лет: перед завтраком (5 – 7 мин.); во время подготовки к дневному сну (15 мин.); после полдника – по желанию детей. В течение дня можно периодически обращаться к произведениям малых жанров фольклора: потешкам, песенкам. - для детей от 4 до 5 лет: в процессе режимных моментов осуществляется в течение 5 – 10  мин. , во время утреннего приема  (по мере возможности) а также по желанию детей. Неопределенный временной период отводится на чтение во время одевания или раздевания, во время прогулки; - для детей старшего возраста: не менее 50-60 мин. в неделю</vt:lpstr>
      <vt:lpstr>     Образовательные задачи  чтение художественной литературы второй год жизни – развитие интереса, эмоциональной отзывчивости к содержанию литературных произведений, иллюстрациям в книгах; третий год жизни – воспитание интереса к книгам, способность слушать чтение и рассказывание; четвертый год жизни – развитие у детей привычки к книге как постоянному элементу жизни, источнику ярких эмоций и поводу к позитивному общению со взрослым; пятый год жизни – формирование начал ценностного отношения к книге, развитие понимания литературной речи, умения следить за развитием сюжета; шестой год жизни – развитие интереса и потребности в постоянном чтении книг и их обсуждении со взрослыми и сверстниками; седьмой год жизни – развитие представлений об общественной и индивидуальной ценности книги и чтения, развитие предпосылок к смысловому чтению   </vt:lpstr>
      <vt:lpstr>           </vt:lpstr>
      <vt:lpstr>              </vt:lpstr>
      <vt:lpstr>Организация пространства и ритуалы, способствующие развитию интереса к чтению: - книжный уголок (библиотека, центр грамоты, центр книги, полочка умных книг и др.); - журналы, книги, бумага, пишущая машинка, диктофон, микрофон, заготовки обложек книг и др. ; - неожиданные праздники: праздник улыбки, праздник воздушных шаров, праздник покорения луж, праздник старых игрушек, первый снег, день сказки и др.; - Групповой сбор (приветствие, игра, обмен новостями, планирование дел); - акции  (развешивание кормушек для птиц, посадка цветов и др.); - Тематические проекты (совместное проживание детьми и взрослыми разнообразных событий).</vt:lpstr>
      <vt:lpstr>Развитию любви к чтению у детей и потребности обращения к книге как важному источнику информации способствуют не только целенаправленные действия взрослых и специальные ритуалы, связанные с книгой, но и окружающее пространство. Уголок для чтения должен быть четко ограничен и привлекательно оформлен: в нем должны быть книги разнообразных жанров, аудиоматериалы (игры, песни, сказки) и видеоматериалы, располагаться часто сменяемые выставки</vt:lpstr>
      <vt:lpstr>Хочется вам пожелать,  чтобы ваше обращение к детям «А давайте будем читать!» звучало как цель, интересная всем участникам педагогического процесса!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связной речи детей дошкольного возраста в условиях реализации ФГОС ДО</dc:title>
  <dc:creator>Жанна</dc:creator>
  <cp:lastModifiedBy>Zal</cp:lastModifiedBy>
  <cp:revision>81</cp:revision>
  <dcterms:created xsi:type="dcterms:W3CDTF">2015-06-26T16:30:22Z</dcterms:created>
  <dcterms:modified xsi:type="dcterms:W3CDTF">2016-12-16T09:18:28Z</dcterms:modified>
</cp:coreProperties>
</file>