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325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5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0701"/>
    <a:srgbClr val="F19E65"/>
    <a:srgbClr val="4D2307"/>
    <a:srgbClr val="CA4F18"/>
    <a:srgbClr val="F2E70C"/>
    <a:srgbClr val="FA3C16"/>
    <a:srgbClr val="DD090E"/>
    <a:srgbClr val="3E1D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-121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12999"/>
            <a:ext cx="7772400" cy="1096963"/>
          </a:xfrm>
        </p:spPr>
        <p:txBody>
          <a:bodyPr anchor="b"/>
          <a:lstStyle>
            <a:lvl1pPr algn="ctr">
              <a:defRPr sz="6000">
                <a:latin typeface="Monotype Corsiva" panose="03010101010201010101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868362"/>
          </a:xfrm>
        </p:spPr>
        <p:txBody>
          <a:bodyPr/>
          <a:lstStyle>
            <a:lvl1pPr marL="0" indent="0" algn="ctr">
              <a:buNone/>
              <a:defRPr sz="2400">
                <a:latin typeface="Monotype Corsiva" panose="03010101010201010101" pitchFamily="66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ABB30-44EE-4C58-A87B-C9E0E72194CC}" type="datetimeFigureOut">
              <a:rPr lang="ru-RU"/>
              <a:pPr>
                <a:defRPr/>
              </a:pPr>
              <a:t>12.05.2016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6EAEA-AD79-4D51-B54A-E57F6BE704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14F1E-A3CD-43B0-ABF9-67B63632A3D6}" type="datetimeFigureOut">
              <a:rPr lang="ru-RU"/>
              <a:pPr>
                <a:defRPr/>
              </a:pPr>
              <a:t>12.05.2016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552D2-08E3-4D28-ACFC-A0DFF264E1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9675D-3AF2-4B89-9B4A-D506CD55DA55}" type="datetimeFigureOut">
              <a:rPr lang="ru-RU"/>
              <a:pPr>
                <a:defRPr/>
              </a:pPr>
              <a:t>12.05.2016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21078-C63B-4A92-97A4-F112EDA351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1C05E-A9D2-462A-A8D1-B7AF317FE2BC}" type="datetimeFigureOut">
              <a:rPr lang="ru-RU"/>
              <a:pPr>
                <a:defRPr/>
              </a:pPr>
              <a:t>12.05.2016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4B8A2-60B8-4D31-84AA-16F5A7A632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0EA94-030E-4C44-A5DC-44DA9EECCEBE}" type="datetimeFigureOut">
              <a:rPr lang="ru-RU"/>
              <a:pPr>
                <a:defRPr/>
              </a:pPr>
              <a:t>12.05.2016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10589-66C6-4E2F-9124-0983E56725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11EE4-8F3E-4CE3-A388-72E2047310F1}" type="datetimeFigureOut">
              <a:rPr lang="ru-RU"/>
              <a:pPr>
                <a:defRPr/>
              </a:pPr>
              <a:t>12.05.2016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396B5-58B3-43AF-8BE1-08375076D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BF77A-357B-4491-A207-393D8EA149CB}" type="datetimeFigureOut">
              <a:rPr lang="ru-RU"/>
              <a:pPr>
                <a:defRPr/>
              </a:pPr>
              <a:t>12.05.2016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5C129-441C-4796-8DD9-109C9F2592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89DAF-B4BE-4F55-AB5D-F2A5602BD0D1}" type="datetimeFigureOut">
              <a:rPr lang="ru-RU"/>
              <a:pPr>
                <a:defRPr/>
              </a:pPr>
              <a:t>12.05.2016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BFE7B-FB98-4599-9B64-C9E5E7C882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52D32-24A7-4E60-8E84-F5CEC6B9A99F}" type="datetimeFigureOut">
              <a:rPr lang="ru-RU"/>
              <a:pPr>
                <a:defRPr/>
              </a:pPr>
              <a:t>12.05.2016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A2959-76B6-470F-AB9E-044F938CB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2024C-546F-43DF-8285-B63348614F7B}" type="datetimeFigureOut">
              <a:rPr lang="ru-RU"/>
              <a:pPr>
                <a:defRPr/>
              </a:pPr>
              <a:t>12.05.2016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D138B-AAE3-4546-BA8B-364075727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5971C-B4E7-46AF-8FB2-6D489E2B49BA}" type="datetimeFigureOut">
              <a:rPr lang="ru-RU"/>
              <a:pPr>
                <a:defRPr/>
              </a:pPr>
              <a:t>12.05.2016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5624E-1F8B-4D3D-B1A8-6F2473F44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0D19B93-6AD2-411C-9D09-DB2E14FBEB23}" type="datetimeFigureOut">
              <a:rPr lang="ru-RU"/>
              <a:pPr>
                <a:defRPr/>
              </a:pPr>
              <a:t>12.05.2016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BBB686-FCB2-42D7-90EA-5BB62AAE6F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i="1" kern="1200">
          <a:solidFill>
            <a:schemeClr val="tx1"/>
          </a:solidFill>
          <a:latin typeface="Monotype Corsiva" panose="03010101010201010101" pitchFamily="66" charset="0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1"/>
          </a:solidFill>
          <a:latin typeface="Monotype Corsiva" pitchFamily="66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1"/>
          </a:solidFill>
          <a:latin typeface="Monotype Corsiva" pitchFamily="66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1"/>
          </a:solidFill>
          <a:latin typeface="Monotype Corsiva" pitchFamily="66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1"/>
          </a:solidFill>
          <a:latin typeface="Monotype Corsiva" pitchFamily="66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1"/>
          </a:solidFill>
          <a:latin typeface="Monotype Corsiva" pitchFamily="66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1"/>
          </a:solidFill>
          <a:latin typeface="Monotype Corsiva" pitchFamily="66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1"/>
          </a:solidFill>
          <a:latin typeface="Monotype Corsiva" pitchFamily="66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 i="1">
          <a:solidFill>
            <a:schemeClr val="tx1"/>
          </a:solidFill>
          <a:latin typeface="Monotype Corsiva" pitchFamily="66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901700" y="2309813"/>
            <a:ext cx="8077200" cy="1238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0" b="1" i="1" kern="10">
                <a:ln w="9525">
                  <a:solidFill>
                    <a:srgbClr val="7F3A0B"/>
                  </a:solidFill>
                  <a:round/>
                  <a:headEnd/>
                  <a:tailEnd/>
                </a:ln>
                <a:solidFill>
                  <a:srgbClr val="FA3C1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"Дети в мире музея"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936875" y="187325"/>
            <a:ext cx="30083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Wingdings" pitchFamily="2" charset="2"/>
              <a:buChar char=""/>
              <a:tabLst>
                <a:tab pos="457200" algn="l"/>
              </a:tabLst>
            </a:pPr>
            <a:r>
              <a:rPr lang="ru-RU" sz="2800" b="1" i="1">
                <a:solidFill>
                  <a:srgbClr val="DD090E"/>
                </a:solidFill>
              </a:rPr>
              <a:t>Мастер-класс</a:t>
            </a:r>
          </a:p>
        </p:txBody>
      </p:sp>
      <p:pic>
        <p:nvPicPr>
          <p:cNvPr id="22533" name="Picture 5" descr="2013-10-07 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9000" y="800100"/>
            <a:ext cx="7097713" cy="532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3427413" y="6232525"/>
            <a:ext cx="4403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600" b="1" i="1"/>
              <a:t>«Изготовление русской народной избы»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5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50"/>
                            </p:stCondLst>
                            <p:childTnLst>
                              <p:par>
                                <p:cTn id="1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  <p:bldP spid="225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2174875" y="174625"/>
            <a:ext cx="5197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Wingdings" pitchFamily="2" charset="2"/>
              <a:buChar char=""/>
              <a:tabLst>
                <a:tab pos="457200" algn="l"/>
              </a:tabLst>
            </a:pPr>
            <a:r>
              <a:rPr lang="ru-RU" sz="2800" b="1" i="1">
                <a:solidFill>
                  <a:srgbClr val="DD090E"/>
                </a:solidFill>
              </a:rPr>
              <a:t>Досуговая деятельность</a:t>
            </a:r>
          </a:p>
        </p:txBody>
      </p:sp>
      <p:pic>
        <p:nvPicPr>
          <p:cNvPr id="26629" name="Picture 5" descr="DSCF59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36600"/>
            <a:ext cx="4351338" cy="326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 descr="DSCF595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92663" y="787400"/>
            <a:ext cx="4351337" cy="326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7" descr="qqqqqqq 16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967163"/>
            <a:ext cx="4337050" cy="289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8" descr="qqqqqqq 185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6950" y="3967163"/>
            <a:ext cx="4337050" cy="289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9" descr="qqqqqqq 208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038" y="790575"/>
            <a:ext cx="9097962" cy="606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0"/>
                            </p:stCondLst>
                            <p:childTnLst>
                              <p:par>
                                <p:cTn id="2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500"/>
                            </p:stCondLst>
                            <p:childTnLst>
                              <p:par>
                                <p:cTn id="2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174875" y="174625"/>
            <a:ext cx="4902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Wingdings" pitchFamily="2" charset="2"/>
              <a:buChar char=""/>
              <a:tabLst>
                <a:tab pos="457200" algn="l"/>
              </a:tabLst>
            </a:pPr>
            <a:r>
              <a:rPr lang="ru-RU" sz="2800" b="1" i="1">
                <a:solidFill>
                  <a:srgbClr val="DD090E"/>
                </a:solidFill>
              </a:rPr>
              <a:t>Занятия-эксперименты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2728913" y="644525"/>
            <a:ext cx="40830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600" b="1" i="1"/>
              <a:t>«Лепим и печём бабушкины пирожки»</a:t>
            </a:r>
          </a:p>
        </p:txBody>
      </p:sp>
      <p:pic>
        <p:nvPicPr>
          <p:cNvPr id="27654" name="Picture 6" descr="IMG_22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9900" y="1003300"/>
            <a:ext cx="3871913" cy="290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7655" name="Picture 7" descr="IMG_22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4388" y="1016000"/>
            <a:ext cx="3871912" cy="290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7656" name="Picture 8" descr="IMG_225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9900" y="3951288"/>
            <a:ext cx="3871913" cy="290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9" descr="IMG_226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62488" y="3951288"/>
            <a:ext cx="3871912" cy="290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50"/>
                            </p:stCondLst>
                            <p:childTnLst>
                              <p:par>
                                <p:cTn id="1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45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450"/>
                            </p:stCondLst>
                            <p:childTnLst>
                              <p:par>
                                <p:cTn id="2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2765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IMG_227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7800" y="190500"/>
            <a:ext cx="4354513" cy="32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 descr="IMG_22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2788" y="3422650"/>
            <a:ext cx="4354512" cy="32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6" descr="IMG_218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609600"/>
            <a:ext cx="7243763" cy="541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2525713" y="200025"/>
            <a:ext cx="4111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600" b="1" i="1"/>
              <a:t>«Скотный двор у бабушки - барашки»</a:t>
            </a:r>
          </a:p>
        </p:txBody>
      </p:sp>
      <p:pic>
        <p:nvPicPr>
          <p:cNvPr id="29701" name="Picture 5" descr="DSCN14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7700"/>
            <a:ext cx="4837113" cy="361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6" descr="DSCN148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06888" y="3228975"/>
            <a:ext cx="4837112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1425575" y="161925"/>
            <a:ext cx="6727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Wingdings" pitchFamily="2" charset="2"/>
              <a:buChar char=""/>
              <a:tabLst>
                <a:tab pos="457200" algn="l"/>
              </a:tabLst>
            </a:pPr>
            <a:r>
              <a:rPr lang="ru-RU" sz="2800" b="1" i="1">
                <a:solidFill>
                  <a:srgbClr val="DD090E"/>
                </a:solidFill>
              </a:rPr>
              <a:t>Театрализованная деятельность</a:t>
            </a:r>
          </a:p>
        </p:txBody>
      </p:sp>
      <p:pic>
        <p:nvPicPr>
          <p:cNvPr id="30725" name="Picture 5" descr="DSCF19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875" y="850900"/>
            <a:ext cx="7680325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5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765175" y="174625"/>
            <a:ext cx="79867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Wingdings" pitchFamily="2" charset="2"/>
              <a:buChar char=""/>
              <a:tabLst>
                <a:tab pos="457200" algn="l"/>
              </a:tabLst>
            </a:pPr>
            <a:r>
              <a:rPr lang="ru-RU" sz="2800" b="1" i="1">
                <a:solidFill>
                  <a:srgbClr val="DD090E"/>
                </a:solidFill>
              </a:rPr>
              <a:t>Конкурсы художественного творчества</a:t>
            </a:r>
          </a:p>
        </p:txBody>
      </p:sp>
      <p:pic>
        <p:nvPicPr>
          <p:cNvPr id="31749" name="Picture 5" descr="0b338c87a085b0fd1a05cb30b827ecc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4703763" cy="313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6" descr="detsad-196745-13953917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5688" y="736600"/>
            <a:ext cx="4278312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265113" y="3971925"/>
            <a:ext cx="25923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600" b="1" i="1"/>
              <a:t>«Бабушкино подворье»</a:t>
            </a: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4824413" y="3971925"/>
            <a:ext cx="3952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600" b="1" i="1"/>
              <a:t>«Самодельная посуда» (папье маше)</a:t>
            </a:r>
          </a:p>
        </p:txBody>
      </p:sp>
      <p:pic>
        <p:nvPicPr>
          <p:cNvPr id="31753" name="Picture 9" descr="detsad-196745-139539418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5100" y="711200"/>
            <a:ext cx="4613275" cy="614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4870450" y="5683250"/>
            <a:ext cx="3613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600" b="1" i="1"/>
              <a:t>«Куклы из бубушкиного сундука»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1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100"/>
                            </p:stCondLst>
                            <p:childTnLst>
                              <p:par>
                                <p:cTn id="1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100"/>
                            </p:stCondLst>
                            <p:childTnLst>
                              <p:par>
                                <p:cTn id="2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100"/>
                            </p:stCondLst>
                            <p:childTnLst>
                              <p:par>
                                <p:cTn id="24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100"/>
                            </p:stCondLst>
                            <p:childTnLst>
                              <p:par>
                                <p:cTn id="2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100"/>
                            </p:stCondLst>
                            <p:childTnLst>
                              <p:par>
                                <p:cTn id="33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/>
      <p:bldP spid="31751" grpId="0"/>
      <p:bldP spid="31752" grpId="0"/>
      <p:bldP spid="3175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 descr="http://landofart.ru/wp-content/uploads/2012/09/landofart.ru-b0dcb75d5d9c-560x1057.png?9d7bd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7600" y="0"/>
            <a:ext cx="4760913" cy="900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3" name="WordArt 9"/>
          <p:cNvSpPr>
            <a:spLocks noChangeArrowheads="1" noChangeShapeType="1" noTextEdit="1"/>
          </p:cNvSpPr>
          <p:nvPr/>
        </p:nvSpPr>
        <p:spPr bwMode="auto">
          <a:xfrm>
            <a:off x="2908300" y="2322513"/>
            <a:ext cx="3857625" cy="676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i="1" kern="10">
                <a:ln w="9525">
                  <a:solidFill>
                    <a:srgbClr val="7F3A0B"/>
                  </a:solidFill>
                  <a:round/>
                  <a:headEnd/>
                  <a:tailEnd/>
                </a:ln>
                <a:solidFill>
                  <a:srgbClr val="FA3C16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До новых встреч!</a:t>
            </a:r>
          </a:p>
        </p:txBody>
      </p:sp>
      <p:pic>
        <p:nvPicPr>
          <p:cNvPr id="16394" name="Picture 8" descr="http://im6-tub-ru.yandex.net/i?id=119541188-53-72&amp;n=2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02000" y="3035300"/>
            <a:ext cx="3059113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3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5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854200" y="581025"/>
            <a:ext cx="6159500" cy="43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4D2307"/>
                </a:solidFill>
                <a:latin typeface="Monotype Corsiva" pitchFamily="66" charset="0"/>
              </a:rPr>
              <a:t>«Хорошо, что в мире есть музеи.</a:t>
            </a:r>
          </a:p>
          <a:p>
            <a:r>
              <a:rPr lang="ru-RU" sz="3200" b="1" i="1">
                <a:solidFill>
                  <a:srgbClr val="4D2307"/>
                </a:solidFill>
                <a:latin typeface="Monotype Corsiva" pitchFamily="66" charset="0"/>
              </a:rPr>
              <a:t>Значит, нить времён не прервалась.</a:t>
            </a:r>
          </a:p>
          <a:p>
            <a:r>
              <a:rPr lang="ru-RU" sz="3200" b="1" i="1">
                <a:solidFill>
                  <a:srgbClr val="4D2307"/>
                </a:solidFill>
                <a:latin typeface="Monotype Corsiva" pitchFamily="66" charset="0"/>
              </a:rPr>
              <a:t>Значит, вместе всё-таки сумеем</a:t>
            </a:r>
          </a:p>
          <a:p>
            <a:r>
              <a:rPr lang="ru-RU" sz="3200" b="1" i="1">
                <a:solidFill>
                  <a:srgbClr val="4D2307"/>
                </a:solidFill>
                <a:latin typeface="Monotype Corsiva" pitchFamily="66" charset="0"/>
              </a:rPr>
              <a:t>С прошлым удержать незримо связь.</a:t>
            </a:r>
          </a:p>
          <a:p>
            <a:r>
              <a:rPr lang="ru-RU" sz="3200" b="1" i="1">
                <a:solidFill>
                  <a:srgbClr val="4D2307"/>
                </a:solidFill>
                <a:latin typeface="Monotype Corsiva" pitchFamily="66" charset="0"/>
              </a:rPr>
              <a:t>Ты в музей пришёл не просто гостем,</a:t>
            </a:r>
          </a:p>
          <a:p>
            <a:r>
              <a:rPr lang="ru-RU" sz="3200" b="1" i="1">
                <a:solidFill>
                  <a:srgbClr val="4D2307"/>
                </a:solidFill>
                <a:latin typeface="Monotype Corsiva" pitchFamily="66" charset="0"/>
              </a:rPr>
              <a:t>Память сердца здесь ты оживи.</a:t>
            </a:r>
          </a:p>
          <a:p>
            <a:r>
              <a:rPr lang="ru-RU" sz="3200" b="1" i="1">
                <a:solidFill>
                  <a:srgbClr val="4D2307"/>
                </a:solidFill>
                <a:latin typeface="Monotype Corsiva" pitchFamily="66" charset="0"/>
              </a:rPr>
              <a:t>Может, станет хоть немного проще</a:t>
            </a:r>
          </a:p>
          <a:p>
            <a:r>
              <a:rPr lang="ru-RU" sz="3200" b="1" i="1">
                <a:solidFill>
                  <a:srgbClr val="4D2307"/>
                </a:solidFill>
                <a:latin typeface="Monotype Corsiva" pitchFamily="66" charset="0"/>
              </a:rPr>
              <a:t>Нам понять сегодняшние дни…….»</a:t>
            </a:r>
          </a:p>
          <a:p>
            <a:endParaRPr lang="ru-RU" sz="2400" b="1" i="1">
              <a:solidFill>
                <a:srgbClr val="4D2307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416175" y="180975"/>
            <a:ext cx="4521200" cy="812800"/>
          </a:xfrm>
          <a:prstGeom prst="roundRect">
            <a:avLst>
              <a:gd name="adj" fmla="val 19204"/>
            </a:avLst>
          </a:prstGeom>
          <a:solidFill>
            <a:srgbClr val="F19E65"/>
          </a:solidFill>
          <a:ln w="9525" algn="ctr">
            <a:solidFill>
              <a:srgbClr val="4D2307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600" b="1" i="1">
                <a:solidFill>
                  <a:srgbClr val="4D2307"/>
                </a:solidFill>
              </a:rPr>
              <a:t>Цель и задачи: </a:t>
            </a:r>
          </a:p>
          <a:p>
            <a:pPr algn="ctr">
              <a:defRPr/>
            </a:pPr>
            <a:endParaRPr lang="ru-RU" sz="2000" b="1" i="1">
              <a:solidFill>
                <a:srgbClr val="4D2307"/>
              </a:solidFill>
              <a:latin typeface="Bookman Old Style" pitchFamily="18" charset="0"/>
            </a:endParaRPr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1076325" y="1250950"/>
            <a:ext cx="8067675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i="1">
                <a:solidFill>
                  <a:srgbClr val="3E1D04"/>
                </a:solidFill>
                <a:latin typeface="Monotype Corsiva" pitchFamily="66" charset="0"/>
              </a:rPr>
              <a:t>Введение ребенка в мир искусства, развитие его художественной культуры.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>
                <a:solidFill>
                  <a:srgbClr val="3E1D04"/>
                </a:solidFill>
                <a:latin typeface="Monotype Corsiva" pitchFamily="66" charset="0"/>
              </a:rPr>
              <a:t>Формирование «образа музея» как собрания предметов красоты культурно-исторического значения.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>
                <a:solidFill>
                  <a:srgbClr val="3E1D04"/>
                </a:solidFill>
                <a:latin typeface="Monotype Corsiva" pitchFamily="66" charset="0"/>
              </a:rPr>
              <a:t> Развитие художественного восприятия, понимание языка искусства, образного мышления.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>
                <a:solidFill>
                  <a:srgbClr val="3E1D04"/>
                </a:solidFill>
                <a:latin typeface="Monotype Corsiva" pitchFamily="66" charset="0"/>
              </a:rPr>
              <a:t>Приобщение детей и педагогов к познанию художественного наследия России на основе музейных коллекций.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15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0"/>
                                        <p:tgtEl>
                                          <p:spTgt spid="153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0"/>
                                        <p:tgtEl>
                                          <p:spTgt spid="153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3000"/>
                                        <p:tgtEl>
                                          <p:spTgt spid="153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774700" y="176213"/>
            <a:ext cx="7686675" cy="752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i="1" kern="10">
                <a:ln w="9525">
                  <a:solidFill>
                    <a:srgbClr val="7F3A0B"/>
                  </a:solidFill>
                  <a:round/>
                  <a:headEnd/>
                  <a:tailEnd/>
                </a:ln>
                <a:solidFill>
                  <a:srgbClr val="DD090E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мини-музей "У бабушки в гостях"</a:t>
            </a:r>
          </a:p>
        </p:txBody>
      </p:sp>
      <p:pic>
        <p:nvPicPr>
          <p:cNvPr id="17415" name="Picture 7" descr="DSC_039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" y="1104900"/>
            <a:ext cx="9115425" cy="513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428875" y="155575"/>
            <a:ext cx="4521200" cy="711200"/>
          </a:xfrm>
          <a:prstGeom prst="roundRect">
            <a:avLst>
              <a:gd name="adj" fmla="val 19204"/>
            </a:avLst>
          </a:prstGeom>
          <a:solidFill>
            <a:srgbClr val="F19E65"/>
          </a:solidFill>
          <a:ln w="9525" algn="ctr">
            <a:solidFill>
              <a:srgbClr val="4D2307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ru-RU" sz="2400" b="1" i="1">
              <a:solidFill>
                <a:srgbClr val="4D2307"/>
              </a:solidFill>
            </a:endParaRPr>
          </a:p>
          <a:p>
            <a:pPr algn="ctr">
              <a:defRPr/>
            </a:pPr>
            <a:r>
              <a:rPr lang="ru-RU" sz="2400" b="1" i="1">
                <a:solidFill>
                  <a:srgbClr val="4D2307"/>
                </a:solidFill>
              </a:rPr>
              <a:t>Цели и задачи мини-музея: </a:t>
            </a:r>
          </a:p>
          <a:p>
            <a:pPr algn="ctr">
              <a:defRPr/>
            </a:pPr>
            <a:endParaRPr lang="ru-RU" sz="2400" b="1" i="1">
              <a:solidFill>
                <a:srgbClr val="4D2307"/>
              </a:solidFill>
              <a:latin typeface="Bookman Old Style" pitchFamily="18" charset="0"/>
            </a:endParaRP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200025" y="1412875"/>
            <a:ext cx="8943975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>
              <a:buFont typeface="Wingdings" pitchFamily="2" charset="2"/>
              <a:buChar char="Ø"/>
            </a:pPr>
            <a:r>
              <a:rPr lang="ru-RU" sz="2000" b="1" i="1"/>
              <a:t>познакомить      детей   с   предметами   русской   старины, недоступными    для    наблюдения    в    окружающей    среде,    их назначением в прошлом и ценности сейчас. </a:t>
            </a:r>
          </a:p>
          <a:p>
            <a:pPr indent="228600">
              <a:buFont typeface="Wingdings" pitchFamily="2" charset="2"/>
              <a:buChar char="Ø"/>
            </a:pPr>
            <a:r>
              <a:rPr lang="ru-RU" sz="2000" b="1" i="1" u="sng"/>
              <a:t>Задачи были поставлены следующие:</a:t>
            </a:r>
            <a:endParaRPr lang="ru-RU" sz="2000" b="1" i="1"/>
          </a:p>
          <a:p>
            <a:pPr indent="228600"/>
            <a:r>
              <a:rPr lang="ru-RU" sz="2000" b="1" i="1"/>
              <a:t>- создание  условий   для   системного,   целостного  освоения детьми традиционной культуры русского народа;</a:t>
            </a:r>
          </a:p>
          <a:p>
            <a:pPr indent="228600"/>
            <a:r>
              <a:rPr lang="ru-RU" sz="2000" b="1" i="1"/>
              <a:t>- знакомство и изучение воспитанниками предметно-материального быта предков, побуждать включаться в процесс восстановления предметов старины.</a:t>
            </a:r>
          </a:p>
          <a:p>
            <a:pPr indent="228600"/>
            <a:r>
              <a:rPr lang="ru-RU" sz="2000" b="1" i="1"/>
              <a:t>- развивать творческие способности и эстетический вкус у детей; обогащать и активизировать словарный запас детей фразеологизмами, старинными лексическими оборотами.</a:t>
            </a:r>
          </a:p>
          <a:p>
            <a:pPr indent="228600"/>
            <a:r>
              <a:rPr lang="ru-RU" sz="2000" b="1" i="1"/>
              <a:t>-прививать интерес к духовной культуре русского народа, через обычаи, обряды, праздники народное творчество, искусство;</a:t>
            </a:r>
          </a:p>
          <a:p>
            <a:pPr indent="228600"/>
            <a:r>
              <a:rPr lang="ru-RU" sz="2000" b="1" i="1"/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0"/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3000"/>
                                        <p:tgtEl>
                                          <p:spTgt spid="18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3000"/>
                                        <p:tgtEl>
                                          <p:spTgt spid="18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3000"/>
                                        <p:tgtEl>
                                          <p:spTgt spid="184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3000"/>
                                        <p:tgtEl>
                                          <p:spTgt spid="184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428875" y="155575"/>
            <a:ext cx="4521200" cy="711200"/>
          </a:xfrm>
          <a:prstGeom prst="roundRect">
            <a:avLst>
              <a:gd name="adj" fmla="val 19204"/>
            </a:avLst>
          </a:prstGeom>
          <a:solidFill>
            <a:srgbClr val="F19E65"/>
          </a:solidFill>
          <a:ln w="9525" algn="ctr">
            <a:solidFill>
              <a:srgbClr val="4D2307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ru-RU" sz="2400" b="1" i="1">
              <a:solidFill>
                <a:srgbClr val="4D2307"/>
              </a:solidFill>
            </a:endParaRPr>
          </a:p>
          <a:p>
            <a:pPr algn="ctr">
              <a:defRPr/>
            </a:pPr>
            <a:r>
              <a:rPr lang="ru-RU" sz="2400" b="1" i="1">
                <a:solidFill>
                  <a:srgbClr val="4D2307"/>
                </a:solidFill>
              </a:rPr>
              <a:t>Форма деятельности:</a:t>
            </a:r>
          </a:p>
          <a:p>
            <a:pPr algn="ctr">
              <a:defRPr/>
            </a:pPr>
            <a:endParaRPr lang="ru-RU" sz="2400" b="1" i="1">
              <a:solidFill>
                <a:srgbClr val="4D2307"/>
              </a:solidFill>
              <a:latin typeface="Bookman Old Style" pitchFamily="18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3495675" y="898525"/>
            <a:ext cx="2060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Wingdings" pitchFamily="2" charset="2"/>
              <a:buChar char=""/>
              <a:tabLst>
                <a:tab pos="457200" algn="l"/>
              </a:tabLst>
            </a:pPr>
            <a:r>
              <a:rPr lang="ru-RU" sz="2800" b="1" i="1">
                <a:solidFill>
                  <a:srgbClr val="DD090E"/>
                </a:solidFill>
              </a:rPr>
              <a:t>Занятия</a:t>
            </a:r>
          </a:p>
        </p:txBody>
      </p:sp>
      <p:pic>
        <p:nvPicPr>
          <p:cNvPr id="19462" name="Picture 6" descr="DSC_03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84300"/>
            <a:ext cx="5732463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DSC_039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60738" y="3619500"/>
            <a:ext cx="5783262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6246813" y="2549525"/>
            <a:ext cx="1947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600" b="1" i="1"/>
              <a:t>«В русской избе»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00"/>
                            </p:stCondLst>
                            <p:childTnLst>
                              <p:par>
                                <p:cTn id="2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800"/>
                            </p:stCondLst>
                            <p:childTnLst>
                              <p:par>
                                <p:cTn id="2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800"/>
                            </p:stCondLst>
                            <p:childTnLst>
                              <p:par>
                                <p:cTn id="28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9461" grpId="0"/>
      <p:bldP spid="194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DSC_039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88338" cy="466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4265613" y="5381625"/>
            <a:ext cx="30178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600" b="1" i="1"/>
              <a:t>«У самовара я и моя Маша»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648075" y="212725"/>
            <a:ext cx="2324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buFont typeface="Wingdings" pitchFamily="2" charset="2"/>
              <a:buChar char=""/>
              <a:tabLst>
                <a:tab pos="457200" algn="l"/>
              </a:tabLst>
            </a:pPr>
            <a:r>
              <a:rPr lang="ru-RU" sz="2800" b="1" i="1">
                <a:solidFill>
                  <a:srgbClr val="DD090E"/>
                </a:solidFill>
              </a:rPr>
              <a:t>Экскурсия</a:t>
            </a:r>
          </a:p>
        </p:txBody>
      </p:sp>
      <p:pic>
        <p:nvPicPr>
          <p:cNvPr id="21510" name="Picture 6" descr="DSC_04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03263"/>
            <a:ext cx="579755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8" descr="DSC_04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3595688"/>
            <a:ext cx="5791200" cy="326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10" descr="DSC_040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53975" y="774700"/>
            <a:ext cx="9197975" cy="515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9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9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2" name="Picture 4" descr="IMG_33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100" y="166688"/>
            <a:ext cx="4325938" cy="324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3" name="Picture 5" descr="IMG_33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5500" y="155575"/>
            <a:ext cx="4329113" cy="324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4" name="Picture 6" descr="IMG_334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41550" y="3432175"/>
            <a:ext cx="4567238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</TotalTime>
  <Words>213</Words>
  <Application>Microsoft Office PowerPoint</Application>
  <PresentationFormat>Экран (4:3)</PresentationFormat>
  <Paragraphs>39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Monotype Corsiva</vt:lpstr>
      <vt:lpstr>Calibri</vt:lpstr>
      <vt:lpstr>Bookman Old Style</vt:lpstr>
      <vt:lpstr>Wingdings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Инна</dc:creator>
  <cp:lastModifiedBy>Ангелина Валерьевна</cp:lastModifiedBy>
  <cp:revision>24</cp:revision>
  <dcterms:created xsi:type="dcterms:W3CDTF">2014-10-24T11:55:36Z</dcterms:created>
  <dcterms:modified xsi:type="dcterms:W3CDTF">2016-05-12T09:40:37Z</dcterms:modified>
</cp:coreProperties>
</file>