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7" r:id="rId4"/>
    <p:sldId id="260" r:id="rId5"/>
    <p:sldId id="269" r:id="rId6"/>
    <p:sldId id="261" r:id="rId7"/>
    <p:sldId id="270" r:id="rId8"/>
    <p:sldId id="257" r:id="rId9"/>
    <p:sldId id="271" r:id="rId10"/>
    <p:sldId id="258" r:id="rId11"/>
    <p:sldId id="272" r:id="rId12"/>
    <p:sldId id="262" r:id="rId13"/>
    <p:sldId id="263" r:id="rId14"/>
    <p:sldId id="264" r:id="rId15"/>
    <p:sldId id="266" r:id="rId16"/>
    <p:sldId id="273" r:id="rId17"/>
    <p:sldId id="274" r:id="rId18"/>
    <p:sldId id="275" r:id="rId19"/>
    <p:sldId id="276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2" autoAdjust="0"/>
    <p:restoredTop sz="94660"/>
  </p:normalViewPr>
  <p:slideViewPr>
    <p:cSldViewPr>
      <p:cViewPr varScale="1">
        <p:scale>
          <a:sx n="66" d="100"/>
          <a:sy n="66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746F81-5FF7-4BAD-82E9-F1462C77EAAA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FF5743-52B7-4614-BAF9-E1170B9788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5.jpeg"/><Relationship Id="rId7" Type="http://schemas.openxmlformats.org/officeDocument/2006/relationships/image" Target="../media/image16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slide" Target="slide13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9.jpeg"/><Relationship Id="rId7" Type="http://schemas.openxmlformats.org/officeDocument/2006/relationships/image" Target="../media/image21.gif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image" Target="../media/image20.jpeg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8.jpeg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8.jpeg"/><Relationship Id="rId7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ста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8715436" cy="55721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8458200" cy="214314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ambria" pitchFamily="18" charset="0"/>
              </a:rPr>
              <a:t>          Дифференциация звуков </a:t>
            </a:r>
            <a:br>
              <a:rPr lang="ru-RU" b="1" dirty="0" smtClean="0">
                <a:latin typeface="Cambria" pitchFamily="18" charset="0"/>
              </a:rPr>
            </a:br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sz="5400" dirty="0" smtClean="0">
                <a:solidFill>
                  <a:srgbClr val="0070C0"/>
                </a:solidFill>
              </a:rPr>
              <a:t>                 </a:t>
            </a:r>
            <a:endParaRPr lang="ru-RU" sz="54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возврвт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5140" y="4714884"/>
            <a:ext cx="1590675" cy="1533525"/>
          </a:xfrm>
          <a:prstGeom prst="rect">
            <a:avLst/>
          </a:prstGeom>
        </p:spPr>
      </p:pic>
      <p:pic>
        <p:nvPicPr>
          <p:cNvPr id="6" name="Рисунок 5" descr="лет шмель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714885"/>
            <a:ext cx="1809752" cy="1928825"/>
          </a:xfrm>
          <a:prstGeom prst="rect">
            <a:avLst/>
          </a:prstGeom>
        </p:spPr>
      </p:pic>
      <p:pic>
        <p:nvPicPr>
          <p:cNvPr id="7" name="Рисунок 6" descr="полёт шмеля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000760" y="3214686"/>
            <a:ext cx="2428892" cy="642943"/>
          </a:xfrm>
          <a:prstGeom prst="rect">
            <a:avLst/>
          </a:prstGeom>
        </p:spPr>
      </p:pic>
      <p:pic>
        <p:nvPicPr>
          <p:cNvPr id="8" name="Рисунок 7" descr="ляг кач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04" y="2679506"/>
            <a:ext cx="1500198" cy="1315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ра дев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571612"/>
            <a:ext cx="2631620" cy="4868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214290"/>
            <a:ext cx="3607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ambria" pitchFamily="18" charset="0"/>
              </a:rPr>
              <a:t>Ура! Правильно!</a:t>
            </a:r>
            <a:endParaRPr lang="ru-RU" sz="3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ра дев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571612"/>
            <a:ext cx="2631620" cy="4868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214290"/>
            <a:ext cx="3607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ambria" pitchFamily="18" charset="0"/>
              </a:rPr>
              <a:t>Ура! Правильно!</a:t>
            </a:r>
            <a:endParaRPr lang="ru-RU" sz="3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85728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Помоги щенку найти картинки со звуком </a:t>
            </a:r>
            <a:r>
              <a:rPr lang="ru-RU" sz="4000" dirty="0" err="1" smtClean="0">
                <a:solidFill>
                  <a:srgbClr val="00B050"/>
                </a:solidFill>
                <a:latin typeface="Cambria" pitchFamily="18" charset="0"/>
              </a:rPr>
              <a:t>щ</a:t>
            </a:r>
            <a:endParaRPr lang="ru-RU" sz="40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pic>
        <p:nvPicPr>
          <p:cNvPr id="3" name="Рисунок 2" descr="037e5a5fda8a0c57915a805a9b5a1cc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7760" t="76042"/>
          <a:stretch>
            <a:fillRect/>
          </a:stretch>
        </p:blipFill>
        <p:spPr>
          <a:xfrm>
            <a:off x="5000628" y="3000372"/>
            <a:ext cx="1685918" cy="1643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037e5a5fda8a0c57915a805a9b5a1cc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36886" t="6250" r="33059" b="69792"/>
          <a:stretch>
            <a:fillRect/>
          </a:stretch>
        </p:blipFill>
        <p:spPr>
          <a:xfrm>
            <a:off x="7072330" y="3000372"/>
            <a:ext cx="1503304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37e5a5fda8a0c57915a805a9b5a1cc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649" t="75903" r="63296" b="139"/>
          <a:stretch>
            <a:fillRect/>
          </a:stretch>
        </p:blipFill>
        <p:spPr>
          <a:xfrm>
            <a:off x="2428860" y="1142984"/>
            <a:ext cx="1571636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37e5a5fda8a0c57915a805a9b5a1cc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66940" t="6250" r="1639" b="69792"/>
          <a:stretch>
            <a:fillRect/>
          </a:stretch>
        </p:blipFill>
        <p:spPr>
          <a:xfrm>
            <a:off x="4429124" y="1214422"/>
            <a:ext cx="1643074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037e5a5fda8a0c57915a805a9b5a1cc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6649" t="52986" r="63296" b="24097"/>
          <a:stretch>
            <a:fillRect/>
          </a:stretch>
        </p:blipFill>
        <p:spPr>
          <a:xfrm>
            <a:off x="3000364" y="3000372"/>
            <a:ext cx="1643074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37e5a5fda8a0c57915a805a9b5a1cc7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6831" t="6250" r="63114" b="70833"/>
          <a:stretch>
            <a:fillRect/>
          </a:stretch>
        </p:blipFill>
        <p:spPr>
          <a:xfrm>
            <a:off x="428596" y="1214422"/>
            <a:ext cx="1571636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44046_html_7b2a714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67429" t="2083" r="2838" b="76042"/>
          <a:stretch>
            <a:fillRect/>
          </a:stretch>
        </p:blipFill>
        <p:spPr>
          <a:xfrm>
            <a:off x="6429388" y="1285860"/>
            <a:ext cx="2071702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44046_html_7b2a714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34859" t="2083" r="35408" b="75000"/>
          <a:stretch>
            <a:fillRect/>
          </a:stretch>
        </p:blipFill>
        <p:spPr>
          <a:xfrm>
            <a:off x="357158" y="3000372"/>
            <a:ext cx="2165870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пока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554" y="4786322"/>
            <a:ext cx="1928826" cy="1928826"/>
          </a:xfrm>
          <a:prstGeom prst="rect">
            <a:avLst/>
          </a:prstGeom>
        </p:spPr>
      </p:pic>
      <p:sp>
        <p:nvSpPr>
          <p:cNvPr id="13" name="Стрелка вправо 12">
            <a:hlinkClick r:id="rId8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дост щен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550214"/>
            <a:ext cx="2707500" cy="33380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714356"/>
            <a:ext cx="3213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Молодец! Правильно!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умай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1819275"/>
            <a:ext cx="3714750" cy="3219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642918"/>
            <a:ext cx="2091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Подумай ещё.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проав ответ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610847"/>
            <a:ext cx="2928958" cy="36380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6182" y="357166"/>
            <a:ext cx="1363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Cambria" pitchFamily="18" charset="0"/>
              </a:rPr>
              <a:t>Ууууу</a:t>
            </a:r>
            <a:r>
              <a:rPr lang="ru-RU" sz="2800" dirty="0" smtClean="0">
                <a:latin typeface="Cambria" pitchFamily="18" charset="0"/>
              </a:rPr>
              <a:t>…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Помоги щенку найти картинки со звуком </a:t>
            </a:r>
            <a:r>
              <a:rPr lang="ru-RU" sz="4000" dirty="0" err="1" smtClean="0">
                <a:solidFill>
                  <a:srgbClr val="00B050"/>
                </a:solidFill>
                <a:latin typeface="Cambria" pitchFamily="18" charset="0"/>
              </a:rPr>
              <a:t>щ</a:t>
            </a:r>
            <a:endParaRPr lang="ru-RU" sz="4000" b="1" dirty="0">
              <a:solidFill>
                <a:srgbClr val="00B050"/>
              </a:solidFill>
              <a:latin typeface="Cambria" pitchFamily="18" charset="0"/>
            </a:endParaRPr>
          </a:p>
        </p:txBody>
      </p:sp>
      <p:pic>
        <p:nvPicPr>
          <p:cNvPr id="3" name="Рисунок 2" descr="44046_html_7b2a714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7429" t="75000" r="2838" b="3125"/>
          <a:stretch>
            <a:fillRect/>
          </a:stretch>
        </p:blipFill>
        <p:spPr>
          <a:xfrm>
            <a:off x="6643702" y="3000372"/>
            <a:ext cx="2071702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44046_html_7b2a714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2051" t="75000" r="68216" b="3125"/>
          <a:stretch>
            <a:fillRect/>
          </a:stretch>
        </p:blipFill>
        <p:spPr>
          <a:xfrm>
            <a:off x="2428860" y="3071810"/>
            <a:ext cx="2071702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44046_html_7b2a714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6505" t="50903" r="2737" b="26180"/>
          <a:stretch>
            <a:fillRect/>
          </a:stretch>
        </p:blipFill>
        <p:spPr>
          <a:xfrm>
            <a:off x="4714876" y="1214422"/>
            <a:ext cx="2143140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44046_html_7b2a7141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34586" t="50764" r="35682" b="26319"/>
          <a:stretch>
            <a:fillRect/>
          </a:stretch>
        </p:blipFill>
        <p:spPr>
          <a:xfrm>
            <a:off x="571472" y="1214422"/>
            <a:ext cx="2071702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702147873d1bab1c01e89a3d2862041f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 l="6068" t="53125" r="63729" b="23958"/>
          <a:stretch>
            <a:fillRect/>
          </a:stretch>
        </p:blipFill>
        <p:spPr>
          <a:xfrm>
            <a:off x="4857752" y="3000372"/>
            <a:ext cx="1571636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702147873d1bab1c01e89a3d2862041f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 l="67664" t="52986" r="-614" b="23055"/>
          <a:stretch>
            <a:fillRect/>
          </a:stretch>
        </p:blipFill>
        <p:spPr>
          <a:xfrm>
            <a:off x="7143768" y="1142984"/>
            <a:ext cx="1714512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702147873d1bab1c01e89a3d2862041f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/>
          <a:srcRect l="37278" t="29930" r="33891" b="47153"/>
          <a:stretch>
            <a:fillRect/>
          </a:stretch>
        </p:blipFill>
        <p:spPr>
          <a:xfrm>
            <a:off x="2928926" y="1214422"/>
            <a:ext cx="1500198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702147873d1bab1c01e89a3d2862041f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/>
          <a:srcRect l="6892" t="6875" r="64278" b="70208"/>
          <a:stretch>
            <a:fillRect/>
          </a:stretch>
        </p:blipFill>
        <p:spPr>
          <a:xfrm>
            <a:off x="571472" y="3071810"/>
            <a:ext cx="1500198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щенок идёт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8992" y="4643446"/>
            <a:ext cx="2428892" cy="2012894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rId8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дост щен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550214"/>
            <a:ext cx="2707500" cy="33380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1736" y="714356"/>
            <a:ext cx="3213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Молодец! Правильно!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умай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1819275"/>
            <a:ext cx="3714750" cy="3219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57554" y="642918"/>
            <a:ext cx="2091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Подумай ещё.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епроав ответ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2610847"/>
            <a:ext cx="2928958" cy="36380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6182" y="357166"/>
            <a:ext cx="1363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latin typeface="Cambria" pitchFamily="18" charset="0"/>
              </a:rPr>
              <a:t>Ууууу</a:t>
            </a:r>
            <a:r>
              <a:rPr lang="ru-RU" sz="2800" dirty="0" smtClean="0">
                <a:latin typeface="Cambria" pitchFamily="18" charset="0"/>
              </a:rPr>
              <a:t>…</a:t>
            </a:r>
            <a:endParaRPr lang="ru-RU" sz="28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14290"/>
            <a:ext cx="7413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Помоги Наташе найти картинки со звуком   </a:t>
            </a:r>
            <a:r>
              <a:rPr lang="ru-RU" sz="4000" b="1" dirty="0" err="1" smtClean="0">
                <a:solidFill>
                  <a:srgbClr val="0070C0"/>
                </a:solidFill>
              </a:rPr>
              <a:t>ш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07labgi0l13149807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7877" t="7291" r="495" b="68750"/>
          <a:stretch>
            <a:fillRect/>
          </a:stretch>
        </p:blipFill>
        <p:spPr>
          <a:xfrm>
            <a:off x="5000628" y="3000372"/>
            <a:ext cx="1571636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07labgi0l131498070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67382" t="54167" r="989" b="23958"/>
          <a:stretch>
            <a:fillRect/>
          </a:stretch>
        </p:blipFill>
        <p:spPr>
          <a:xfrm>
            <a:off x="7000892" y="3071810"/>
            <a:ext cx="1571636" cy="14349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7labgi0l131498070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8068" t="76945" r="63054" b="2222"/>
          <a:stretch>
            <a:fillRect/>
          </a:stretch>
        </p:blipFill>
        <p:spPr>
          <a:xfrm>
            <a:off x="6929453" y="1214422"/>
            <a:ext cx="1575209" cy="15001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7labgi0l131498070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38137" t="30972" r="32985" b="47153"/>
          <a:stretch>
            <a:fillRect/>
          </a:stretch>
        </p:blipFill>
        <p:spPr>
          <a:xfrm>
            <a:off x="571472" y="3071810"/>
            <a:ext cx="1500198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07labgi0l13149807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8207" t="30833" r="164" b="46250"/>
          <a:stretch>
            <a:fillRect/>
          </a:stretch>
        </p:blipFill>
        <p:spPr>
          <a:xfrm>
            <a:off x="2571736" y="1214422"/>
            <a:ext cx="1643074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07labgi0l13149807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7518" t="30694" r="62229" b="46389"/>
          <a:stretch>
            <a:fillRect/>
          </a:stretch>
        </p:blipFill>
        <p:spPr>
          <a:xfrm>
            <a:off x="571472" y="1214422"/>
            <a:ext cx="1571636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44046_html_7b2a714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34621" t="75000" r="34621" b="3125"/>
          <a:stretch>
            <a:fillRect/>
          </a:stretch>
        </p:blipFill>
        <p:spPr>
          <a:xfrm>
            <a:off x="4429124" y="1214422"/>
            <a:ext cx="2143140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44046_html_7b2a714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/>
          <a:srcRect l="2051" t="2083" r="67191" b="76042"/>
          <a:stretch>
            <a:fillRect/>
          </a:stretch>
        </p:blipFill>
        <p:spPr>
          <a:xfrm>
            <a:off x="2500298" y="3071810"/>
            <a:ext cx="2143140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ната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3372" y="3929066"/>
            <a:ext cx="1497254" cy="2928934"/>
          </a:xfrm>
          <a:prstGeom prst="rect">
            <a:avLst/>
          </a:prstGeom>
        </p:spPr>
      </p:pic>
      <p:sp>
        <p:nvSpPr>
          <p:cNvPr id="14" name="Стрелка вправо 13">
            <a:hlinkClick r:id="rId9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домой 1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иходи ещё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666995"/>
            <a:ext cx="3286148" cy="409575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я тебе рад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00042"/>
            <a:ext cx="4594306" cy="41338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256" y="2000240"/>
            <a:ext cx="3270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Приходи ещё поиграть!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642910" y="6143644"/>
            <a:ext cx="428628" cy="47091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Помоги Наташе найти картинки со звуком   </a:t>
            </a:r>
            <a:r>
              <a:rPr lang="ru-RU" sz="4000" b="1" dirty="0" err="1" smtClean="0">
                <a:solidFill>
                  <a:srgbClr val="0070C0"/>
                </a:solidFill>
                <a:latin typeface="Cambria" pitchFamily="18" charset="0"/>
              </a:rPr>
              <a:t>ш</a:t>
            </a:r>
            <a:endParaRPr lang="ru-RU" sz="4000" b="1" dirty="0">
              <a:solidFill>
                <a:srgbClr val="0070C0"/>
              </a:solidFill>
              <a:latin typeface="Cambria" pitchFamily="18" charset="0"/>
            </a:endParaRPr>
          </a:p>
        </p:txBody>
      </p:sp>
      <p:pic>
        <p:nvPicPr>
          <p:cNvPr id="4" name="Рисунок 3" descr="07labgi0l13149807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68757" t="77084"/>
          <a:stretch>
            <a:fillRect/>
          </a:stretch>
        </p:blipFill>
        <p:spPr>
          <a:xfrm>
            <a:off x="4786315" y="3071810"/>
            <a:ext cx="1571636" cy="15218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07labgi0l131498070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37440" t="52986" r="32307" b="23055"/>
          <a:stretch>
            <a:fillRect/>
          </a:stretch>
        </p:blipFill>
        <p:spPr>
          <a:xfrm>
            <a:off x="6929454" y="1214422"/>
            <a:ext cx="1503304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07labgi0l131498070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38632" t="7014" r="32490" b="70069"/>
          <a:stretch>
            <a:fillRect/>
          </a:stretch>
        </p:blipFill>
        <p:spPr>
          <a:xfrm>
            <a:off x="500034" y="3000372"/>
            <a:ext cx="1432007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07labgi0l1314980709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l="6820" t="6875" r="62927" b="70208"/>
          <a:stretch>
            <a:fillRect/>
          </a:stretch>
        </p:blipFill>
        <p:spPr>
          <a:xfrm>
            <a:off x="2786050" y="1214422"/>
            <a:ext cx="1500198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44046_html_7b2a714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2701" t="50903" r="68592" b="26180"/>
          <a:stretch>
            <a:fillRect/>
          </a:stretch>
        </p:blipFill>
        <p:spPr>
          <a:xfrm>
            <a:off x="6643702" y="3071810"/>
            <a:ext cx="2000264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44046_html_7b2a7141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rcRect l="67669" t="26806" r="3111" b="51319"/>
          <a:stretch>
            <a:fillRect/>
          </a:stretch>
        </p:blipFill>
        <p:spPr>
          <a:xfrm>
            <a:off x="4572000" y="1214422"/>
            <a:ext cx="2035951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44046_html_7b2a714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/>
          <a:srcRect l="34211" t="26667" r="35031" b="51458"/>
          <a:stretch>
            <a:fillRect/>
          </a:stretch>
        </p:blipFill>
        <p:spPr>
          <a:xfrm>
            <a:off x="2285984" y="3071810"/>
            <a:ext cx="2143140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 descr="44046_html_7b2a7141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/>
          <a:srcRect l="2291" t="26528" r="67976" b="51597"/>
          <a:stretch>
            <a:fillRect/>
          </a:stretch>
        </p:blipFill>
        <p:spPr>
          <a:xfrm>
            <a:off x="428596" y="1214422"/>
            <a:ext cx="2071702" cy="15001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Рисунок 12" descr="ната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29058" y="3929066"/>
            <a:ext cx="1497254" cy="2928934"/>
          </a:xfrm>
          <a:prstGeom prst="rect">
            <a:avLst/>
          </a:prstGeom>
        </p:spPr>
      </p:pic>
      <p:sp>
        <p:nvSpPr>
          <p:cNvPr id="14" name="Управляющая кнопка: домой 13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>
            <a:hlinkClick r:id="rId9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нучка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1" y="1571612"/>
            <a:ext cx="3512368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3240" y="357166"/>
            <a:ext cx="2175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ambria" pitchFamily="18" charset="0"/>
              </a:rPr>
              <a:t>Молодец!</a:t>
            </a:r>
            <a:endParaRPr lang="ru-RU" sz="3600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нучка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1" y="1571612"/>
            <a:ext cx="3512368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3240" y="357166"/>
            <a:ext cx="2175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Cambria" pitchFamily="18" charset="0"/>
              </a:rPr>
              <a:t>Молодец!</a:t>
            </a:r>
            <a:endParaRPr lang="ru-RU" sz="3600" dirty="0"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й.ой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785926"/>
            <a:ext cx="2993252" cy="4276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86050" y="357166"/>
            <a:ext cx="3165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Ой! Ой! Подумай ещё.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й.ой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785926"/>
            <a:ext cx="2993252" cy="4276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86050" y="357166"/>
            <a:ext cx="3165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ambria" pitchFamily="18" charset="0"/>
              </a:rPr>
              <a:t>Ой! Ой! Подумай ещё.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ум де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000241"/>
            <a:ext cx="3571900" cy="4893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428604"/>
            <a:ext cx="3227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А если ещё подумать?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ум де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000241"/>
            <a:ext cx="3571900" cy="48935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428604"/>
            <a:ext cx="3227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Cambria" pitchFamily="18" charset="0"/>
              </a:rPr>
              <a:t>А если ещё подумать?</a:t>
            </a:r>
            <a:endParaRPr lang="ru-RU" sz="2400" dirty="0">
              <a:latin typeface="Cambria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00768"/>
            <a:ext cx="7143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lastslide" highlightClick="1"/>
          </p:cNvPr>
          <p:cNvSpPr/>
          <p:nvPr/>
        </p:nvSpPr>
        <p:spPr>
          <a:xfrm>
            <a:off x="642910" y="5857892"/>
            <a:ext cx="785818" cy="68522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1630</TotalTime>
  <Words>89</Words>
  <Application>Microsoft Office PowerPoint</Application>
  <PresentationFormat>Экран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          Дифференциация звуков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Дифференциация звуков                                 ш   и    щ</dc:title>
  <dc:creator>User</dc:creator>
  <cp:lastModifiedBy>User</cp:lastModifiedBy>
  <cp:revision>26</cp:revision>
  <dcterms:created xsi:type="dcterms:W3CDTF">2016-03-30T13:35:36Z</dcterms:created>
  <dcterms:modified xsi:type="dcterms:W3CDTF">2016-04-01T05:27:15Z</dcterms:modified>
</cp:coreProperties>
</file>