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5" r:id="rId5"/>
    <p:sldId id="267" r:id="rId6"/>
    <p:sldId id="273" r:id="rId7"/>
    <p:sldId id="272" r:id="rId8"/>
    <p:sldId id="271" r:id="rId9"/>
    <p:sldId id="270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1" d="100"/>
          <a:sy n="111" d="100"/>
        </p:scale>
        <p:origin x="-16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400AA-385E-4A82-B618-220A432DC68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EFCD1-A724-429A-A6D9-BCA8C835C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21.jpeg"/><Relationship Id="rId7" Type="http://schemas.openxmlformats.org/officeDocument/2006/relationships/image" Target="../media/image5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1.jpeg"/><Relationship Id="rId7" Type="http://schemas.openxmlformats.org/officeDocument/2006/relationships/image" Target="../media/image2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1.jpeg"/><Relationship Id="rId7" Type="http://schemas.openxmlformats.org/officeDocument/2006/relationships/image" Target="../media/image3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1.jpeg"/><Relationship Id="rId7" Type="http://schemas.openxmlformats.org/officeDocument/2006/relationships/image" Target="../media/image4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21.jpeg"/><Relationship Id="rId7" Type="http://schemas.openxmlformats.org/officeDocument/2006/relationships/image" Target="../media/image4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417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85926"/>
            <a:ext cx="3990975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 flipH="1">
            <a:off x="785786" y="285728"/>
            <a:ext cx="7572428" cy="1384995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Отчет по самообразованию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«Экспериментирование, как средство познавательной активности дошкольника»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140968"/>
            <a:ext cx="3857652" cy="954107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Средняя группа №11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Спиридонова Н.Г. 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Алекс\Desktop\одуван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4714884"/>
            <a:ext cx="2000264" cy="18573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827584" y="0"/>
            <a:ext cx="70945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Семейный проект «Опыты на кухне»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G_20160523_0752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67844" y="1160748"/>
            <a:ext cx="3024336" cy="25202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Screenshot_2016-05-22-18-34-35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548680"/>
            <a:ext cx="1944216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-20160517-WA012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76672"/>
            <a:ext cx="2571750" cy="3429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-20160519-WA000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149080"/>
            <a:ext cx="2664296" cy="25090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 descr="IMG-20160517-WA0117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861048"/>
            <a:ext cx="237626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IMG-20160518-WA0009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33056"/>
            <a:ext cx="2555776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pic>
        <p:nvPicPr>
          <p:cNvPr id="5122" name="Picture 2" descr="C:\Users\Алекс\Pictures\картинки для блога\Фотоальбом файлов для сайта\винтажные картинки для сайта\мольчик и одуванч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861048"/>
            <a:ext cx="2097877" cy="2996952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857224" y="188640"/>
            <a:ext cx="7747224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Вывод:</a:t>
            </a:r>
          </a:p>
          <a:p>
            <a:pPr algn="just" eaLnBrk="0" hangingPunct="0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</a:rPr>
              <a:t>Результаты показывают, что у детей сформировался интерес к проведению опытов, к исследовательской деятельности. Возросло количество вопросов, появилась потребность получать ответы экспериментальным путем и попытка работать самостоятельно.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2420889"/>
            <a:ext cx="6552728" cy="3970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Литература</a:t>
            </a:r>
            <a:r>
              <a:rPr lang="ru-RU" dirty="0" smtClean="0">
                <a:solidFill>
                  <a:schemeClr val="hlink"/>
                </a:solidFill>
                <a:latin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</a:rPr>
              <a:t>                                                                                                                                         1. Организация экспериментальной деятельности дошкольников: Методические рекомендации/ Под ред. Л.Н. Прохоровой. –М.:АРКИ, 2008</a:t>
            </a:r>
          </a:p>
          <a:p>
            <a:pPr algn="just" eaLnBrk="0" hangingPunct="0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</a:rPr>
              <a:t>2. Ребенок в мире поиска: Программа по организации поисковой деятельности детей дошкольного возраста / под ред. О. В. </a:t>
            </a:r>
            <a:r>
              <a:rPr lang="ru-RU" dirty="0" err="1" smtClean="0">
                <a:latin typeface="Times New Roman" pitchFamily="18" charset="0"/>
              </a:rPr>
              <a:t>Дыбиной</a:t>
            </a:r>
            <a:r>
              <a:rPr lang="ru-RU" dirty="0" smtClean="0">
                <a:latin typeface="Times New Roman" pitchFamily="18" charset="0"/>
              </a:rPr>
              <a:t>. – М.: ТЦ «Сфера», 2005.</a:t>
            </a:r>
          </a:p>
          <a:p>
            <a:pPr algn="just" eaLnBrk="0" hangingPunct="0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</a:rPr>
              <a:t>3.Экспериментальная деятельность детей  4-6 лет: из опыта работы. – Волгоград: Учитель, 2009</a:t>
            </a:r>
          </a:p>
          <a:p>
            <a:pPr algn="just" eaLnBrk="0" hangingPunct="0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</a:rPr>
              <a:t>4.Ребенок в мире песка. О.В. </a:t>
            </a:r>
            <a:r>
              <a:rPr lang="ru-RU" dirty="0" err="1" smtClean="0">
                <a:latin typeface="Times New Roman" pitchFamily="18" charset="0"/>
              </a:rPr>
              <a:t>Дыбина</a:t>
            </a:r>
            <a:r>
              <a:rPr lang="ru-RU" dirty="0" smtClean="0">
                <a:latin typeface="Times New Roman" pitchFamily="18" charset="0"/>
              </a:rPr>
              <a:t>. – М.: ТЦ « Сфера», 2009.</a:t>
            </a:r>
          </a:p>
          <a:p>
            <a:pPr algn="just" eaLnBrk="0" hangingPunct="0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</a:rPr>
              <a:t>5.Неизвестное рядом: Занимательные опыты и эксперименты для дошкольников. – М,: 2 Сфера», 2002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417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Users\Алекс\Desktop\одуван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3861048"/>
            <a:ext cx="3200405" cy="2782662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63500"/>
          </a:effectLst>
        </p:spPr>
      </p:pic>
      <p:pic>
        <p:nvPicPr>
          <p:cNvPr id="3077" name="Picture 5" descr="C:\Users\Алекс\Desktop\одуван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14290"/>
            <a:ext cx="2714644" cy="2214578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-142908" y="142852"/>
            <a:ext cx="5857916" cy="369331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Актуальность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b="1" dirty="0" smtClean="0">
                <a:latin typeface="Times New Roman" pitchFamily="18" charset="0"/>
              </a:rPr>
              <a:t>                                                                                                                         </a:t>
            </a:r>
            <a:r>
              <a:rPr lang="en-US" b="1" dirty="0" smtClean="0">
                <a:latin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</a:rPr>
              <a:t>Наверное, каждый воспитатель за свою педагогическую практику не раз слышал от детей интересующие вопросы: «А откуда появляются сосульки? Откуда появилась лужа? «Почему качаются  деревья?»  Дети 4- 5 лет обладают большой любознательностью, им интересно узнать все.</a:t>
            </a:r>
            <a:endParaRPr lang="en-US" dirty="0" smtClean="0">
              <a:latin typeface="Times New Roman" pitchFamily="18" charset="0"/>
            </a:endParaRPr>
          </a:p>
          <a:p>
            <a:pPr eaLnBrk="0" hangingPunct="0"/>
            <a:r>
              <a:rPr lang="ru-RU" dirty="0" smtClean="0">
                <a:latin typeface="Times New Roman" pitchFamily="18" charset="0"/>
              </a:rPr>
              <a:t>В настоящее время, в системе дошкольного образования одним  из эффективных методов познания закономерностей и явлений окружающего мира, является метод экспериментирования.</a:t>
            </a:r>
            <a:endParaRPr lang="en-US" dirty="0" smtClean="0">
              <a:latin typeface="Times New Roman" pitchFamily="18" charset="0"/>
            </a:endParaRPr>
          </a:p>
          <a:p>
            <a:pPr eaLnBrk="0" hangingPunct="0"/>
            <a:r>
              <a:rPr lang="en-US" dirty="0" smtClean="0">
                <a:latin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</a:rPr>
              <a:t>Дети очень любят экспериментировать. </a:t>
            </a:r>
            <a:endParaRPr lang="en-US" dirty="0" smtClean="0">
              <a:latin typeface="Times New Roman" pitchFamily="18" charset="0"/>
            </a:endParaRPr>
          </a:p>
          <a:p>
            <a:pPr eaLnBrk="0" hangingPunct="0"/>
            <a:r>
              <a:rPr lang="en-US" dirty="0" smtClean="0">
                <a:latin typeface="Times New Roman" pitchFamily="18" charset="0"/>
              </a:rPr>
              <a:t>   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3857628"/>
            <a:ext cx="3498182" cy="258532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</a:rPr>
              <a:t>Задача данной деятельности - самостоятельно добывать новые знания и сведения о том и или ином предмете, окружающем мире. Дети 4-х лет еще не могут самостоятельно находить ответы на все интересующие  вопросы – ему необходима помощь педагога.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417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Алекс\Desktop\одуван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85728"/>
            <a:ext cx="2714644" cy="2143140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-142908" y="142852"/>
            <a:ext cx="585791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dirty="0" smtClean="0">
                <a:latin typeface="Times New Roman" pitchFamily="18" charset="0"/>
              </a:rPr>
              <a:t>Предварительно изучение методической литературы, где освещены формы и методы по данной теме</a:t>
            </a:r>
          </a:p>
        </p:txBody>
      </p:sp>
      <p:pic>
        <p:nvPicPr>
          <p:cNvPr id="5124" name="Picture 4" descr="http://cdn2.top-shop.ru/71/86/normal_d8253a33c099bd34822f0d23948a86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2140843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://kupiteremok.ru/img/books_covers/10118151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1512168" cy="2166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https://wcbook.ru/data/book/44/4422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908720"/>
            <a:ext cx="18002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283968" y="3284984"/>
            <a:ext cx="4464496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eaLnBrk="0" hangingPunct="0">
              <a:buFontTx/>
              <a:buChar char="-"/>
            </a:pPr>
            <a:r>
              <a:rPr lang="ru-RU" dirty="0" smtClean="0">
                <a:latin typeface="Times New Roman" pitchFamily="18" charset="0"/>
              </a:rPr>
              <a:t>Создание предметно – развивающей среды для проведения простейших опытов и экспериментов;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</a:rPr>
              <a:t>- работа с детьми;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</a:rPr>
              <a:t>- Работа с родителями (совместные мероприятия, помощь при приобретении необходимого  материала для создания мини – лаборатории);</a:t>
            </a:r>
          </a:p>
          <a:p>
            <a:pPr algn="just" eaLnBrk="0" hangingPunct="0"/>
            <a:r>
              <a:rPr lang="ru-RU" dirty="0" smtClean="0">
                <a:latin typeface="Times New Roman" pitchFamily="18" charset="0"/>
              </a:rPr>
              <a:t>- Подбор наглядного раздаточного материала для проведения опытов, экспериментов. </a:t>
            </a:r>
          </a:p>
        </p:txBody>
      </p:sp>
      <p:pic>
        <p:nvPicPr>
          <p:cNvPr id="5128" name="Picture 8" descr="http://berezka-book.ru/media/import_files/bb/bbe69234-516b-11e5-91cd-485b39c6e361_b88e959d-a483-11e5-9cf5-902b34ac56db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3861048"/>
            <a:ext cx="1944216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0" name="Picture 10" descr="http://static2.ozone.ru/multimedia/books_covers/101358917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77072"/>
            <a:ext cx="194421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357430"/>
            <a:ext cx="8229600" cy="4175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6" name="Picture 4" descr="C:\Users\Алекс\Desktop\одуван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3643314"/>
            <a:ext cx="3200405" cy="3000396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63500"/>
          </a:effectLst>
        </p:spPr>
      </p:pic>
      <p:pic>
        <p:nvPicPr>
          <p:cNvPr id="3077" name="Picture 5" descr="C:\Users\Алекс\Desktop\одуван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42852"/>
            <a:ext cx="2500330" cy="2214578"/>
          </a:xfrm>
          <a:prstGeom prst="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3286116" y="3857628"/>
            <a:ext cx="507209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Текст  презентации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0"/>
            <a:ext cx="95726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Содержимое 8" descr="IMG_20160518_133527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196752"/>
            <a:ext cx="3394472" cy="45259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1115616" y="142852"/>
            <a:ext cx="612068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Наша мини-лаборатория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«Центр экспериментирования»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0" name="Рисунок 9" descr="IMG_20160518_1546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2132856"/>
            <a:ext cx="2915816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 descr="IMG_20160518_15465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105472"/>
            <a:ext cx="2952328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097" name="Picture 1" descr="C:\Program Files (x86)\Microsoft Office\MEDIA\CAGCAT10\j0305257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138428" cy="1828800"/>
          </a:xfrm>
          <a:prstGeom prst="rect">
            <a:avLst/>
          </a:prstGeom>
          <a:noFill/>
        </p:spPr>
      </p:pic>
      <p:pic>
        <p:nvPicPr>
          <p:cNvPr id="4098" name="Picture 2" descr="C:\Users\user\AppData\Local\Microsoft\Windows\Temporary Internet Files\Content.IE5\GW70H6C5\observation1[1]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7" y="620689"/>
            <a:ext cx="1152128" cy="1701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64399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SzPct val="80000"/>
            </a:pPr>
            <a:r>
              <a:rPr lang="ru-RU" b="1" dirty="0" smtClean="0">
                <a:solidFill>
                  <a:srgbClr val="FF0000"/>
                </a:solidFill>
              </a:rPr>
              <a:t>Воздух, какой он!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Вывод: воздух есть везде, легкий, невидим, прозрачен, без него нельзя жить.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6471920"/>
            <a:ext cx="576064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SzPct val="80000"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детей с воздухом и его свойствами. </a:t>
            </a:r>
          </a:p>
        </p:txBody>
      </p:sp>
      <p:pic>
        <p:nvPicPr>
          <p:cNvPr id="6" name="Рисунок 5" descr="IMG_20160520_07504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3348880" cy="30963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IMG_20160520_07521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645024"/>
            <a:ext cx="3275856" cy="28303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IMG_20160520_075455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124744"/>
            <a:ext cx="3384376" cy="28083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3" name="Picture 1" descr="C:\Users\user\AppData\Local\Microsoft\Windows\Temporary Internet Files\Content.IE5\GW70H6C5\Globos 3[1]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40560"/>
            <a:ext cx="2326709" cy="2326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107504" y="0"/>
            <a:ext cx="856895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Изучаем о защитных свойствах снега  и льда.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Вывод: состояние снега и льда зависит от температуры воздуха, снег и лед это вода.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20151118_1059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636070" y="2768926"/>
            <a:ext cx="379242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user\AppData\Local\Microsoft\Windows\Temporary Internet Files\Content.IE5\H5JJR9XW\IMG_1848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692696"/>
            <a:ext cx="1979712" cy="2969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41211_10155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573016"/>
            <a:ext cx="356388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Users\user\AppData\Local\Microsoft\Windows\Temporary Internet Files\Content.IE5\H39MG1HO\1b1c43a4145f5da635b57bf4fffbde86[1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1800200" cy="1661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C:\Users\user\AppData\Local\Microsoft\Windows\Temporary Internet Files\Content.IE5\UM65MEW8\sharik03-550x301[1]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2664296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C:\Users\user\AppData\Local\Microsoft\Windows\Temporary Internet Files\Content.IE5\H39MG1HO\snow-paint-02[1]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2736304" cy="275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85720" y="0"/>
            <a:ext cx="9038808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Вот они какие камни, глина и песок!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Вывод: камни тяжелые, бывают гладкие и шершавые.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Свойства песка и глины: рыхлые, сыпучие, твердые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G_20160518_15483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509120"/>
            <a:ext cx="2585018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IMG_20160518_15484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340768"/>
            <a:ext cx="3168352" cy="2934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_20160518_15473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37112"/>
            <a:ext cx="2694351" cy="2420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160523_103916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12776"/>
            <a:ext cx="2808312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IMG_20160523_105747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412" y="1484784"/>
            <a:ext cx="2910572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AppData\Local\Microsoft\Windows\Temporary Internet Files\Content.IE5\GW70H6C5\Kidney_stones-dog[1]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509120"/>
            <a:ext cx="2533878" cy="22044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85720" y="188640"/>
            <a:ext cx="767065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 у нас зеленый огород, круглый год!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Вывод: растениям  необходим свет, влага, тепло.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G_20160225_0816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980728"/>
            <a:ext cx="2941366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0160129_09594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3423" y="1479687"/>
            <a:ext cx="2736305" cy="217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60215_15003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024174"/>
            <a:ext cx="2308172" cy="2614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20151231_10310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484784"/>
            <a:ext cx="3309143" cy="4419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0160202_085307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93096"/>
            <a:ext cx="2304256" cy="2373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ublic\Pictures\Sample Pictures\mini-horses-green-gra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Алекс\Desktop\одуван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5000660" cy="4000528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627784" y="0"/>
            <a:ext cx="403244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Солнце и часы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G_20160520_0924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4139952" cy="3717032"/>
          </a:xfrm>
          <a:prstGeom prst="rect">
            <a:avLst/>
          </a:prstGeom>
        </p:spPr>
      </p:pic>
      <p:pic>
        <p:nvPicPr>
          <p:cNvPr id="5" name="Рисунок 4" descr="IMG_20160520_09425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548680"/>
            <a:ext cx="2639027" cy="3849104"/>
          </a:xfrm>
          <a:prstGeom prst="rect">
            <a:avLst/>
          </a:prstGeom>
        </p:spPr>
      </p:pic>
      <p:pic>
        <p:nvPicPr>
          <p:cNvPr id="7" name="Рисунок 6" descr="IMG_20160520_09241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005064"/>
            <a:ext cx="3313997" cy="2852936"/>
          </a:xfrm>
          <a:prstGeom prst="rect">
            <a:avLst/>
          </a:prstGeom>
        </p:spPr>
      </p:pic>
      <p:pic>
        <p:nvPicPr>
          <p:cNvPr id="8" name="Рисунок 7" descr="IMG_20160520_09425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2019067" cy="2527568"/>
          </a:xfrm>
          <a:prstGeom prst="rect">
            <a:avLst/>
          </a:prstGeom>
        </p:spPr>
      </p:pic>
      <p:pic>
        <p:nvPicPr>
          <p:cNvPr id="2050" name="Picture 2" descr="C:\Users\user\AppData\Local\Microsoft\Windows\Temporary Internet Files\Content.IE5\GW70H6C5\roman_clock_by_a_lemonhead[1]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138" y="116632"/>
            <a:ext cx="2633862" cy="2057798"/>
          </a:xfrm>
          <a:prstGeom prst="rect">
            <a:avLst/>
          </a:prstGeom>
          <a:noFill/>
        </p:spPr>
      </p:pic>
      <p:pic>
        <p:nvPicPr>
          <p:cNvPr id="2051" name="Picture 3" descr="C:\Users\user\AppData\Local\Microsoft\Windows\Temporary Internet Files\Content.IE5\H5JJR9XW\Wooden_hourglass_3[1]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293096"/>
            <a:ext cx="1728192" cy="2564904"/>
          </a:xfrm>
          <a:prstGeom prst="rect">
            <a:avLst/>
          </a:prstGeom>
          <a:noFill/>
        </p:spPr>
      </p:pic>
      <p:pic>
        <p:nvPicPr>
          <p:cNvPr id="2052" name="Picture 4" descr="C:\Users\user\AppData\Local\Microsoft\Windows\Temporary Internet Files\Content.IE5\H39MG1HO\hora[1]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1030" y="1412776"/>
            <a:ext cx="1715426" cy="2297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394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Пользователь</cp:lastModifiedBy>
  <cp:revision>32</cp:revision>
  <dcterms:created xsi:type="dcterms:W3CDTF">2012-05-18T15:17:41Z</dcterms:created>
  <dcterms:modified xsi:type="dcterms:W3CDTF">2018-02-03T07:55:06Z</dcterms:modified>
</cp:coreProperties>
</file>