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71" r:id="rId11"/>
    <p:sldId id="266" r:id="rId12"/>
    <p:sldId id="267" r:id="rId13"/>
    <p:sldId id="268" r:id="rId14"/>
    <p:sldId id="269" r:id="rId15"/>
    <p:sldId id="270" r:id="rId16"/>
    <p:sldId id="273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6683" y="1713471"/>
            <a:ext cx="7897941" cy="1757860"/>
          </a:xfrm>
        </p:spPr>
        <p:txBody>
          <a:bodyPr/>
          <a:lstStyle/>
          <a:p>
            <a:pPr algn="ctr"/>
            <a:r>
              <a:rPr lang="ru-RU" altLang="ru-RU" sz="3600" i="1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Этика современного менеджмента</a:t>
            </a:r>
            <a:endParaRPr lang="ru-RU" sz="3600" i="1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0659" y="5651327"/>
            <a:ext cx="40197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r>
              <a:rPr lang="en-US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Хазанова </a:t>
            </a:r>
            <a:r>
              <a:rPr lang="ru-RU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Г. </a:t>
            </a:r>
            <a:endParaRPr lang="ru-RU" sz="2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73089" y="6359213"/>
            <a:ext cx="1563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Москва, 2018 </a:t>
            </a:r>
          </a:p>
        </p:txBody>
      </p:sp>
    </p:spTree>
    <p:extLst>
      <p:ext uri="{BB962C8B-B14F-4D97-AF65-F5344CB8AC3E}">
        <p14:creationId xmlns:p14="http://schemas.microsoft.com/office/powerpoint/2010/main" val="74539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2936" y="1013483"/>
            <a:ext cx="10131425" cy="3649133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Помимо личностных лидерских черт, деятельность менеджера во многом обуславливается этическими нормами менеджмента на конкретных предприятиях или в фирмах.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Попытка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упорядочить эти нормы была принята на третьем европейском симпозиуме по менеджменту, проходившем в 1973 г. в г. Давосе. На нем был предположен примерный кодекс «этики поведения» менеджеров предприятия.</a:t>
            </a:r>
          </a:p>
        </p:txBody>
      </p:sp>
    </p:spTree>
    <p:extLst>
      <p:ext uri="{BB962C8B-B14F-4D97-AF65-F5344CB8AC3E}">
        <p14:creationId xmlns:p14="http://schemas.microsoft.com/office/powerpoint/2010/main" val="229708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4125" y="214185"/>
            <a:ext cx="10131425" cy="607952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Качества, которыми должен обладать идеальный менеджер: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теоретическая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подготовленность в сфере управленческой деятельности;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отросли, в которой осуществляются управленческие функции, и владение минимумом знаний в областях, с которыми обычно связано основное дело;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планировать производство и сбыт продукции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рынка и спроса на иды продукции и услуг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анализировать поступающую информацию, быстро и правильно оценивать хозяйственную ситуацию, принимать неординарные решения по возникающим проблемам;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брать на себя ответственность;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рабочего и свободного времени;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постоянная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повышением квалификационного и интеллектуального уровня</a:t>
            </a:r>
          </a:p>
        </p:txBody>
      </p:sp>
    </p:spTree>
    <p:extLst>
      <p:ext uri="{BB962C8B-B14F-4D97-AF65-F5344CB8AC3E}">
        <p14:creationId xmlns:p14="http://schemas.microsoft.com/office/powerpoint/2010/main" val="166176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0071" y="428367"/>
            <a:ext cx="10131425" cy="217478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этих требований должно сочетаться с необходимыми личностными качествами, которые даются частично природой, а отчасти формируются работой над собой.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качества, которыми должен обладать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менеджер:</a:t>
            </a:r>
          </a:p>
          <a:p>
            <a:pPr marL="0" indent="0" algn="just">
              <a:buNone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80519" y="2108886"/>
            <a:ext cx="599714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Работоспособность,</a:t>
            </a:r>
          </a:p>
          <a:p>
            <a:pPr>
              <a:lnSpc>
                <a:spcPct val="150000"/>
              </a:lnSpc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энергичность,</a:t>
            </a:r>
            <a:b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целеустремленность,</a:t>
            </a:r>
            <a:b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инициативность,</a:t>
            </a:r>
          </a:p>
          <a:p>
            <a:pPr>
              <a:lnSpc>
                <a:spcPct val="150000"/>
              </a:lnSpc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способность идти на риск,</a:t>
            </a:r>
          </a:p>
          <a:p>
            <a:pPr>
              <a:lnSpc>
                <a:spcPct val="150000"/>
              </a:lnSpc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самодисциплина,</a:t>
            </a:r>
          </a:p>
          <a:p>
            <a:pPr>
              <a:lnSpc>
                <a:spcPct val="150000"/>
              </a:lnSpc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самоконтроль,</a:t>
            </a:r>
          </a:p>
          <a:p>
            <a:pPr>
              <a:lnSpc>
                <a:spcPct val="150000"/>
              </a:lnSpc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способность сохранять выдержку,</a:t>
            </a:r>
          </a:p>
          <a:p>
            <a:pPr>
              <a:lnSpc>
                <a:spcPct val="150000"/>
              </a:lnSpc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устойчивость к стрессам,</a:t>
            </a:r>
          </a:p>
          <a:p>
            <a:pPr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предприимчивость.</a:t>
            </a: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1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519" y="74141"/>
            <a:ext cx="11327027" cy="6783859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стать настоящим менеджером, необходимо обладать способностью и умением работать с людьми, владеть этикой деловых отношений и общения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же этические качества должен проявлять менеджер в своей работе с людьми? </a:t>
            </a:r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необходимо: </a:t>
            </a:r>
            <a:endParaRPr lang="ru-RU" sz="32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умело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подбирать работников, обучать, воспитывать их, совершенствовать их способности; </a:t>
            </a:r>
            <a:endParaRPr lang="ru-RU" sz="3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воодушевлять подчиненных на выполнение самых трудных задач, вселять в них уверенность в </a:t>
            </a: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успехе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поощрять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инициативу, творчество, рационализаторство и изобретательство</a:t>
            </a: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уметь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производственную и технологическую дисциплину</a:t>
            </a: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иметь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налаживания контактов с людьми, проведения деловых бесед и переговоров, ведение дискуссий; </a:t>
            </a:r>
            <a:endParaRPr lang="ru-RU" sz="3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четко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излагать свои мысли идеи, уметь доказывать их конструктивность вышестоящим руководителям и своим подчиненным; </a:t>
            </a:r>
            <a:endParaRPr lang="ru-RU" sz="3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всегда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иметь в виду то, что личный пример руководителя является важнейшим средством влияния на подчиненных; </a:t>
            </a:r>
            <a:endParaRPr lang="ru-RU" sz="3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допускать расхождения слова и дела</a:t>
            </a: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поощрять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добросовестный труд; </a:t>
            </a:r>
            <a:endParaRPr lang="ru-RU" sz="3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выполнять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правила, принятые организацией</a:t>
            </a: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3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92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087" y="453081"/>
            <a:ext cx="11102545" cy="5239264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50000"/>
              </a:lnSpc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не может быть эффективным без отлаженных коммуникаций (связей) с персоналом. Информация, получаемая по различным коммуникационным каналам, необходима прежде всего руководителям для отслеживания процессов, происходящих в организации, и контроля за ходом выполнения поставленных задач, для принятия стратегических и тактических решений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lnSpc>
                <a:spcPct val="150000"/>
              </a:lnSpc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коммуникационными средствами являются устная информация, полученная при непосредственном контакте менеджера с подчиненными, письменная и компьютерная. Важнейшие требования к полученной по коммуникационным каналам информации - правдивость, точность и актуальность. Их соблюдение непосредственно влияет на обоснованность принимаемых решений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707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7881" y="247134"/>
            <a:ext cx="10527957" cy="6367850"/>
          </a:xfrm>
        </p:spPr>
        <p:txBody>
          <a:bodyPr>
            <a:normAutofit fontScale="85000" lnSpcReduction="10000"/>
          </a:bodyPr>
          <a:lstStyle/>
          <a:p>
            <a:pPr marL="0" indent="457200" algn="ctr">
              <a:lnSpc>
                <a:spcPct val="150000"/>
              </a:lnSpc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Важными элементами взаимодействия менеджера и подчиненного является отдача и выполнение распоряжений.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ctr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отдаче распоряжений: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четкими;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ясными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логичными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конструктивными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отдаваться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спокойным тоном;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важно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указывать в какой срок и как выполнить данное распоряжение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данному распоряжению у работника должен быть интерес;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порученная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должна соответствовать профессии и квалификации подчиненного;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2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важно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убедиться правильно ли вас понял работник</a:t>
            </a:r>
          </a:p>
        </p:txBody>
      </p:sp>
    </p:spTree>
    <p:extLst>
      <p:ext uri="{BB962C8B-B14F-4D97-AF65-F5344CB8AC3E}">
        <p14:creationId xmlns:p14="http://schemas.microsoft.com/office/powerpoint/2010/main" val="189928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3067" y="214183"/>
            <a:ext cx="10131425" cy="2817341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60000"/>
              </a:lnSpc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Управленческие воздействия на подчиненных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60000"/>
              </a:lnSpc>
              <a:buNone/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60000"/>
              </a:lnSpc>
              <a:buNone/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60000"/>
              </a:lnSpc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с двумя усеченными противолежащими углами 3"/>
          <p:cNvSpPr/>
          <p:nvPr/>
        </p:nvSpPr>
        <p:spPr>
          <a:xfrm>
            <a:off x="3179804" y="1655805"/>
            <a:ext cx="2158315" cy="914400"/>
          </a:xfrm>
          <a:prstGeom prst="snip2DiagRect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ПООЩЕРЕНИЯ</a:t>
            </a:r>
            <a:endParaRPr lang="ru-RU" b="1" i="1" dirty="0"/>
          </a:p>
        </p:txBody>
      </p:sp>
      <p:sp>
        <p:nvSpPr>
          <p:cNvPr id="5" name="Прямоугольник с двумя усеченными противолежащими углами 4"/>
          <p:cNvSpPr/>
          <p:nvPr/>
        </p:nvSpPr>
        <p:spPr>
          <a:xfrm>
            <a:off x="7957751" y="1655805"/>
            <a:ext cx="1960606" cy="914400"/>
          </a:xfrm>
          <a:prstGeom prst="snip2DiagRect">
            <a:avLst/>
          </a:prstGeom>
          <a:solidFill>
            <a:schemeClr val="accent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НАКАЗАНИЯ</a:t>
            </a:r>
            <a:endParaRPr lang="ru-RU" b="1" i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258961" y="980303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8938054" y="980303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861751" y="2706129"/>
            <a:ext cx="4728519" cy="47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56619" y="2783524"/>
            <a:ext cx="483655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замечания;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осуждение;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депримирование</a:t>
            </a: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задержка намечаемого повышения з/п;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з/п;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понижение оп службе;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увольнение с работы;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возмещение причиненного ущерба.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42301" y="2706129"/>
            <a:ext cx="50333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благодарность;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денежная премия;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ценный подарок;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 на кратковременную передышку;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отправка в интересную командировку;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присвоение почетного звания;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Wingdings" panose="05000000000000000000" pitchFamily="2" charset="2"/>
              <a:buChar char="F"/>
              <a:defRPr/>
            </a:pPr>
            <a:r>
              <a:rPr lang="ru-RU" alt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к гос. награде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32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2309" y="2273643"/>
            <a:ext cx="6917723" cy="2290119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altLang="ru-RU" sz="5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altLang="ru-RU" sz="5400" b="1" i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endParaRPr lang="ru-RU" altLang="ru-RU" sz="5400" b="1" i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2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9617" y="197708"/>
            <a:ext cx="4808837" cy="144802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1005" y="1713470"/>
            <a:ext cx="9466221" cy="2594920"/>
          </a:xfrm>
        </p:spPr>
        <p:txBody>
          <a:bodyPr>
            <a:normAutofit/>
          </a:bodyPr>
          <a:lstStyle/>
          <a:p>
            <a:pPr indent="0" algn="just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принципов, методов, средств и форм управления,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используемых для 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эффективной деятельности фирм, направленная на получение прибыли.</a:t>
            </a:r>
          </a:p>
        </p:txBody>
      </p:sp>
    </p:spTree>
    <p:extLst>
      <p:ext uri="{BB962C8B-B14F-4D97-AF65-F5344CB8AC3E}">
        <p14:creationId xmlns:p14="http://schemas.microsoft.com/office/powerpoint/2010/main" val="20613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5248" y="90900"/>
            <a:ext cx="10131425" cy="1139851"/>
          </a:xfrm>
        </p:spPr>
        <p:txBody>
          <a:bodyPr>
            <a:normAutofit/>
          </a:bodyPr>
          <a:lstStyle/>
          <a:p>
            <a:r>
              <a:rPr lang="ru-RU" altLang="ru-RU" sz="2800" i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Функциональное содержание менеджмента</a:t>
            </a:r>
            <a:r>
              <a:rPr lang="ru-RU" sz="2800" dirty="0">
                <a:solidFill>
                  <a:srgbClr val="002060"/>
                </a:solidFill>
              </a:rPr>
              <a:t>: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с двумя усеченными противолежащими углами 9"/>
          <p:cNvSpPr/>
          <p:nvPr/>
        </p:nvSpPr>
        <p:spPr>
          <a:xfrm>
            <a:off x="2030620" y="1319514"/>
            <a:ext cx="8196649" cy="675502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  <a:endParaRPr lang="ru-RU" dirty="0"/>
          </a:p>
        </p:txBody>
      </p:sp>
      <p:sp>
        <p:nvSpPr>
          <p:cNvPr id="11" name="Прямоугольник с двумя усеченными противолежащими углами 10"/>
          <p:cNvSpPr/>
          <p:nvPr/>
        </p:nvSpPr>
        <p:spPr>
          <a:xfrm>
            <a:off x="2030619" y="2279221"/>
            <a:ext cx="8196649" cy="700217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потребностей  в рабочей силе, подбор и обучение кадров</a:t>
            </a:r>
            <a:endParaRPr lang="ru-RU" dirty="0"/>
          </a:p>
        </p:txBody>
      </p:sp>
      <p:sp>
        <p:nvSpPr>
          <p:cNvPr id="13" name="Прямоугольник с двумя усеченными противолежащими углами 12"/>
          <p:cNvSpPr/>
          <p:nvPr/>
        </p:nvSpPr>
        <p:spPr>
          <a:xfrm>
            <a:off x="2030619" y="3202040"/>
            <a:ext cx="8196649" cy="700217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задач ,методическая помощь</a:t>
            </a:r>
            <a:endParaRPr lang="ru-RU" dirty="0"/>
          </a:p>
        </p:txBody>
      </p:sp>
      <p:sp>
        <p:nvSpPr>
          <p:cNvPr id="14" name="Прямоугольник с двумя усеченными противолежащими углами 13"/>
          <p:cNvSpPr/>
          <p:nvPr/>
        </p:nvSpPr>
        <p:spPr>
          <a:xfrm>
            <a:off x="2030619" y="4080724"/>
            <a:ext cx="8196649" cy="700217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Мотивация труда</a:t>
            </a:r>
            <a:endParaRPr lang="ru-RU" dirty="0"/>
          </a:p>
        </p:txBody>
      </p:sp>
      <p:sp>
        <p:nvSpPr>
          <p:cNvPr id="15" name="Прямоугольник с двумя усеченными противолежащими углами 14"/>
          <p:cNvSpPr/>
          <p:nvPr/>
        </p:nvSpPr>
        <p:spPr>
          <a:xfrm>
            <a:off x="2030619" y="5026321"/>
            <a:ext cx="8196649" cy="700217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 трудовых отношений, заработной платы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с двумя усеченными противолежащими углами 16"/>
          <p:cNvSpPr/>
          <p:nvPr/>
        </p:nvSpPr>
        <p:spPr>
          <a:xfrm>
            <a:off x="2108881" y="5971918"/>
            <a:ext cx="8196649" cy="675502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труда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8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1405" y="197346"/>
            <a:ext cx="10766854" cy="6500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современном менеджменте важное значение приобретают этические функции, регулирующие взаимоотношения руководителей и подчиненных, работников, связанных между собой горизонтальными связями, взаимодействие фирм с внешней средой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исследований оцениваются социально-психологические последствия управленческих решений и осуществляемых изменений в структуре и деятельности организации. При этом особое внимание придается созданию атмосферы сотрудничества, формированию здорового морально-психологического климата в коллективах фирм.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субъектом управления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менеджер (руководитель, управляющий). Именно он отвечает за организацию ее деятельности, достижение поставленных перед ней задач. Важнейшим направлением его работы наряду с реализацией чисто технических и технологических вопросов является мобилизация работников на решение производственных задач. А для этого необходимо быть не только руководителем, владеющим властными полномочиями, но и лидером, т.е. человеком, воздействующим на работников своим авторитетом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87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4210" y="403654"/>
            <a:ext cx="10131425" cy="208417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alt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стать лидером, руководителю необходимо обладать нужными для этого качествами. Тем не менее существуют черты, определяющие авторитет работника, в том числе и руководителя, которые позволяют наиболее эффективно влиять на людей</a:t>
            </a:r>
            <a:r>
              <a:rPr lang="ru-RU" alt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примеру, 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ученые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выделили: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 flipH="1">
            <a:off x="1128583" y="3927897"/>
            <a:ext cx="2916191" cy="1047234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</a:t>
            </a:r>
          </a:p>
        </p:txBody>
      </p:sp>
      <p:sp>
        <p:nvSpPr>
          <p:cNvPr id="4" name="Овал 3"/>
          <p:cNvSpPr/>
          <p:nvPr/>
        </p:nvSpPr>
        <p:spPr>
          <a:xfrm>
            <a:off x="322384" y="2487826"/>
            <a:ext cx="1842858" cy="9144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7743568" y="4008735"/>
            <a:ext cx="2487827" cy="966908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Уверенность в себе</a:t>
            </a:r>
          </a:p>
        </p:txBody>
      </p:sp>
      <p:sp>
        <p:nvSpPr>
          <p:cNvPr id="6" name="Овал 5"/>
          <p:cNvSpPr/>
          <p:nvPr/>
        </p:nvSpPr>
        <p:spPr>
          <a:xfrm>
            <a:off x="4777945" y="5639806"/>
            <a:ext cx="2183028" cy="910282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Надежность </a:t>
            </a:r>
          </a:p>
        </p:txBody>
      </p:sp>
      <p:sp>
        <p:nvSpPr>
          <p:cNvPr id="8" name="Овал 7"/>
          <p:cNvSpPr/>
          <p:nvPr/>
        </p:nvSpPr>
        <p:spPr>
          <a:xfrm>
            <a:off x="4777945" y="4061757"/>
            <a:ext cx="2058341" cy="9144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участие</a:t>
            </a:r>
          </a:p>
        </p:txBody>
      </p:sp>
      <p:sp>
        <p:nvSpPr>
          <p:cNvPr id="9" name="Овал 8"/>
          <p:cNvSpPr/>
          <p:nvPr/>
        </p:nvSpPr>
        <p:spPr>
          <a:xfrm>
            <a:off x="2899719" y="2622713"/>
            <a:ext cx="2117124" cy="9144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знаний 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9226378" y="2550642"/>
            <a:ext cx="1820561" cy="9144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Здравый смысл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251959" y="2569177"/>
            <a:ext cx="1936452" cy="91440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Честность</a:t>
            </a: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84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364" y="337981"/>
            <a:ext cx="10131425" cy="683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spc="50" dirty="0">
                <a:ln w="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стилю руководства выделяют три типа лидеров: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807308" y="1713470"/>
            <a:ext cx="3080307" cy="2669059"/>
          </a:xfrm>
          <a:prstGeom prst="irregularSeal2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solidFill>
                  <a:srgbClr val="002060"/>
                </a:solidFill>
              </a:rPr>
              <a:t>Автократический</a:t>
            </a:r>
            <a:endParaRPr lang="ru-RU" altLang="ru-RU" b="1" dirty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b="1" dirty="0">
                <a:solidFill>
                  <a:srgbClr val="002060"/>
                </a:solidFill>
              </a:rPr>
              <a:t>лидер</a:t>
            </a:r>
            <a:r>
              <a:rPr lang="ru-RU" altLang="ru-RU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3887615" y="2823604"/>
            <a:ext cx="3469719" cy="2671033"/>
          </a:xfrm>
          <a:prstGeom prst="irregularSeal2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solidFill>
                  <a:srgbClr val="002060"/>
                </a:solidFill>
              </a:rPr>
              <a:t>Демократический</a:t>
            </a:r>
          </a:p>
          <a:p>
            <a:pPr algn="ctr" eaLnBrk="1" hangingPunct="1"/>
            <a:r>
              <a:rPr lang="ru-RU" altLang="ru-RU" b="1" dirty="0" smtClean="0">
                <a:solidFill>
                  <a:srgbClr val="002060"/>
                </a:solidFill>
              </a:rPr>
              <a:t>лидер</a:t>
            </a:r>
            <a:endParaRPr lang="ru-RU" altLang="ru-RU" b="1" dirty="0">
              <a:solidFill>
                <a:srgbClr val="002060"/>
              </a:solidFill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8114271" y="2137847"/>
            <a:ext cx="3325513" cy="2376487"/>
          </a:xfrm>
          <a:prstGeom prst="irregularSeal2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b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anchor="ctr">
            <a:flatTx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solidFill>
                  <a:srgbClr val="002060"/>
                </a:solidFill>
              </a:rPr>
              <a:t> Либеральный </a:t>
            </a:r>
          </a:p>
          <a:p>
            <a:pPr algn="ctr" eaLnBrk="1" hangingPunct="1"/>
            <a:r>
              <a:rPr lang="ru-RU" altLang="ru-RU" b="1" dirty="0" smtClean="0">
                <a:solidFill>
                  <a:srgbClr val="002060"/>
                </a:solidFill>
              </a:rPr>
              <a:t>лидер</a:t>
            </a:r>
            <a:endParaRPr lang="ru-RU" alt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1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795" y="494271"/>
            <a:ext cx="10487713" cy="46049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Автократический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лидер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лидер, который обычно определяет структуру деятельности подчиненных, концентрирует власть в своих руках, берет на себя всю полноту ответственности, лишает работников возможности участия в принятии решений. В достижении своих целей им используются психологическое давление, в частности угрозы, наказания, вселение в сознание страха. Указания даются кратко по-деловому, похвалы и порицания субъективны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29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71849"/>
            <a:ext cx="10131425" cy="582415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Демократический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лидер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деятельности руководствуется посылкой, что труд - процесс естественный. Если условия благоприятные, если люди приобщены к организационным целям, они будут брать на себя ответственность, использовать управление и самоконтроль. Исходя из этой посылки, такой руководитель будет стремится делегировать полномочия подчиненным, допускать их к принятию решений, предоставлять свободу в выполнении заданий. В достижении целей он пользуется убеждением и похвалой. В обращении с работниками уважителен, тактичен, объективен, создает атмосферу сотрудничества. Порицания делаются в форме советов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9385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7034" y="609829"/>
            <a:ext cx="10131425" cy="400336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</a:rPr>
              <a:t>Либеральный лидер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полную свободу группе в определении своих целей и контроле за своей работой, минимально участвует в принятии решений и перепоручает решение всех проблем своим заместителем. Он старается уйти от ответственности, избегает конфликтов и устраняется от их разбора.</a:t>
            </a:r>
          </a:p>
        </p:txBody>
      </p:sp>
    </p:spTree>
    <p:extLst>
      <p:ext uri="{BB962C8B-B14F-4D97-AF65-F5344CB8AC3E}">
        <p14:creationId xmlns:p14="http://schemas.microsoft.com/office/powerpoint/2010/main" val="356967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182</TotalTime>
  <Words>1059</Words>
  <Application>Microsoft Office PowerPoint</Application>
  <PresentationFormat>Широкоэкранный</PresentationFormat>
  <Paragraphs>109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Wingdings</vt:lpstr>
      <vt:lpstr>Небеса</vt:lpstr>
      <vt:lpstr>Этика современного менеджмента</vt:lpstr>
      <vt:lpstr>Менеджмент</vt:lpstr>
      <vt:lpstr> Функциональное содержание менеджмента: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Этика современного менеджмента</dc:title>
  <dc:creator>Cемен Хазанов</dc:creator>
  <cp:lastModifiedBy>Cемен Хазанов</cp:lastModifiedBy>
  <cp:revision>19</cp:revision>
  <dcterms:created xsi:type="dcterms:W3CDTF">2018-01-15T18:41:05Z</dcterms:created>
  <dcterms:modified xsi:type="dcterms:W3CDTF">2018-02-03T20:16:24Z</dcterms:modified>
</cp:coreProperties>
</file>