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61" r:id="rId4"/>
    <p:sldId id="262" r:id="rId5"/>
    <p:sldId id="257" r:id="rId6"/>
    <p:sldId id="258" r:id="rId7"/>
    <p:sldId id="259" r:id="rId8"/>
    <p:sldId id="260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86391" autoAdjust="0"/>
  </p:normalViewPr>
  <p:slideViewPr>
    <p:cSldViewPr>
      <p:cViewPr varScale="1">
        <p:scale>
          <a:sx n="105" d="100"/>
          <a:sy n="105" d="100"/>
        </p:scale>
        <p:origin x="-96" y="-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98CB1-4622-4200-BBB4-D6D6EE86FE25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9D8BDA-444B-40A2-98EB-E81F924C55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98CB1-4622-4200-BBB4-D6D6EE86FE25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D8BDA-444B-40A2-98EB-E81F924C55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98CB1-4622-4200-BBB4-D6D6EE86FE25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D8BDA-444B-40A2-98EB-E81F924C55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F998CB1-4622-4200-BBB4-D6D6EE86FE25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199D8BDA-444B-40A2-98EB-E81F924C55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98CB1-4622-4200-BBB4-D6D6EE86FE25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D8BDA-444B-40A2-98EB-E81F924C55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98CB1-4622-4200-BBB4-D6D6EE86FE25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D8BDA-444B-40A2-98EB-E81F924C55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D8BDA-444B-40A2-98EB-E81F924C55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98CB1-4622-4200-BBB4-D6D6EE86FE25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98CB1-4622-4200-BBB4-D6D6EE86FE25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D8BDA-444B-40A2-98EB-E81F924C55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98CB1-4622-4200-BBB4-D6D6EE86FE25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D8BDA-444B-40A2-98EB-E81F924C55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F998CB1-4622-4200-BBB4-D6D6EE86FE25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99D8BDA-444B-40A2-98EB-E81F924C55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98CB1-4622-4200-BBB4-D6D6EE86FE25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9D8BDA-444B-40A2-98EB-E81F924C55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F998CB1-4622-4200-BBB4-D6D6EE86FE25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199D8BDA-444B-40A2-98EB-E81F924C55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4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12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5" Type="http://schemas.openxmlformats.org/officeDocument/2006/relationships/image" Target="../media/image16.gif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Relationship Id="rId1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3473624"/>
            <a:ext cx="8305800" cy="819472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1200" dirty="0" smtClean="0"/>
              <a:t>                                                                                              Презентацию выполнила </a:t>
            </a:r>
            <a:r>
              <a:rPr lang="ru-RU" sz="1200" dirty="0" err="1" smtClean="0"/>
              <a:t>Белюсева</a:t>
            </a:r>
            <a:r>
              <a:rPr lang="ru-RU" sz="1200" dirty="0" smtClean="0"/>
              <a:t> О. В.</a:t>
            </a:r>
          </a:p>
          <a:p>
            <a:r>
              <a:rPr lang="ru-RU" sz="1200" dirty="0" smtClean="0"/>
              <a:t>                                                                                    Воспитатель ГБДОУ № 126 г. Санкт-Петербург</a:t>
            </a:r>
            <a:r>
              <a:rPr lang="ru-RU" dirty="0" smtClean="0"/>
              <a:t> </a:t>
            </a:r>
          </a:p>
          <a:p>
            <a:endParaRPr lang="ru-RU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332656"/>
            <a:ext cx="8305800" cy="864096"/>
          </a:xfrm>
        </p:spPr>
        <p:txBody>
          <a:bodyPr/>
          <a:lstStyle/>
          <a:p>
            <a:r>
              <a:rPr lang="ru-RU" dirty="0" smtClean="0"/>
              <a:t>ГОРОДА-ГЕРОИ</a:t>
            </a:r>
            <a:endParaRPr lang="ru-RU" dirty="0"/>
          </a:p>
        </p:txBody>
      </p:sp>
      <p:pic>
        <p:nvPicPr>
          <p:cNvPr id="19458" name="Picture 2" descr="https://w-dog.ru/wallpapers/2/3/471744901930503/moscow-russia-kremlin-city-moskva-rossiya-kreml-sobor-vasiliya-blazhenn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268760"/>
            <a:ext cx="1425443" cy="936104"/>
          </a:xfrm>
          <a:prstGeom prst="rect">
            <a:avLst/>
          </a:prstGeom>
          <a:noFill/>
        </p:spPr>
      </p:pic>
      <p:pic>
        <p:nvPicPr>
          <p:cNvPr id="19460" name="Picture 4" descr="http://www.interesting-planet.ru/wp-content/uploads/pamyatnik_korablyam-1024x57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1268760"/>
            <a:ext cx="1424158" cy="936104"/>
          </a:xfrm>
          <a:prstGeom prst="rect">
            <a:avLst/>
          </a:prstGeom>
          <a:noFill/>
        </p:spPr>
      </p:pic>
      <p:sp>
        <p:nvSpPr>
          <p:cNvPr id="19462" name="AutoShape 6" descr="https://www.tourprom.ru/site_media/images/poiphoto/petr-4_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4" name="AutoShape 8" descr="https://www.tourprom.ru/site_media/images/poiphoto/petr-4_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6" name="AutoShape 10" descr="https://www.tourprom.ru/site_media/images/poiphoto/petr-4_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8" name="AutoShape 12" descr="https://www.tourprom.ru/site_media/images/poiphoto/petr-4_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70" name="AutoShape 14" descr="https://c1.staticflickr.com/5/4074/4912441491_fba7587562_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72" name="AutoShape 16" descr="https://c1.staticflickr.com/5/4074/4912441491_fba7587562_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474" name="Picture 18" descr="http://peterburg.center/sites/default/files/1_bronze_horseman_st._petersburg_russi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3928" y="1268761"/>
            <a:ext cx="1440160" cy="936104"/>
          </a:xfrm>
          <a:prstGeom prst="rect">
            <a:avLst/>
          </a:prstGeom>
          <a:noFill/>
        </p:spPr>
      </p:pic>
      <p:pic>
        <p:nvPicPr>
          <p:cNvPr id="19476" name="Picture 20" descr="http://today.in.ua/wp-content/uploads/2017/09/8322120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80113" y="1268760"/>
            <a:ext cx="1512168" cy="936104"/>
          </a:xfrm>
          <a:prstGeom prst="rect">
            <a:avLst/>
          </a:prstGeom>
          <a:noFill/>
        </p:spPr>
      </p:pic>
      <p:pic>
        <p:nvPicPr>
          <p:cNvPr id="19480" name="Picture 24" descr="http://static.panoramio.com/photos/large/12039123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08304" y="1268760"/>
            <a:ext cx="1403470" cy="936104"/>
          </a:xfrm>
          <a:prstGeom prst="rect">
            <a:avLst/>
          </a:prstGeom>
          <a:noFill/>
        </p:spPr>
      </p:pic>
      <p:pic>
        <p:nvPicPr>
          <p:cNvPr id="19482" name="Picture 26" descr="http://gezilecekyerler.com/wp-content/uploads/2017/03/Kiev-Hakk%C4%B1nda-E%C4%9Flence-Bilgiler-1024x576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1560" y="2348880"/>
            <a:ext cx="1408157" cy="936104"/>
          </a:xfrm>
          <a:prstGeom prst="rect">
            <a:avLst/>
          </a:prstGeom>
          <a:noFill/>
        </p:spPr>
      </p:pic>
      <p:sp>
        <p:nvSpPr>
          <p:cNvPr id="19484" name="AutoShape 28" descr="https://cdn.fishki.net/upload/post/201406/24/1279903/32_1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86" name="AutoShape 30" descr="https://cdn.fishki.net/upload/post/201406/24/1279903/32_1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88" name="AutoShape 32" descr="https://cdn.fishki.net/upload/post/201406/24/1279903/32_1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490" name="Picture 34" descr="http://danilovaolga.ucoz.com/brestskaja_krepost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267744" y="2348880"/>
            <a:ext cx="1440160" cy="936104"/>
          </a:xfrm>
          <a:prstGeom prst="rect">
            <a:avLst/>
          </a:prstGeom>
          <a:noFill/>
        </p:spPr>
      </p:pic>
      <p:pic>
        <p:nvPicPr>
          <p:cNvPr id="19492" name="Picture 36" descr="http://crimeaburo.ru/wp-content/uploads/2017/09/14_Populyarnye_goroda_Kryma_dlya_otdykha_2_kerch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923928" y="2348880"/>
            <a:ext cx="1440159" cy="936104"/>
          </a:xfrm>
          <a:prstGeom prst="rect">
            <a:avLst/>
          </a:prstGeom>
          <a:noFill/>
        </p:spPr>
      </p:pic>
      <p:pic>
        <p:nvPicPr>
          <p:cNvPr id="19494" name="Picture 38" descr="http://meridian-gel.ru/wp-content/uploads/novorossijsk-gorod-geroj-05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580112" y="2348880"/>
            <a:ext cx="1512168" cy="936104"/>
          </a:xfrm>
          <a:prstGeom prst="rect">
            <a:avLst/>
          </a:prstGeom>
          <a:noFill/>
        </p:spPr>
      </p:pic>
      <p:pic>
        <p:nvPicPr>
          <p:cNvPr id="19496" name="Picture 40" descr="http://travel.biletyplus.ru/wp-content/uploads/2014/12/00-memorial-church-of-all-saints-minsk-02-16-07-13-1024x725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308304" y="2348880"/>
            <a:ext cx="1440159" cy="936104"/>
          </a:xfrm>
          <a:prstGeom prst="rect">
            <a:avLst/>
          </a:prstGeom>
          <a:noFill/>
        </p:spPr>
      </p:pic>
      <p:sp>
        <p:nvSpPr>
          <p:cNvPr id="38" name="Подзаголовок 2"/>
          <p:cNvSpPr txBox="1">
            <a:spLocks/>
          </p:cNvSpPr>
          <p:nvPr/>
        </p:nvSpPr>
        <p:spPr>
          <a:xfrm>
            <a:off x="395536" y="3645024"/>
            <a:ext cx="8377808" cy="819472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endParaRPr kumimoji="0" lang="ru-RU" sz="2200" b="0" i="0" u="none" strike="noStrike" kern="1200" cap="none" spc="10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endParaRPr kumimoji="0" lang="ru-RU" sz="2200" b="0" i="0" u="none" strike="noStrike" kern="1200" cap="none" spc="10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9498" name="Picture 42" descr="http://tradicii-duha.ru/wp-content/uploads/2017/09/03-4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267744" y="3429000"/>
            <a:ext cx="1476164" cy="984109"/>
          </a:xfrm>
          <a:prstGeom prst="rect">
            <a:avLst/>
          </a:prstGeom>
          <a:noFill/>
        </p:spPr>
      </p:pic>
      <p:pic>
        <p:nvPicPr>
          <p:cNvPr id="19500" name="Picture 44" descr="http://www.naurfo.ru/system/imgs/4364/medium/murmansk.jpg?1321034897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923928" y="3429001"/>
            <a:ext cx="1440160" cy="1008112"/>
          </a:xfrm>
          <a:prstGeom prst="rect">
            <a:avLst/>
          </a:prstGeom>
          <a:noFill/>
        </p:spPr>
      </p:pic>
      <p:pic>
        <p:nvPicPr>
          <p:cNvPr id="19502" name="Picture 46" descr="http://www.8h.ru/images/smolensk/smolensk%202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5580112" y="3429000"/>
            <a:ext cx="1513114" cy="1008112"/>
          </a:xfrm>
          <a:prstGeom prst="rect">
            <a:avLst/>
          </a:prstGeom>
          <a:noFill/>
        </p:spPr>
      </p:pic>
      <p:pic>
        <p:nvPicPr>
          <p:cNvPr id="27" name="Picture 44" descr="http://www.naurfo.ru/system/imgs/4364/medium/murmansk.jpg?1321034897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923928" y="3429000"/>
            <a:ext cx="1440160" cy="1008112"/>
          </a:xfrm>
          <a:prstGeom prst="rect">
            <a:avLst/>
          </a:prstGeom>
          <a:noFill/>
        </p:spPr>
      </p:pic>
      <p:pic>
        <p:nvPicPr>
          <p:cNvPr id="8196" name="Picture 4" descr="http://i2.imageban.ru/out/2016/08/19/9c72c73fcf8292d7a5eae3545a18c5fd.gif"/>
          <p:cNvPicPr>
            <a:picLocks noChangeAspect="1" noChangeArrowheads="1" noCrop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95536" y="3266035"/>
            <a:ext cx="1264915" cy="1331489"/>
          </a:xfrm>
          <a:prstGeom prst="rect">
            <a:avLst/>
          </a:prstGeom>
          <a:noFill/>
        </p:spPr>
      </p:pic>
      <p:pic>
        <p:nvPicPr>
          <p:cNvPr id="8198" name="Picture 6" descr="http://i2.imageban.ru/out/2016/08/19/9c72c73fcf8292d7a5eae3545a18c5fd.gif"/>
          <p:cNvPicPr>
            <a:picLocks noChangeAspect="1" noChangeArrowheads="1" noCrop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236296" y="3212976"/>
            <a:ext cx="1696963" cy="1786277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ru-RU" sz="2800" spc="100" dirty="0" smtClean="0">
              <a:solidFill>
                <a:schemeClr val="tx2"/>
              </a:solidFill>
            </a:endParaRPr>
          </a:p>
          <a:p>
            <a:pPr lvl="0"/>
            <a:endParaRPr lang="ru-RU" sz="2800" spc="100" dirty="0" smtClean="0">
              <a:solidFill>
                <a:schemeClr val="tx2"/>
              </a:solidFill>
            </a:endParaRPr>
          </a:p>
          <a:p>
            <a:pPr lvl="0"/>
            <a:endParaRPr lang="ru-RU" sz="2800" spc="100" dirty="0" smtClean="0">
              <a:solidFill>
                <a:schemeClr val="tx2"/>
              </a:solidFill>
            </a:endParaRPr>
          </a:p>
          <a:p>
            <a:pPr lvl="0">
              <a:buNone/>
            </a:pPr>
            <a:r>
              <a:rPr lang="ru-RU" sz="2800" spc="100" dirty="0" smtClean="0">
                <a:solidFill>
                  <a:schemeClr val="tx2"/>
                </a:solidFill>
              </a:rPr>
              <a:t>   Звание «Город-герой» присвоено городам            Советского Союза, трудящиеся которых проявили массовый героизм  и мужество в защите Родины в годы Великой Отечественной войны 1941-1945гг.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28" name="AutoShape 4" descr="https://static.anumis.ru/global/images/photos/0062/huge/29914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static.anumis.ru/global/images/photos/0062/huge/29914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https://static.anumis.ru/global/images/photos/0062/huge/29914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6" name="Picture 12" descr="http://paraparabellum.ru/wp-content/uploads/2015/12/den-geroev-otechestv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260648"/>
            <a:ext cx="3960440" cy="28080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Вертикальный свиток 3"/>
          <p:cNvSpPr/>
          <p:nvPr/>
        </p:nvSpPr>
        <p:spPr>
          <a:xfrm>
            <a:off x="323528" y="332656"/>
            <a:ext cx="4104456" cy="4536504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>
              <a:solidFill>
                <a:schemeClr val="bg1"/>
              </a:solidFill>
            </a:endParaRP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>
              <a:solidFill>
                <a:schemeClr val="bg1"/>
              </a:solidFill>
            </a:endParaRP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>
              <a:solidFill>
                <a:schemeClr val="bg1"/>
              </a:solidFill>
            </a:endParaRP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Москва! Ты в солдатской шинели 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Прошла, не склонив головы! 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И сколько б мы песен ни пели 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Их мало для нашей Москвы.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Вертикальный свиток 4"/>
          <p:cNvSpPr/>
          <p:nvPr/>
        </p:nvSpPr>
        <p:spPr>
          <a:xfrm>
            <a:off x="4499992" y="1412776"/>
            <a:ext cx="4248472" cy="4608512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>
              <a:solidFill>
                <a:schemeClr val="bg1"/>
              </a:solidFill>
            </a:endParaRP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>
              <a:solidFill>
                <a:schemeClr val="bg1"/>
              </a:solidFill>
            </a:endParaRP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>
              <a:solidFill>
                <a:schemeClr val="bg1"/>
              </a:solidFill>
            </a:endParaRP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Севастополь прославленный город-герой,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На волнах легендарный красавец морской.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Черноморский наш город за Родину смел,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Боевой Севастополь врагов одолел!...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" name="Picture 2" descr="https://w-dog.ru/wallpapers/2/3/471744901930503/moscow-russia-kremlin-city-moskva-rossiya-kreml-sobor-vasiliya-blazhenn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980728"/>
            <a:ext cx="2302639" cy="1512168"/>
          </a:xfrm>
          <a:prstGeom prst="rect">
            <a:avLst/>
          </a:prstGeom>
          <a:noFill/>
        </p:spPr>
      </p:pic>
      <p:pic>
        <p:nvPicPr>
          <p:cNvPr id="7" name="Picture 4" descr="http://www.interesting-planet.ru/wp-content/uploads/pamyatnik_korablyam-1024x57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2060848"/>
            <a:ext cx="2376264" cy="1508067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Вертикальный свиток 3"/>
          <p:cNvSpPr/>
          <p:nvPr/>
        </p:nvSpPr>
        <p:spPr>
          <a:xfrm>
            <a:off x="611560" y="692696"/>
            <a:ext cx="4104456" cy="4392488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Нам </a:t>
            </a:r>
            <a:r>
              <a:rPr lang="ru-RU" dirty="0">
                <a:solidFill>
                  <a:schemeClr val="bg1"/>
                </a:solidFill>
              </a:rPr>
              <a:t>от тебя теперь не оторваться.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Одною небывалою борьбой,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Одной неповторимою судьбой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Мы все отмечены. Мы — </a:t>
            </a:r>
            <a:r>
              <a:rPr lang="ru-RU" dirty="0" smtClean="0">
                <a:solidFill>
                  <a:schemeClr val="bg1"/>
                </a:solidFill>
              </a:rPr>
              <a:t>ленинградцы…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Вертикальный свиток 4"/>
          <p:cNvSpPr/>
          <p:nvPr/>
        </p:nvSpPr>
        <p:spPr>
          <a:xfrm>
            <a:off x="4644008" y="1628800"/>
            <a:ext cx="4248472" cy="4536504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...Немногие помнят, как сыпались бомбы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На солнечный город, ломая, круша,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И как партизанить ушла в катакомбы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Одесская гордость, морская Душа…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" name="Picture 18" descr="http://peterburg.center/sites/default/files/1_bronze_horseman_st._petersburg_russi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340768"/>
            <a:ext cx="2215630" cy="1440160"/>
          </a:xfrm>
          <a:prstGeom prst="rect">
            <a:avLst/>
          </a:prstGeom>
          <a:noFill/>
        </p:spPr>
      </p:pic>
      <p:pic>
        <p:nvPicPr>
          <p:cNvPr id="7" name="Picture 20" descr="http://today.in.ua/wp-content/uploads/2017/09/832212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2276872"/>
            <a:ext cx="2559054" cy="1584176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Вертикальный свиток 3"/>
          <p:cNvSpPr/>
          <p:nvPr/>
        </p:nvSpPr>
        <p:spPr>
          <a:xfrm>
            <a:off x="323528" y="332656"/>
            <a:ext cx="4320480" cy="4824536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dirty="0" smtClean="0">
              <a:solidFill>
                <a:schemeClr val="bg1"/>
              </a:solidFill>
            </a:endParaRPr>
          </a:p>
          <a:p>
            <a:pPr algn="ctr"/>
            <a:endParaRPr lang="ru-RU" sz="1600" dirty="0" smtClean="0">
              <a:solidFill>
                <a:schemeClr val="bg1"/>
              </a:solidFill>
            </a:endParaRPr>
          </a:p>
          <a:p>
            <a:pPr algn="ctr"/>
            <a:endParaRPr lang="ru-RU" sz="1600" dirty="0" smtClean="0">
              <a:solidFill>
                <a:schemeClr val="bg1"/>
              </a:solidFill>
            </a:endParaRPr>
          </a:p>
          <a:p>
            <a:pPr algn="ctr"/>
            <a:endParaRPr lang="ru-RU" sz="1600" dirty="0" smtClean="0">
              <a:solidFill>
                <a:schemeClr val="bg1"/>
              </a:solidFill>
            </a:endParaRPr>
          </a:p>
          <a:p>
            <a:pPr algn="ctr"/>
            <a:endParaRPr lang="ru-RU" sz="1400" dirty="0" smtClean="0">
              <a:solidFill>
                <a:schemeClr val="bg1"/>
              </a:solidFill>
            </a:endParaRPr>
          </a:p>
          <a:p>
            <a:pPr algn="ctr"/>
            <a:endParaRPr lang="ru-RU" sz="1400" dirty="0" smtClean="0">
              <a:solidFill>
                <a:schemeClr val="bg1"/>
              </a:solidFill>
            </a:endParaRPr>
          </a:p>
          <a:p>
            <a:pPr algn="ctr"/>
            <a:endParaRPr lang="ru-RU" sz="1400" dirty="0" smtClean="0">
              <a:solidFill>
                <a:schemeClr val="bg1"/>
              </a:solidFill>
            </a:endParaRPr>
          </a:p>
          <a:p>
            <a:pPr algn="ctr"/>
            <a:endParaRPr lang="ru-RU" sz="1400" dirty="0" smtClean="0">
              <a:solidFill>
                <a:schemeClr val="bg1"/>
              </a:solidFill>
            </a:endParaRPr>
          </a:p>
          <a:p>
            <a:pPr algn="ctr"/>
            <a:endParaRPr lang="ru-RU" sz="1400" dirty="0" smtClean="0">
              <a:solidFill>
                <a:schemeClr val="bg1"/>
              </a:solidFill>
            </a:endParaRPr>
          </a:p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…О, вы, штандарты дедовских побед,</a:t>
            </a:r>
          </a:p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России величавая отрада!</a:t>
            </a:r>
          </a:p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Развеяв</a:t>
            </a:r>
          </a:p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Гитлеровский</a:t>
            </a:r>
          </a:p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Бред,</a:t>
            </a:r>
          </a:p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Меж вас пылает знамя Сталинграда.</a:t>
            </a:r>
          </a:p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Огни его горят, как ордена,</a:t>
            </a:r>
          </a:p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Он истинный наследник вашей славы,</a:t>
            </a:r>
          </a:p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В нем ветер, залетевший от Полтавы,</a:t>
            </a:r>
          </a:p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И дым пороховой Бородина…</a:t>
            </a:r>
            <a:endParaRPr lang="ru-RU" sz="1400" dirty="0">
              <a:solidFill>
                <a:schemeClr val="bg1"/>
              </a:solidFill>
            </a:endParaRPr>
          </a:p>
        </p:txBody>
      </p:sp>
      <p:sp>
        <p:nvSpPr>
          <p:cNvPr id="5" name="Вертикальный свиток 4"/>
          <p:cNvSpPr/>
          <p:nvPr/>
        </p:nvSpPr>
        <p:spPr>
          <a:xfrm>
            <a:off x="4283968" y="1268760"/>
            <a:ext cx="4536504" cy="4968552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Прекрасный Киев наш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На вековечных 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кручах!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Многострадальному-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Хвала тебе, хвала!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Пускай сияет день,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Где Ночь,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Как смерть, прошла,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Пускай блестит весна,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Где небо было в тучах!</a:t>
            </a:r>
          </a:p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" name="Picture 24" descr="http://static.panoramio.com/photos/large/1203912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052736"/>
            <a:ext cx="2375104" cy="1584176"/>
          </a:xfrm>
          <a:prstGeom prst="rect">
            <a:avLst/>
          </a:prstGeom>
          <a:noFill/>
        </p:spPr>
      </p:pic>
      <p:pic>
        <p:nvPicPr>
          <p:cNvPr id="7" name="Picture 26" descr="http://gezilecekyerler.com/wp-content/uploads/2017/03/Kiev-Hakk%C4%B1nda-E%C4%9Flence-Bilgiler-1024x57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1916832"/>
            <a:ext cx="2416269" cy="1606269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500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500"/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3" dur="500"/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7200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Вертикальный свиток 3"/>
          <p:cNvSpPr/>
          <p:nvPr/>
        </p:nvSpPr>
        <p:spPr>
          <a:xfrm>
            <a:off x="395536" y="476672"/>
            <a:ext cx="4392488" cy="4824536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sz="1600" dirty="0" smtClean="0">
              <a:solidFill>
                <a:schemeClr val="bg1"/>
              </a:solidFill>
            </a:endParaRPr>
          </a:p>
          <a:p>
            <a:pPr algn="ctr"/>
            <a:endParaRPr lang="ru-RU" sz="1600" dirty="0" smtClean="0">
              <a:solidFill>
                <a:schemeClr val="bg1"/>
              </a:solidFill>
            </a:endParaRPr>
          </a:p>
          <a:p>
            <a:pPr algn="ctr"/>
            <a:endParaRPr lang="ru-RU" sz="1600" dirty="0" smtClean="0">
              <a:solidFill>
                <a:schemeClr val="bg1"/>
              </a:solidFill>
            </a:endParaRPr>
          </a:p>
          <a:p>
            <a:pPr algn="ctr"/>
            <a:endParaRPr lang="ru-RU" sz="1600" dirty="0" smtClean="0">
              <a:solidFill>
                <a:schemeClr val="bg1"/>
              </a:solidFill>
            </a:endParaRPr>
          </a:p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Я- древний Брест…</a:t>
            </a:r>
          </a:p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Над родиною щит </a:t>
            </a:r>
          </a:p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Доверено держать с</a:t>
            </a:r>
          </a:p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рожденья мне.</a:t>
            </a:r>
          </a:p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Не зря в моем названии звучит </a:t>
            </a:r>
          </a:p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Суровый лязг затвора в тишине.</a:t>
            </a:r>
          </a:p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Как </a:t>
            </a:r>
            <a:r>
              <a:rPr lang="ru-RU" sz="1600" dirty="0" err="1" smtClean="0">
                <a:solidFill>
                  <a:schemeClr val="bg1"/>
                </a:solidFill>
              </a:rPr>
              <a:t>Пересвет</a:t>
            </a:r>
            <a:r>
              <a:rPr lang="ru-RU" sz="1600" dirty="0" smtClean="0">
                <a:solidFill>
                  <a:schemeClr val="bg1"/>
                </a:solidFill>
              </a:rPr>
              <a:t>,</a:t>
            </a:r>
          </a:p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За честь родной земли </a:t>
            </a:r>
          </a:p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Я первым </a:t>
            </a:r>
          </a:p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На рассвете принял бой…</a:t>
            </a:r>
          </a:p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Вертикальный свиток 4"/>
          <p:cNvSpPr/>
          <p:nvPr/>
        </p:nvSpPr>
        <p:spPr>
          <a:xfrm>
            <a:off x="4644008" y="1412776"/>
            <a:ext cx="4248472" cy="4608512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dirty="0" smtClean="0">
              <a:solidFill>
                <a:schemeClr val="bg1"/>
              </a:solidFill>
            </a:endParaRPr>
          </a:p>
          <a:p>
            <a:pPr algn="ctr"/>
            <a:endParaRPr lang="ru-RU" sz="1600" dirty="0" smtClean="0">
              <a:solidFill>
                <a:schemeClr val="bg1"/>
              </a:solidFill>
            </a:endParaRPr>
          </a:p>
          <a:p>
            <a:pPr algn="ctr"/>
            <a:endParaRPr lang="ru-RU" sz="1600" dirty="0" smtClean="0">
              <a:solidFill>
                <a:schemeClr val="bg1"/>
              </a:solidFill>
            </a:endParaRPr>
          </a:p>
          <a:p>
            <a:pPr algn="ctr"/>
            <a:endParaRPr lang="ru-RU" sz="1600" dirty="0" smtClean="0">
              <a:solidFill>
                <a:schemeClr val="bg1"/>
              </a:solidFill>
            </a:endParaRPr>
          </a:p>
          <a:p>
            <a:pPr algn="ctr"/>
            <a:endParaRPr lang="ru-RU" sz="1600" dirty="0" smtClean="0">
              <a:solidFill>
                <a:schemeClr val="bg1"/>
              </a:solidFill>
            </a:endParaRPr>
          </a:p>
          <a:p>
            <a:pPr algn="ctr"/>
            <a:endParaRPr lang="ru-RU" sz="1600" dirty="0" smtClean="0">
              <a:solidFill>
                <a:schemeClr val="bg1"/>
              </a:solidFill>
            </a:endParaRPr>
          </a:p>
          <a:p>
            <a:pPr algn="ctr"/>
            <a:endParaRPr lang="ru-RU" sz="1600" dirty="0" smtClean="0">
              <a:solidFill>
                <a:schemeClr val="bg1"/>
              </a:solidFill>
            </a:endParaRPr>
          </a:p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Мой древний край, прекрасный Керчь</a:t>
            </a:r>
          </a:p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Как много ты истории вобрал.</a:t>
            </a:r>
          </a:p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За 26 веков прошедшей страсти</a:t>
            </a:r>
          </a:p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Ты всякое увидел и познал…</a:t>
            </a:r>
          </a:p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В огне пожарищ исчезали судьбы</a:t>
            </a:r>
          </a:p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И в пепел - все плоды его труда.</a:t>
            </a:r>
          </a:p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Но снова в бой, в последний, в самый лютый-</a:t>
            </a:r>
          </a:p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Иначе б не стояли города!...</a:t>
            </a:r>
            <a:endParaRPr lang="ru-RU" sz="1600" dirty="0">
              <a:solidFill>
                <a:schemeClr val="bg1"/>
              </a:solidFill>
            </a:endParaRPr>
          </a:p>
        </p:txBody>
      </p:sp>
      <p:pic>
        <p:nvPicPr>
          <p:cNvPr id="6" name="Picture 34" descr="http://danilovaolga.ucoz.com/brestskaja_krepos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196752"/>
            <a:ext cx="2448272" cy="1591377"/>
          </a:xfrm>
          <a:prstGeom prst="rect">
            <a:avLst/>
          </a:prstGeom>
          <a:noFill/>
        </p:spPr>
      </p:pic>
      <p:pic>
        <p:nvPicPr>
          <p:cNvPr id="7" name="Picture 36" descr="http://crimeaburo.ru/wp-content/uploads/2017/09/14_Populyarnye_goroda_Kryma_dlya_otdykha_2_kerc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1988840"/>
            <a:ext cx="2160240" cy="1404157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500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6" dur="500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Вертикальный свиток 3"/>
          <p:cNvSpPr/>
          <p:nvPr/>
        </p:nvSpPr>
        <p:spPr>
          <a:xfrm>
            <a:off x="467544" y="548680"/>
            <a:ext cx="4320480" cy="4464496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dirty="0" smtClean="0">
              <a:solidFill>
                <a:schemeClr val="bg1"/>
              </a:solidFill>
            </a:endParaRPr>
          </a:p>
          <a:p>
            <a:pPr algn="ctr"/>
            <a:endParaRPr lang="ru-RU" sz="1600" dirty="0" smtClean="0">
              <a:solidFill>
                <a:schemeClr val="bg1"/>
              </a:solidFill>
            </a:endParaRPr>
          </a:p>
          <a:p>
            <a:pPr algn="ctr"/>
            <a:endParaRPr lang="ru-RU" sz="1600" dirty="0" smtClean="0">
              <a:solidFill>
                <a:schemeClr val="bg1"/>
              </a:solidFill>
            </a:endParaRPr>
          </a:p>
          <a:p>
            <a:pPr algn="ctr"/>
            <a:endParaRPr lang="ru-RU" sz="1400" dirty="0" smtClean="0">
              <a:solidFill>
                <a:schemeClr val="bg1"/>
              </a:solidFill>
            </a:endParaRPr>
          </a:p>
          <a:p>
            <a:pPr algn="ctr"/>
            <a:endParaRPr lang="ru-RU" sz="1400" dirty="0" smtClean="0">
              <a:solidFill>
                <a:schemeClr val="bg1"/>
              </a:solidFill>
            </a:endParaRPr>
          </a:p>
          <a:p>
            <a:pPr algn="ctr"/>
            <a:endParaRPr lang="ru-RU" sz="1400" dirty="0" smtClean="0">
              <a:solidFill>
                <a:schemeClr val="bg1"/>
              </a:solidFill>
            </a:endParaRPr>
          </a:p>
          <a:p>
            <a:pPr algn="ctr"/>
            <a:endParaRPr lang="ru-RU" sz="1400" dirty="0" smtClean="0">
              <a:solidFill>
                <a:schemeClr val="bg1"/>
              </a:solidFill>
            </a:endParaRPr>
          </a:p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…Ветер ласкает прибрежные волны,</a:t>
            </a:r>
          </a:p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Горы стремятся покорить небосвод.</a:t>
            </a:r>
          </a:p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И город </a:t>
            </a:r>
            <a:r>
              <a:rPr lang="ru-RU" sz="1400" dirty="0" err="1" smtClean="0">
                <a:solidFill>
                  <a:schemeClr val="bg1"/>
                </a:solidFill>
              </a:rPr>
              <a:t>красивый,уютный</a:t>
            </a:r>
            <a:r>
              <a:rPr lang="ru-RU" sz="1400" dirty="0" smtClean="0">
                <a:solidFill>
                  <a:schemeClr val="bg1"/>
                </a:solidFill>
              </a:rPr>
              <a:t> мой город</a:t>
            </a:r>
          </a:p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С именем Новым Российским живёт!</a:t>
            </a:r>
          </a:p>
          <a:p>
            <a:pPr algn="ctr"/>
            <a:endParaRPr lang="ru-RU" sz="1400" dirty="0" smtClean="0">
              <a:solidFill>
                <a:schemeClr val="bg1"/>
              </a:solidFill>
            </a:endParaRPr>
          </a:p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Новороссийск-это город-герой!</a:t>
            </a:r>
          </a:p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Частица России и Родины нашей.</a:t>
            </a:r>
          </a:p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В </a:t>
            </a:r>
            <a:r>
              <a:rPr lang="ru-RU" sz="1400" dirty="0" err="1" smtClean="0">
                <a:solidFill>
                  <a:schemeClr val="bg1"/>
                </a:solidFill>
              </a:rPr>
              <a:t>нелёгкие,трудные</a:t>
            </a:r>
            <a:r>
              <a:rPr lang="ru-RU" sz="1400" dirty="0" smtClean="0">
                <a:solidFill>
                  <a:schemeClr val="bg1"/>
                </a:solidFill>
              </a:rPr>
              <a:t>  годы войны</a:t>
            </a:r>
          </a:p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Смог отстоять независимость нашу!...</a:t>
            </a:r>
            <a:endParaRPr lang="ru-RU" sz="1400" dirty="0">
              <a:solidFill>
                <a:schemeClr val="bg1"/>
              </a:solidFill>
            </a:endParaRPr>
          </a:p>
        </p:txBody>
      </p:sp>
      <p:sp>
        <p:nvSpPr>
          <p:cNvPr id="5" name="Вертикальный свиток 4"/>
          <p:cNvSpPr/>
          <p:nvPr/>
        </p:nvSpPr>
        <p:spPr>
          <a:xfrm>
            <a:off x="4499992" y="1340768"/>
            <a:ext cx="4248472" cy="4752528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dirty="0" smtClean="0">
              <a:solidFill>
                <a:schemeClr val="bg1"/>
              </a:solidFill>
            </a:endParaRPr>
          </a:p>
          <a:p>
            <a:pPr algn="ctr"/>
            <a:endParaRPr lang="ru-RU" sz="1600" dirty="0" smtClean="0">
              <a:solidFill>
                <a:schemeClr val="bg1"/>
              </a:solidFill>
            </a:endParaRPr>
          </a:p>
          <a:p>
            <a:pPr algn="ctr"/>
            <a:endParaRPr lang="ru-RU" sz="1600" dirty="0" smtClean="0">
              <a:solidFill>
                <a:schemeClr val="bg1"/>
              </a:solidFill>
            </a:endParaRPr>
          </a:p>
          <a:p>
            <a:pPr algn="ctr"/>
            <a:endParaRPr lang="ru-RU" sz="1600" dirty="0" smtClean="0">
              <a:solidFill>
                <a:schemeClr val="bg1"/>
              </a:solidFill>
            </a:endParaRPr>
          </a:p>
          <a:p>
            <a:pPr algn="ctr"/>
            <a:endParaRPr lang="ru-RU" sz="1600" dirty="0" smtClean="0">
              <a:solidFill>
                <a:schemeClr val="bg1"/>
              </a:solidFill>
            </a:endParaRPr>
          </a:p>
          <a:p>
            <a:pPr algn="ctr"/>
            <a:endParaRPr lang="ru-RU" sz="1600" dirty="0" smtClean="0">
              <a:solidFill>
                <a:schemeClr val="bg1"/>
              </a:solidFill>
            </a:endParaRPr>
          </a:p>
          <a:p>
            <a:pPr algn="ctr"/>
            <a:endParaRPr lang="ru-RU" sz="1600" dirty="0" smtClean="0">
              <a:solidFill>
                <a:schemeClr val="bg1"/>
              </a:solidFill>
            </a:endParaRPr>
          </a:p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Жил Минск спокойной, мирной жизнью.</a:t>
            </a:r>
          </a:p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Как вся огромная страна.</a:t>
            </a:r>
          </a:p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Как, вдруг, покрылся чёрной пылью.</a:t>
            </a:r>
          </a:p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Пришла Великая война.</a:t>
            </a:r>
          </a:p>
          <a:p>
            <a:pPr algn="ctr"/>
            <a:endParaRPr lang="ru-RU" sz="1600" dirty="0" smtClean="0">
              <a:solidFill>
                <a:schemeClr val="bg1"/>
              </a:solidFill>
            </a:endParaRPr>
          </a:p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Ворвались немцы вероломно.</a:t>
            </a:r>
          </a:p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Не смог Минск вынести удар.</a:t>
            </a:r>
          </a:p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Дышал в огне весь город томно</a:t>
            </a:r>
          </a:p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Всю местность охватил пожар….</a:t>
            </a:r>
            <a:endParaRPr lang="ru-RU" sz="1600" dirty="0">
              <a:solidFill>
                <a:schemeClr val="bg1"/>
              </a:solidFill>
            </a:endParaRPr>
          </a:p>
        </p:txBody>
      </p:sp>
      <p:pic>
        <p:nvPicPr>
          <p:cNvPr id="6" name="Picture 38" descr="http://meridian-gel.ru/wp-content/uploads/novorossijsk-gorod-geroj-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124744"/>
            <a:ext cx="2448272" cy="1515597"/>
          </a:xfrm>
          <a:prstGeom prst="rect">
            <a:avLst/>
          </a:prstGeom>
          <a:noFill/>
        </p:spPr>
      </p:pic>
      <p:pic>
        <p:nvPicPr>
          <p:cNvPr id="7" name="Picture 40" descr="http://travel.biletyplus.ru/wp-content/uploads/2014/12/00-memorial-church-of-all-saints-minsk-02-16-07-13-1024x7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1916832"/>
            <a:ext cx="2282099" cy="1483365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500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Вертикальный свиток 3"/>
          <p:cNvSpPr/>
          <p:nvPr/>
        </p:nvSpPr>
        <p:spPr>
          <a:xfrm>
            <a:off x="251520" y="404664"/>
            <a:ext cx="4536504" cy="5256584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dirty="0" smtClean="0">
              <a:solidFill>
                <a:schemeClr val="bg1"/>
              </a:solidFill>
            </a:endParaRPr>
          </a:p>
          <a:p>
            <a:pPr algn="ctr"/>
            <a:endParaRPr lang="ru-RU" sz="1600" dirty="0" smtClean="0">
              <a:solidFill>
                <a:schemeClr val="bg1"/>
              </a:solidFill>
            </a:endParaRPr>
          </a:p>
          <a:p>
            <a:pPr algn="ctr"/>
            <a:endParaRPr lang="ru-RU" sz="1600" dirty="0" smtClean="0">
              <a:solidFill>
                <a:schemeClr val="bg1"/>
              </a:solidFill>
            </a:endParaRPr>
          </a:p>
          <a:p>
            <a:pPr algn="ctr"/>
            <a:endParaRPr lang="ru-RU" sz="1600" dirty="0" smtClean="0">
              <a:solidFill>
                <a:schemeClr val="bg1"/>
              </a:solidFill>
            </a:endParaRPr>
          </a:p>
          <a:p>
            <a:pPr algn="ctr"/>
            <a:endParaRPr lang="ru-RU" sz="1600" dirty="0" smtClean="0">
              <a:solidFill>
                <a:schemeClr val="bg1"/>
              </a:solidFill>
            </a:endParaRPr>
          </a:p>
          <a:p>
            <a:pPr algn="ctr"/>
            <a:endParaRPr lang="ru-RU" sz="1600" dirty="0" smtClean="0">
              <a:solidFill>
                <a:schemeClr val="bg1"/>
              </a:solidFill>
            </a:endParaRPr>
          </a:p>
          <a:p>
            <a:pPr algn="ctr"/>
            <a:endParaRPr lang="ru-RU" sz="1600" dirty="0" smtClean="0">
              <a:solidFill>
                <a:schemeClr val="bg1"/>
              </a:solidFill>
            </a:endParaRPr>
          </a:p>
          <a:p>
            <a:pPr algn="ctr"/>
            <a:endParaRPr lang="ru-RU" sz="1600" dirty="0" smtClean="0">
              <a:solidFill>
                <a:schemeClr val="bg1"/>
              </a:solidFill>
            </a:endParaRPr>
          </a:p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…Окрещены историей одной</a:t>
            </a:r>
          </a:p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Москва и Тула – русских две сестрицы,</a:t>
            </a:r>
          </a:p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Москва-столица Родины большой,</a:t>
            </a:r>
          </a:p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А Тула – оружейная столица!</a:t>
            </a:r>
          </a:p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Когда к стенам приблизились враги,</a:t>
            </a:r>
          </a:p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Как саранча – оставив поле гари,</a:t>
            </a:r>
          </a:p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Навстречу им рабочие полки,</a:t>
            </a:r>
          </a:p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Сжимая ружья с песнями шагал…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5" name="Вертикальный свиток 4"/>
          <p:cNvSpPr/>
          <p:nvPr/>
        </p:nvSpPr>
        <p:spPr>
          <a:xfrm>
            <a:off x="4355976" y="1556792"/>
            <a:ext cx="4536504" cy="4824536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dirty="0" smtClean="0">
              <a:solidFill>
                <a:schemeClr val="bg1"/>
              </a:solidFill>
            </a:endParaRPr>
          </a:p>
          <a:p>
            <a:pPr algn="ctr"/>
            <a:endParaRPr lang="ru-RU" sz="1600" dirty="0" smtClean="0">
              <a:solidFill>
                <a:schemeClr val="bg1"/>
              </a:solidFill>
            </a:endParaRPr>
          </a:p>
          <a:p>
            <a:pPr algn="ctr"/>
            <a:endParaRPr lang="ru-RU" sz="1600" dirty="0" smtClean="0">
              <a:solidFill>
                <a:schemeClr val="bg1"/>
              </a:solidFill>
            </a:endParaRPr>
          </a:p>
          <a:p>
            <a:pPr algn="ctr"/>
            <a:endParaRPr lang="ru-RU" sz="1600" dirty="0" smtClean="0">
              <a:solidFill>
                <a:schemeClr val="bg1"/>
              </a:solidFill>
            </a:endParaRPr>
          </a:p>
          <a:p>
            <a:pPr algn="ctr"/>
            <a:endParaRPr lang="ru-RU" sz="1600" dirty="0" smtClean="0">
              <a:solidFill>
                <a:schemeClr val="bg1"/>
              </a:solidFill>
            </a:endParaRPr>
          </a:p>
          <a:p>
            <a:pPr algn="ctr"/>
            <a:endParaRPr lang="ru-RU" sz="1600" dirty="0" smtClean="0">
              <a:solidFill>
                <a:schemeClr val="bg1"/>
              </a:solidFill>
            </a:endParaRPr>
          </a:p>
          <a:p>
            <a:pPr algn="ctr"/>
            <a:endParaRPr lang="ru-RU" sz="1400" dirty="0" smtClean="0">
              <a:solidFill>
                <a:schemeClr val="bg1"/>
              </a:solidFill>
            </a:endParaRPr>
          </a:p>
          <a:p>
            <a:pPr algn="ctr"/>
            <a:endParaRPr lang="ru-RU" sz="1400" dirty="0" smtClean="0">
              <a:solidFill>
                <a:schemeClr val="bg1"/>
              </a:solidFill>
            </a:endParaRPr>
          </a:p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На волнах корабли качаются.</a:t>
            </a:r>
          </a:p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Это — Кольский залив, море Баренца.</a:t>
            </a:r>
          </a:p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К морю близко выходят улицы,</a:t>
            </a:r>
          </a:p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Это берег Российский, Мурманский.</a:t>
            </a:r>
          </a:p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Он с любовью, с душой выстроен.</a:t>
            </a:r>
          </a:p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Алой кровью большой выстоян.</a:t>
            </a:r>
          </a:p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Этот мир без огня и выстрела</a:t>
            </a:r>
          </a:p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Для тебя и меня выстрадан….</a:t>
            </a:r>
            <a:endParaRPr lang="ru-RU" sz="1400" dirty="0">
              <a:solidFill>
                <a:schemeClr val="bg1"/>
              </a:solidFill>
            </a:endParaRPr>
          </a:p>
        </p:txBody>
      </p:sp>
      <p:pic>
        <p:nvPicPr>
          <p:cNvPr id="7" name="Picture 42" descr="http://tradicii-duha.ru/wp-content/uploads/2017/09/03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052736"/>
            <a:ext cx="2700301" cy="1800200"/>
          </a:xfrm>
          <a:prstGeom prst="rect">
            <a:avLst/>
          </a:prstGeom>
          <a:noFill/>
        </p:spPr>
      </p:pic>
      <p:pic>
        <p:nvPicPr>
          <p:cNvPr id="9" name="Picture 44" descr="http://www.naurfo.ru/system/imgs/4364/medium/murmansk.jpg?132103489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2276872"/>
            <a:ext cx="2263108" cy="1584176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5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500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6" dur="500"/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9" dur="500"/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2" dur="500"/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Вертикальный свиток 3"/>
          <p:cNvSpPr/>
          <p:nvPr/>
        </p:nvSpPr>
        <p:spPr>
          <a:xfrm>
            <a:off x="2195736" y="692696"/>
            <a:ext cx="4896544" cy="5472608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Стоит как будто неприметный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Обычный город на холмах,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Поэтами не раз воспетый,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Смоленск, прославленный в веках.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Блеск златоглавых куполов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И стен жемчужных ожерелье,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И благовест колоколов -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Времён древнейших украшенье...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Picture 46" descr="http://www.8h.ru/images/smolensk/smolensk%2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1412776"/>
            <a:ext cx="2664701" cy="1775357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159</TotalTime>
  <Words>524</Words>
  <Application>Microsoft Office PowerPoint</Application>
  <PresentationFormat>Экран (4:3)</PresentationFormat>
  <Paragraphs>208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Бумажная</vt:lpstr>
      <vt:lpstr>ГОРОДА-ГЕРОИ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ГОРОДА-ГЕРОИ</dc:title>
  <dc:creator>Admin</dc:creator>
  <cp:lastModifiedBy>Admin</cp:lastModifiedBy>
  <cp:revision>18</cp:revision>
  <dcterms:created xsi:type="dcterms:W3CDTF">2018-02-03T05:49:01Z</dcterms:created>
  <dcterms:modified xsi:type="dcterms:W3CDTF">2018-02-03T12:06:13Z</dcterms:modified>
</cp:coreProperties>
</file>