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1" r:id="rId1"/>
  </p:sldMasterIdLst>
  <p:notesMasterIdLst>
    <p:notesMasterId r:id="rId22"/>
  </p:notesMasterIdLst>
  <p:sldIdLst>
    <p:sldId id="256" r:id="rId2"/>
    <p:sldId id="257" r:id="rId3"/>
    <p:sldId id="269" r:id="rId4"/>
    <p:sldId id="271" r:id="rId5"/>
    <p:sldId id="272" r:id="rId6"/>
    <p:sldId id="273" r:id="rId7"/>
    <p:sldId id="289" r:id="rId8"/>
    <p:sldId id="275" r:id="rId9"/>
    <p:sldId id="276" r:id="rId10"/>
    <p:sldId id="277" r:id="rId11"/>
    <p:sldId id="278" r:id="rId12"/>
    <p:sldId id="279" r:id="rId13"/>
    <p:sldId id="280" r:id="rId14"/>
    <p:sldId id="281" r:id="rId15"/>
    <p:sldId id="282" r:id="rId16"/>
    <p:sldId id="283" r:id="rId17"/>
    <p:sldId id="290" r:id="rId18"/>
    <p:sldId id="284" r:id="rId19"/>
    <p:sldId id="285" r:id="rId20"/>
    <p:sldId id="28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458" autoAdjust="0"/>
  </p:normalViewPr>
  <p:slideViewPr>
    <p:cSldViewPr>
      <p:cViewPr varScale="1">
        <p:scale>
          <a:sx n="93" d="100"/>
          <a:sy n="93" d="100"/>
        </p:scale>
        <p:origin x="-5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121F4F-8228-472D-92F7-DBB5E3016A35}" type="datetimeFigureOut">
              <a:rPr lang="ru-RU" smtClean="0"/>
              <a:t>03.02.2018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B16777-FC0C-440F-85B2-2CF417F8D1BA}" type="slidenum">
              <a:rPr lang="ru-RU" smtClean="0"/>
              <a:t>‹#›</a:t>
            </a:fld>
            <a:endParaRPr lang="ru-RU"/>
          </a:p>
        </p:txBody>
      </p:sp>
    </p:spTree>
    <p:extLst>
      <p:ext uri="{BB962C8B-B14F-4D97-AF65-F5344CB8AC3E}">
        <p14:creationId xmlns:p14="http://schemas.microsoft.com/office/powerpoint/2010/main" val="3695773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B16777-FC0C-440F-85B2-2CF417F8D1BA}" type="slidenum">
              <a:rPr lang="ru-RU" smtClean="0"/>
              <a:t>7</a:t>
            </a:fld>
            <a:endParaRPr lang="ru-RU"/>
          </a:p>
        </p:txBody>
      </p:sp>
    </p:spTree>
    <p:extLst>
      <p:ext uri="{BB962C8B-B14F-4D97-AF65-F5344CB8AC3E}">
        <p14:creationId xmlns:p14="http://schemas.microsoft.com/office/powerpoint/2010/main" val="33838281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B16777-FC0C-440F-85B2-2CF417F8D1BA}" type="slidenum">
              <a:rPr lang="ru-RU" smtClean="0"/>
              <a:t>19</a:t>
            </a:fld>
            <a:endParaRPr lang="ru-RU"/>
          </a:p>
        </p:txBody>
      </p:sp>
    </p:spTree>
    <p:extLst>
      <p:ext uri="{BB962C8B-B14F-4D97-AF65-F5344CB8AC3E}">
        <p14:creationId xmlns:p14="http://schemas.microsoft.com/office/powerpoint/2010/main" val="2819020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29703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7E329A2C-1B73-4520-8C54-AD2E18804726}" type="datetimeFigureOut">
              <a:rPr lang="ru-RU" smtClean="0"/>
              <a:t>03.02.2018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683443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342280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894653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183153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00051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493321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499188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277043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1794446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329A2C-1B73-4520-8C54-AD2E18804726}" type="datetimeFigureOut">
              <a:rPr lang="ru-RU" smtClean="0"/>
              <a:t>03.02.2018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1685938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E329A2C-1B73-4520-8C54-AD2E18804726}" type="datetimeFigureOut">
              <a:rPr lang="ru-RU" smtClean="0"/>
              <a:t>03.02.2018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947007125"/>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E329A2C-1B73-4520-8C54-AD2E18804726}" type="datetimeFigureOut">
              <a:rPr lang="ru-RU" smtClean="0"/>
              <a:t>03.02.2018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891533447"/>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E329A2C-1B73-4520-8C54-AD2E18804726}" type="datetimeFigureOut">
              <a:rPr lang="ru-RU" smtClean="0"/>
              <a:t>03.02.2018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57686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329A2C-1B73-4520-8C54-AD2E18804726}" type="datetimeFigureOut">
              <a:rPr lang="ru-RU" smtClean="0"/>
              <a:t>03.02.2018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1147780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329A2C-1B73-4520-8C54-AD2E18804726}" type="datetimeFigureOut">
              <a:rPr lang="ru-RU" smtClean="0"/>
              <a:t>03.02.2018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1167128554"/>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329A2C-1B73-4520-8C54-AD2E18804726}" type="datetimeFigureOut">
              <a:rPr lang="ru-RU" smtClean="0"/>
              <a:t>03.02.2018</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0C9728A8-7D0F-4FE1-B6C5-9A6C87977AE7}" type="slidenum">
              <a:rPr lang="ru-RU" smtClean="0"/>
              <a:t>‹#›</a:t>
            </a:fld>
            <a:endParaRPr lang="ru-RU"/>
          </a:p>
        </p:txBody>
      </p:sp>
    </p:spTree>
    <p:extLst>
      <p:ext uri="{BB962C8B-B14F-4D97-AF65-F5344CB8AC3E}">
        <p14:creationId xmlns:p14="http://schemas.microsoft.com/office/powerpoint/2010/main" val="3932534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E329A2C-1B73-4520-8C54-AD2E18804726}" type="datetimeFigureOut">
              <a:rPr lang="ru-RU" smtClean="0"/>
              <a:t>03.02.2018</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0C9728A8-7D0F-4FE1-B6C5-9A6C87977AE7}" type="slidenum">
              <a:rPr lang="ru-RU" smtClean="0"/>
              <a:t>‹#›</a:t>
            </a:fld>
            <a:endParaRPr lang="ru-RU"/>
          </a:p>
        </p:txBody>
      </p:sp>
    </p:spTree>
    <p:extLst>
      <p:ext uri="{BB962C8B-B14F-4D97-AF65-F5344CB8AC3E}">
        <p14:creationId xmlns:p14="http://schemas.microsoft.com/office/powerpoint/2010/main" val="3692672412"/>
      </p:ext>
    </p:extLst>
  </p:cSld>
  <p:clrMap bg1="dk1" tx1="lt1" bg2="dk2" tx2="lt2" accent1="accent1" accent2="accent2" accent3="accent3" accent4="accent4" accent5="accent5" accent6="accent6" hlink="hlink" folHlink="folHlink"/>
  <p:sldLayoutIdLst>
    <p:sldLayoutId id="2147484072" r:id="rId1"/>
    <p:sldLayoutId id="2147484073" r:id="rId2"/>
    <p:sldLayoutId id="2147484074" r:id="rId3"/>
    <p:sldLayoutId id="2147484075" r:id="rId4"/>
    <p:sldLayoutId id="2147484076" r:id="rId5"/>
    <p:sldLayoutId id="2147484077" r:id="rId6"/>
    <p:sldLayoutId id="2147484078" r:id="rId7"/>
    <p:sldLayoutId id="2147484079" r:id="rId8"/>
    <p:sldLayoutId id="2147484080" r:id="rId9"/>
    <p:sldLayoutId id="2147484081" r:id="rId10"/>
    <p:sldLayoutId id="2147484082" r:id="rId11"/>
    <p:sldLayoutId id="2147484083" r:id="rId12"/>
    <p:sldLayoutId id="2147484084" r:id="rId13"/>
    <p:sldLayoutId id="2147484085" r:id="rId14"/>
    <p:sldLayoutId id="2147484086" r:id="rId15"/>
    <p:sldLayoutId id="2147484087" r:id="rId16"/>
    <p:sldLayoutId id="2147484088"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8"/>
            <a:ext cx="7632848" cy="2880320"/>
          </a:xfrm>
        </p:spPr>
        <p:txBody>
          <a:bodyPr>
            <a:normAutofit/>
          </a:bodyPr>
          <a:lstStyle/>
          <a:p>
            <a:r>
              <a:rPr lang="ru-RU" sz="2800" b="1" dirty="0">
                <a:solidFill>
                  <a:srgbClr val="C00000"/>
                </a:solidFill>
              </a:rPr>
              <a:t>«Интегрированный урок в начальной школе, как </a:t>
            </a:r>
            <a:r>
              <a:rPr lang="ru-RU" sz="2800" b="1" dirty="0" smtClean="0">
                <a:solidFill>
                  <a:srgbClr val="C00000"/>
                </a:solidFill>
              </a:rPr>
              <a:t>способ</a:t>
            </a:r>
            <a:br>
              <a:rPr lang="ru-RU" sz="2800" b="1" dirty="0" smtClean="0">
                <a:solidFill>
                  <a:srgbClr val="C00000"/>
                </a:solidFill>
              </a:rPr>
            </a:br>
            <a:r>
              <a:rPr lang="ru-RU" sz="2800" b="1" dirty="0" smtClean="0">
                <a:solidFill>
                  <a:srgbClr val="C00000"/>
                </a:solidFill>
              </a:rPr>
              <a:t>активизации</a:t>
            </a:r>
            <a:r>
              <a:rPr lang="ru-RU" sz="2800" b="1" dirty="0">
                <a:solidFill>
                  <a:srgbClr val="C00000"/>
                </a:solidFill>
              </a:rPr>
              <a:t> познавательной деятельности учащихся»</a:t>
            </a:r>
            <a:r>
              <a:rPr lang="ru-RU" sz="2800" dirty="0">
                <a:solidFill>
                  <a:srgbClr val="C00000"/>
                </a:solidFill>
              </a:rPr>
              <a:t/>
            </a:r>
            <a:br>
              <a:rPr lang="ru-RU" sz="2800" dirty="0">
                <a:solidFill>
                  <a:srgbClr val="C00000"/>
                </a:solidFill>
              </a:rPr>
            </a:br>
            <a:endParaRPr lang="ru-RU" sz="2800" dirty="0">
              <a:solidFill>
                <a:srgbClr val="C00000"/>
              </a:solidFill>
            </a:endParaRPr>
          </a:p>
        </p:txBody>
      </p:sp>
      <p:sp>
        <p:nvSpPr>
          <p:cNvPr id="3" name="Подзаголовок 2"/>
          <p:cNvSpPr>
            <a:spLocks noGrp="1"/>
          </p:cNvSpPr>
          <p:nvPr>
            <p:ph type="subTitle" idx="1"/>
          </p:nvPr>
        </p:nvSpPr>
        <p:spPr/>
        <p:txBody>
          <a:bodyPr>
            <a:normAutofit/>
          </a:bodyPr>
          <a:lstStyle/>
          <a:p>
            <a:r>
              <a:rPr lang="ru-RU" dirty="0" smtClean="0"/>
              <a:t>Выполнила Нестерова Нина </a:t>
            </a:r>
            <a:r>
              <a:rPr lang="ru-RU" dirty="0" err="1" smtClean="0"/>
              <a:t>Афанасьевна,учитель</a:t>
            </a:r>
            <a:r>
              <a:rPr lang="ru-RU" dirty="0" smtClean="0"/>
              <a:t> начальных классов МКОУ «</a:t>
            </a:r>
            <a:r>
              <a:rPr lang="ru-RU" dirty="0" err="1" smtClean="0"/>
              <a:t>Березовкая</a:t>
            </a:r>
            <a:r>
              <a:rPr lang="ru-RU" dirty="0" smtClean="0"/>
              <a:t> национальная СОШ </a:t>
            </a:r>
            <a:r>
              <a:rPr lang="ru-RU" dirty="0" err="1" smtClean="0"/>
              <a:t>им.В.А.Роббек</a:t>
            </a:r>
            <a:r>
              <a:rPr lang="ru-RU" dirty="0" smtClean="0"/>
              <a:t>»</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800" dirty="0"/>
              <a:t>дочь-</a:t>
            </a:r>
            <a:r>
              <a:rPr lang="ru-RU" sz="4800" dirty="0" err="1"/>
              <a:t>асаткан</a:t>
            </a:r>
            <a:r>
              <a:rPr lang="ru-RU" sz="4800" dirty="0"/>
              <a:t/>
            </a:r>
            <a:br>
              <a:rPr lang="ru-RU" sz="4800" dirty="0"/>
            </a:br>
            <a:r>
              <a:rPr lang="ru-RU" sz="4800" dirty="0"/>
              <a:t>сын-</a:t>
            </a:r>
            <a:r>
              <a:rPr lang="ru-RU" sz="4800" dirty="0" err="1"/>
              <a:t>хуркэн</a:t>
            </a:r>
            <a:endParaRPr lang="ru-RU" sz="4800" dirty="0"/>
          </a:p>
        </p:txBody>
      </p:sp>
    </p:spTree>
    <p:extLst>
      <p:ext uri="{BB962C8B-B14F-4D97-AF65-F5344CB8AC3E}">
        <p14:creationId xmlns:p14="http://schemas.microsoft.com/office/powerpoint/2010/main" val="184995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5400" dirty="0"/>
              <a:t>внук-</a:t>
            </a:r>
            <a:r>
              <a:rPr lang="ru-RU" sz="5400" dirty="0" err="1"/>
              <a:t>хут</a:t>
            </a:r>
            <a:r>
              <a:rPr lang="ru-RU" sz="5400" dirty="0"/>
              <a:t> </a:t>
            </a:r>
            <a:r>
              <a:rPr lang="ru-RU" sz="5400" dirty="0" err="1"/>
              <a:t>хутэн</a:t>
            </a:r>
            <a:r>
              <a:rPr lang="ru-RU" sz="5400" dirty="0"/>
              <a:t/>
            </a:r>
            <a:br>
              <a:rPr lang="ru-RU" sz="5400" dirty="0"/>
            </a:br>
            <a:endParaRPr lang="ru-RU" sz="5400" dirty="0"/>
          </a:p>
        </p:txBody>
      </p:sp>
    </p:spTree>
    <p:extLst>
      <p:ext uri="{BB962C8B-B14F-4D97-AF65-F5344CB8AC3E}">
        <p14:creationId xmlns:p14="http://schemas.microsoft.com/office/powerpoint/2010/main" val="31824291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4800" dirty="0"/>
              <a:t>младший брат или сестра-</a:t>
            </a:r>
            <a:r>
              <a:rPr lang="ru-RU" sz="4800" dirty="0" err="1"/>
              <a:t>нө</a:t>
            </a:r>
            <a:endParaRPr lang="ru-RU" sz="4800" dirty="0"/>
          </a:p>
          <a:p>
            <a:endParaRPr lang="ru-RU" dirty="0"/>
          </a:p>
        </p:txBody>
      </p:sp>
    </p:spTree>
    <p:extLst>
      <p:ext uri="{BB962C8B-B14F-4D97-AF65-F5344CB8AC3E}">
        <p14:creationId xmlns:p14="http://schemas.microsoft.com/office/powerpoint/2010/main" val="2152173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4800" dirty="0" err="1" smtClean="0"/>
              <a:t>Илэ-где,эр-это,элэ-здесь,тут</a:t>
            </a:r>
            <a:endParaRPr lang="ru-RU" sz="4800" dirty="0"/>
          </a:p>
        </p:txBody>
      </p:sp>
    </p:spTree>
    <p:extLst>
      <p:ext uri="{BB962C8B-B14F-4D97-AF65-F5344CB8AC3E}">
        <p14:creationId xmlns:p14="http://schemas.microsoft.com/office/powerpoint/2010/main" val="3383632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endParaRPr lang="ru-RU" dirty="0">
              <a:solidFill>
                <a:schemeClr val="tx1"/>
              </a:solidFill>
            </a:endParaRPr>
          </a:p>
          <a:p>
            <a:r>
              <a:rPr lang="ru-RU" sz="4800" dirty="0" err="1">
                <a:solidFill>
                  <a:schemeClr val="bg1"/>
                </a:solidFill>
                <a:latin typeface="+mj-lt"/>
              </a:rPr>
              <a:t>Этэ</a:t>
            </a:r>
            <a:r>
              <a:rPr lang="ru-RU" sz="4800" dirty="0">
                <a:solidFill>
                  <a:schemeClr val="bg1"/>
                </a:solidFill>
                <a:latin typeface="+mj-lt"/>
              </a:rPr>
              <a:t>-дедушка</a:t>
            </a:r>
          </a:p>
          <a:p>
            <a:r>
              <a:rPr lang="ru-RU" sz="4800" dirty="0" err="1">
                <a:solidFill>
                  <a:schemeClr val="bg1"/>
                </a:solidFill>
                <a:latin typeface="+mj-lt"/>
              </a:rPr>
              <a:t>Ата</a:t>
            </a:r>
            <a:r>
              <a:rPr lang="ru-RU" sz="4800" dirty="0">
                <a:solidFill>
                  <a:schemeClr val="bg1"/>
                </a:solidFill>
                <a:latin typeface="+mj-lt"/>
              </a:rPr>
              <a:t> </a:t>
            </a:r>
            <a:r>
              <a:rPr lang="ru-RU" sz="4800" dirty="0" err="1">
                <a:solidFill>
                  <a:schemeClr val="bg1"/>
                </a:solidFill>
                <a:latin typeface="+mj-lt"/>
              </a:rPr>
              <a:t>ай?Этэ</a:t>
            </a:r>
            <a:r>
              <a:rPr lang="ru-RU" sz="4800" dirty="0">
                <a:solidFill>
                  <a:schemeClr val="bg1"/>
                </a:solidFill>
                <a:latin typeface="+mj-lt"/>
              </a:rPr>
              <a:t> ай?-</a:t>
            </a:r>
            <a:r>
              <a:rPr lang="ru-RU" sz="4800" dirty="0" err="1">
                <a:solidFill>
                  <a:schemeClr val="bg1"/>
                </a:solidFill>
                <a:latin typeface="+mj-lt"/>
              </a:rPr>
              <a:t>Ата</a:t>
            </a:r>
            <a:r>
              <a:rPr lang="ru-RU" sz="4800" dirty="0">
                <a:solidFill>
                  <a:schemeClr val="bg1"/>
                </a:solidFill>
                <a:latin typeface="+mj-lt"/>
              </a:rPr>
              <a:t> </a:t>
            </a:r>
            <a:r>
              <a:rPr lang="ru-RU" sz="4800" dirty="0" err="1">
                <a:solidFill>
                  <a:schemeClr val="bg1"/>
                </a:solidFill>
                <a:latin typeface="+mj-lt"/>
              </a:rPr>
              <a:t>ай.Этэ</a:t>
            </a:r>
            <a:r>
              <a:rPr lang="ru-RU" sz="4800" dirty="0">
                <a:solidFill>
                  <a:schemeClr val="bg1"/>
                </a:solidFill>
                <a:latin typeface="+mj-lt"/>
              </a:rPr>
              <a:t> ай.</a:t>
            </a:r>
          </a:p>
          <a:p>
            <a:r>
              <a:rPr lang="ru-RU" sz="4800" dirty="0" err="1">
                <a:solidFill>
                  <a:schemeClr val="bg1"/>
                </a:solidFill>
                <a:latin typeface="+mj-lt"/>
              </a:rPr>
              <a:t>Ата</a:t>
            </a:r>
            <a:r>
              <a:rPr lang="ru-RU" sz="4800" dirty="0">
                <a:solidFill>
                  <a:schemeClr val="bg1"/>
                </a:solidFill>
                <a:latin typeface="+mj-lt"/>
              </a:rPr>
              <a:t> </a:t>
            </a:r>
            <a:r>
              <a:rPr lang="ru-RU" sz="4800" dirty="0" err="1">
                <a:solidFill>
                  <a:schemeClr val="bg1"/>
                </a:solidFill>
                <a:latin typeface="+mj-lt"/>
              </a:rPr>
              <a:t>хагды.Этэ</a:t>
            </a:r>
            <a:r>
              <a:rPr lang="ru-RU" sz="4800" dirty="0">
                <a:solidFill>
                  <a:schemeClr val="bg1"/>
                </a:solidFill>
                <a:latin typeface="+mj-lt"/>
              </a:rPr>
              <a:t> </a:t>
            </a:r>
            <a:r>
              <a:rPr lang="ru-RU" sz="4800" dirty="0" err="1">
                <a:solidFill>
                  <a:schemeClr val="bg1"/>
                </a:solidFill>
                <a:latin typeface="+mj-lt"/>
              </a:rPr>
              <a:t>хагды.Но</a:t>
            </a:r>
            <a:r>
              <a:rPr lang="ru-RU" sz="4800" dirty="0" err="1">
                <a:solidFill>
                  <a:schemeClr val="bg1"/>
                </a:solidFill>
                <a:latin typeface="+mj-lt"/>
                <a:cs typeface="Times New Roman"/>
              </a:rPr>
              <a:t>ӊартан</a:t>
            </a:r>
            <a:r>
              <a:rPr lang="ru-RU" sz="4800" dirty="0">
                <a:solidFill>
                  <a:schemeClr val="bg1"/>
                </a:solidFill>
                <a:latin typeface="+mj-lt"/>
                <a:cs typeface="Times New Roman"/>
              </a:rPr>
              <a:t> аил.</a:t>
            </a:r>
          </a:p>
          <a:p>
            <a:r>
              <a:rPr lang="ru-RU" sz="4800" dirty="0" err="1">
                <a:solidFill>
                  <a:schemeClr val="bg1"/>
                </a:solidFill>
                <a:latin typeface="+mj-lt"/>
                <a:cs typeface="Times New Roman"/>
              </a:rPr>
              <a:t>Ата</a:t>
            </a:r>
            <a:r>
              <a:rPr lang="ru-RU" sz="4800" dirty="0">
                <a:solidFill>
                  <a:schemeClr val="bg1"/>
                </a:solidFill>
                <a:latin typeface="+mj-lt"/>
                <a:cs typeface="Times New Roman"/>
              </a:rPr>
              <a:t> </a:t>
            </a:r>
            <a:r>
              <a:rPr lang="ru-RU" sz="4800" dirty="0" err="1">
                <a:solidFill>
                  <a:schemeClr val="bg1"/>
                </a:solidFill>
                <a:latin typeface="+mj-lt"/>
                <a:cs typeface="Times New Roman"/>
              </a:rPr>
              <a:t>эмни.Этэ</a:t>
            </a:r>
            <a:r>
              <a:rPr lang="ru-RU" sz="4800" dirty="0">
                <a:solidFill>
                  <a:schemeClr val="bg1"/>
                </a:solidFill>
                <a:latin typeface="+mj-lt"/>
                <a:cs typeface="Times New Roman"/>
              </a:rPr>
              <a:t> </a:t>
            </a:r>
            <a:r>
              <a:rPr lang="ru-RU" sz="4800" dirty="0" err="1">
                <a:solidFill>
                  <a:schemeClr val="bg1"/>
                </a:solidFill>
                <a:latin typeface="+mj-lt"/>
                <a:cs typeface="Times New Roman"/>
              </a:rPr>
              <a:t>эмни</a:t>
            </a:r>
            <a:r>
              <a:rPr lang="ru-RU" sz="4800" dirty="0">
                <a:solidFill>
                  <a:schemeClr val="bg1"/>
                </a:solidFill>
                <a:latin typeface="+mj-lt"/>
                <a:cs typeface="Times New Roman"/>
              </a:rPr>
              <a:t>.</a:t>
            </a:r>
            <a:endParaRPr lang="ru-RU" sz="4800" dirty="0">
              <a:solidFill>
                <a:schemeClr val="bg1"/>
              </a:solidFill>
              <a:latin typeface="+mj-lt"/>
            </a:endParaRPr>
          </a:p>
          <a:p>
            <a:endParaRPr lang="ru-RU" dirty="0">
              <a:solidFill>
                <a:schemeClr val="bg1"/>
              </a:solidFill>
            </a:endParaRPr>
          </a:p>
        </p:txBody>
      </p:sp>
    </p:spTree>
    <p:extLst>
      <p:ext uri="{BB962C8B-B14F-4D97-AF65-F5344CB8AC3E}">
        <p14:creationId xmlns:p14="http://schemas.microsoft.com/office/powerpoint/2010/main" val="2546832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sz="4800" dirty="0">
                <a:latin typeface="+mj-lt"/>
              </a:rPr>
              <a:t>Эр мин </a:t>
            </a:r>
            <a:r>
              <a:rPr lang="ru-RU" sz="4800" dirty="0" err="1">
                <a:latin typeface="+mj-lt"/>
              </a:rPr>
              <a:t>эньму</a:t>
            </a:r>
            <a:r>
              <a:rPr lang="ru-RU" sz="4800" dirty="0">
                <a:latin typeface="+mj-lt"/>
              </a:rPr>
              <a:t> (имя мамы).</a:t>
            </a:r>
            <a:r>
              <a:rPr lang="ru-RU" sz="4800" dirty="0" err="1">
                <a:latin typeface="+mj-lt"/>
              </a:rPr>
              <a:t>Но</a:t>
            </a:r>
            <a:r>
              <a:rPr lang="ru-RU" sz="4800" dirty="0" err="1">
                <a:latin typeface="+mj-lt"/>
                <a:cs typeface="Times New Roman"/>
              </a:rPr>
              <a:t>ӊан</a:t>
            </a:r>
            <a:r>
              <a:rPr lang="ru-RU" sz="4800" dirty="0">
                <a:latin typeface="+mj-lt"/>
                <a:cs typeface="Times New Roman"/>
              </a:rPr>
              <a:t> хо </a:t>
            </a:r>
            <a:r>
              <a:rPr lang="ru-RU" sz="4800" dirty="0" err="1">
                <a:latin typeface="+mj-lt"/>
                <a:cs typeface="Times New Roman"/>
              </a:rPr>
              <a:t>нод.Мин</a:t>
            </a:r>
            <a:r>
              <a:rPr lang="ru-RU" sz="4800" dirty="0">
                <a:latin typeface="+mj-lt"/>
                <a:cs typeface="Times New Roman"/>
              </a:rPr>
              <a:t> </a:t>
            </a:r>
            <a:r>
              <a:rPr lang="ru-RU" sz="4800" dirty="0" err="1">
                <a:latin typeface="+mj-lt"/>
                <a:cs typeface="Times New Roman"/>
              </a:rPr>
              <a:t>эньму</a:t>
            </a:r>
            <a:r>
              <a:rPr lang="ru-RU" sz="4800" dirty="0">
                <a:latin typeface="+mj-lt"/>
                <a:cs typeface="Times New Roman"/>
              </a:rPr>
              <a:t> ай.</a:t>
            </a:r>
            <a:endParaRPr lang="ru-RU" sz="4800" dirty="0">
              <a:latin typeface="+mj-lt"/>
            </a:endParaRPr>
          </a:p>
        </p:txBody>
      </p:sp>
    </p:spTree>
    <p:extLst>
      <p:ext uri="{BB962C8B-B14F-4D97-AF65-F5344CB8AC3E}">
        <p14:creationId xmlns:p14="http://schemas.microsoft.com/office/powerpoint/2010/main" val="4101998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800" dirty="0"/>
              <a:t>Это моя мама(имя мамы).Она очень </a:t>
            </a:r>
            <a:r>
              <a:rPr lang="ru-RU" sz="4800" dirty="0" err="1"/>
              <a:t>красивая.Моя</a:t>
            </a:r>
            <a:r>
              <a:rPr lang="ru-RU" sz="4800" dirty="0"/>
              <a:t> мама хорошая.</a:t>
            </a:r>
          </a:p>
        </p:txBody>
      </p:sp>
    </p:spTree>
    <p:extLst>
      <p:ext uri="{BB962C8B-B14F-4D97-AF65-F5344CB8AC3E}">
        <p14:creationId xmlns:p14="http://schemas.microsoft.com/office/powerpoint/2010/main" val="37545719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800" dirty="0" smtClean="0"/>
              <a:t>Би </a:t>
            </a:r>
            <a:r>
              <a:rPr lang="ru-RU" sz="4800" dirty="0" err="1" smtClean="0"/>
              <a:t>хоч</a:t>
            </a:r>
            <a:r>
              <a:rPr lang="ru-RU" sz="4800" dirty="0" smtClean="0"/>
              <a:t> </a:t>
            </a:r>
            <a:r>
              <a:rPr lang="ru-RU" sz="4800" dirty="0" err="1" smtClean="0"/>
              <a:t>аяврам</a:t>
            </a:r>
            <a:r>
              <a:rPr lang="ru-RU" sz="4800" dirty="0" smtClean="0"/>
              <a:t> мин </a:t>
            </a:r>
            <a:r>
              <a:rPr lang="ru-RU" sz="4800" dirty="0" err="1" smtClean="0"/>
              <a:t>дялбу</a:t>
            </a:r>
            <a:r>
              <a:rPr lang="ru-RU" sz="4800" dirty="0" smtClean="0"/>
              <a:t>!</a:t>
            </a:r>
          </a:p>
          <a:p>
            <a:r>
              <a:rPr lang="ru-RU" sz="4800" dirty="0" smtClean="0"/>
              <a:t>Я очень люблю свою семью!</a:t>
            </a:r>
            <a:endParaRPr lang="ru-RU" sz="4800" dirty="0"/>
          </a:p>
        </p:txBody>
      </p:sp>
    </p:spTree>
    <p:extLst>
      <p:ext uri="{BB962C8B-B14F-4D97-AF65-F5344CB8AC3E}">
        <p14:creationId xmlns:p14="http://schemas.microsoft.com/office/powerpoint/2010/main" val="3223661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3400" y="533400"/>
            <a:ext cx="6554867" cy="5055840"/>
          </a:xfrm>
        </p:spPr>
        <p:txBody>
          <a:bodyPr>
            <a:normAutofit/>
          </a:bodyPr>
          <a:lstStyle/>
          <a:p>
            <a:r>
              <a:rPr lang="ru-RU" sz="4000" dirty="0" err="1" smtClean="0"/>
              <a:t>Чистоговорка</a:t>
            </a:r>
            <a:endParaRPr lang="ru-RU" sz="4000" dirty="0" smtClean="0"/>
          </a:p>
          <a:p>
            <a:r>
              <a:rPr lang="ru-RU" sz="4000" dirty="0"/>
              <a:t>Бэ-бэ-бэ-</a:t>
            </a:r>
            <a:r>
              <a:rPr lang="ru-RU" sz="4000" dirty="0" err="1"/>
              <a:t>бэикэн</a:t>
            </a:r>
            <a:endParaRPr lang="ru-RU" sz="4000" dirty="0"/>
          </a:p>
          <a:p>
            <a:r>
              <a:rPr lang="ru-RU" sz="4000" dirty="0"/>
              <a:t>Ху-</a:t>
            </a:r>
            <a:r>
              <a:rPr lang="ru-RU" sz="4000" dirty="0" err="1"/>
              <a:t>ху</a:t>
            </a:r>
            <a:r>
              <a:rPr lang="ru-RU" sz="4000" dirty="0"/>
              <a:t>-</a:t>
            </a:r>
            <a:r>
              <a:rPr lang="ru-RU" sz="4000" dirty="0" err="1"/>
              <a:t>ху-хуличан</a:t>
            </a:r>
            <a:endParaRPr lang="ru-RU" sz="4000" dirty="0"/>
          </a:p>
          <a:p>
            <a:r>
              <a:rPr lang="ru-RU" sz="4000" dirty="0"/>
              <a:t>Ка-ка-ка-</a:t>
            </a:r>
            <a:r>
              <a:rPr lang="ru-RU" sz="4000" dirty="0" err="1"/>
              <a:t>качикан</a:t>
            </a:r>
            <a:endParaRPr lang="ru-RU" sz="4000" dirty="0"/>
          </a:p>
          <a:p>
            <a:r>
              <a:rPr lang="ru-RU" sz="4000" dirty="0"/>
              <a:t>Эм-эм-эм-</a:t>
            </a:r>
            <a:r>
              <a:rPr lang="ru-RU" sz="4000" dirty="0" err="1"/>
              <a:t>эмни</a:t>
            </a:r>
            <a:endParaRPr lang="ru-RU" sz="4000" dirty="0"/>
          </a:p>
          <a:p>
            <a:r>
              <a:rPr lang="ru-RU" sz="4000" dirty="0" err="1"/>
              <a:t>Тэп-тэп-тэп-тэбэнкэн</a:t>
            </a:r>
            <a:endParaRPr lang="ru-RU" sz="4000" dirty="0"/>
          </a:p>
          <a:p>
            <a:endParaRPr lang="ru-RU" dirty="0"/>
          </a:p>
        </p:txBody>
      </p:sp>
    </p:spTree>
    <p:extLst>
      <p:ext uri="{BB962C8B-B14F-4D97-AF65-F5344CB8AC3E}">
        <p14:creationId xmlns:p14="http://schemas.microsoft.com/office/powerpoint/2010/main" val="2474260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endParaRPr lang="ru-RU" sz="4800" dirty="0" smtClean="0">
              <a:latin typeface="+mj-lt"/>
              <a:cs typeface="Times New Roman"/>
            </a:endParaRPr>
          </a:p>
          <a:p>
            <a:r>
              <a:rPr lang="ru-RU" sz="4800" dirty="0" err="1" smtClean="0">
                <a:latin typeface="+mj-lt"/>
                <a:cs typeface="Times New Roman"/>
              </a:rPr>
              <a:t>Физминутка</a:t>
            </a:r>
            <a:endParaRPr lang="ru-RU" sz="4800" dirty="0">
              <a:latin typeface="+mj-lt"/>
              <a:cs typeface="Times New Roman"/>
            </a:endParaRPr>
          </a:p>
          <a:p>
            <a:r>
              <a:rPr lang="ru-RU" sz="4800" dirty="0" smtClean="0">
                <a:latin typeface="+mj-lt"/>
                <a:cs typeface="Times New Roman"/>
              </a:rPr>
              <a:t>Ӊ</a:t>
            </a:r>
            <a:r>
              <a:rPr lang="ru-RU" sz="4800" dirty="0" err="1" smtClean="0">
                <a:latin typeface="+mj-lt"/>
                <a:cs typeface="Times New Roman"/>
              </a:rPr>
              <a:t>али,итий</a:t>
            </a:r>
            <a:r>
              <a:rPr lang="ru-RU" sz="4800" dirty="0" smtClean="0">
                <a:latin typeface="+mj-lt"/>
                <a:cs typeface="Times New Roman"/>
              </a:rPr>
              <a:t> </a:t>
            </a:r>
            <a:r>
              <a:rPr lang="ru-RU" sz="4800" dirty="0" err="1">
                <a:latin typeface="+mj-lt"/>
                <a:cs typeface="Times New Roman"/>
              </a:rPr>
              <a:t>эрэгэр</a:t>
            </a:r>
            <a:r>
              <a:rPr lang="ru-RU" sz="4800" dirty="0">
                <a:latin typeface="+mj-lt"/>
                <a:cs typeface="Times New Roman"/>
              </a:rPr>
              <a:t> </a:t>
            </a:r>
            <a:r>
              <a:rPr lang="ru-RU" sz="4800" dirty="0" err="1">
                <a:latin typeface="+mj-lt"/>
                <a:cs typeface="Times New Roman"/>
              </a:rPr>
              <a:t>авли</a:t>
            </a:r>
            <a:r>
              <a:rPr lang="ru-RU" sz="4800" dirty="0">
                <a:latin typeface="+mj-lt"/>
                <a:cs typeface="Times New Roman"/>
              </a:rPr>
              <a:t>,</a:t>
            </a:r>
            <a:br>
              <a:rPr lang="ru-RU" sz="4800" dirty="0">
                <a:latin typeface="+mj-lt"/>
                <a:cs typeface="Times New Roman"/>
              </a:rPr>
            </a:br>
            <a:r>
              <a:rPr lang="ru-RU" sz="4800" dirty="0" err="1">
                <a:latin typeface="+mj-lt"/>
                <a:cs typeface="Times New Roman"/>
              </a:rPr>
              <a:t>гудей</a:t>
            </a:r>
            <a:r>
              <a:rPr lang="ru-RU" sz="4800" dirty="0">
                <a:latin typeface="+mj-lt"/>
                <a:cs typeface="Times New Roman"/>
              </a:rPr>
              <a:t> </a:t>
            </a:r>
            <a:r>
              <a:rPr lang="ru-RU" sz="4800" dirty="0" err="1">
                <a:latin typeface="+mj-lt"/>
                <a:cs typeface="Times New Roman"/>
              </a:rPr>
              <a:t>куӊа</a:t>
            </a:r>
            <a:r>
              <a:rPr lang="ru-RU" sz="4800" dirty="0">
                <a:latin typeface="+mj-lt"/>
                <a:cs typeface="Times New Roman"/>
              </a:rPr>
              <a:t> </a:t>
            </a:r>
            <a:r>
              <a:rPr lang="ru-RU" sz="4800" dirty="0" err="1">
                <a:latin typeface="+mj-lt"/>
                <a:cs typeface="Times New Roman"/>
              </a:rPr>
              <a:t>бидэй</a:t>
            </a:r>
            <a:r>
              <a:rPr lang="ru-RU" sz="4800" dirty="0">
                <a:latin typeface="+mj-lt"/>
                <a:cs typeface="Times New Roman"/>
              </a:rPr>
              <a:t>.</a:t>
            </a:r>
            <a:br>
              <a:rPr lang="ru-RU" sz="4800" dirty="0">
                <a:latin typeface="+mj-lt"/>
                <a:cs typeface="Times New Roman"/>
              </a:rPr>
            </a:br>
            <a:r>
              <a:rPr lang="ru-RU" sz="4800" dirty="0">
                <a:latin typeface="+mj-lt"/>
                <a:cs typeface="Times New Roman"/>
              </a:rPr>
              <a:t>Эди </a:t>
            </a:r>
            <a:r>
              <a:rPr lang="ru-RU" sz="4800" dirty="0" err="1">
                <a:latin typeface="+mj-lt"/>
                <a:cs typeface="Times New Roman"/>
              </a:rPr>
              <a:t>омӊар,корити</a:t>
            </a:r>
            <a:r>
              <a:rPr lang="ru-RU" sz="4800" dirty="0">
                <a:latin typeface="+mj-lt"/>
                <a:cs typeface="Times New Roman"/>
              </a:rPr>
              <a:t> </a:t>
            </a:r>
            <a:r>
              <a:rPr lang="ru-RU" sz="4800" dirty="0" err="1">
                <a:latin typeface="+mj-lt"/>
                <a:cs typeface="Times New Roman"/>
              </a:rPr>
              <a:t>авдай</a:t>
            </a:r>
            <a:r>
              <a:rPr lang="ru-RU" sz="4800" dirty="0">
                <a:latin typeface="+mj-lt"/>
                <a:cs typeface="Times New Roman"/>
              </a:rPr>
              <a:t>,</a:t>
            </a:r>
            <a:br>
              <a:rPr lang="ru-RU" sz="4800" dirty="0">
                <a:latin typeface="+mj-lt"/>
                <a:cs typeface="Times New Roman"/>
              </a:rPr>
            </a:br>
            <a:r>
              <a:rPr lang="ru-RU" sz="4800" dirty="0" err="1">
                <a:latin typeface="+mj-lt"/>
                <a:cs typeface="Times New Roman"/>
              </a:rPr>
              <a:t>гелбати</a:t>
            </a:r>
            <a:r>
              <a:rPr lang="ru-RU" sz="4800" dirty="0">
                <a:latin typeface="+mj-lt"/>
                <a:cs typeface="Times New Roman"/>
              </a:rPr>
              <a:t>-дэ </a:t>
            </a:r>
            <a:r>
              <a:rPr lang="ru-RU" sz="4800" dirty="0" err="1">
                <a:latin typeface="+mj-lt"/>
                <a:cs typeface="Times New Roman"/>
              </a:rPr>
              <a:t>бидэй</a:t>
            </a:r>
            <a:r>
              <a:rPr lang="ru-RU" sz="4800" dirty="0">
                <a:latin typeface="+mj-lt"/>
                <a:cs typeface="Times New Roman"/>
              </a:rPr>
              <a:t>.</a:t>
            </a:r>
            <a:endParaRPr lang="ru-RU" sz="4800" dirty="0">
              <a:latin typeface="+mj-lt"/>
            </a:endParaRPr>
          </a:p>
        </p:txBody>
      </p:sp>
    </p:spTree>
    <p:extLst>
      <p:ext uri="{BB962C8B-B14F-4D97-AF65-F5344CB8AC3E}">
        <p14:creationId xmlns:p14="http://schemas.microsoft.com/office/powerpoint/2010/main" val="2512388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r>
              <a:rPr lang="ru-RU" b="1" dirty="0"/>
              <a:t>Интеграция </a:t>
            </a:r>
            <a:r>
              <a:rPr lang="ru-RU" dirty="0"/>
              <a:t>– это глубокое взаимопроникновение, слияние, насколько это возможно, в одном учебном материале обобщенных знаний в той или иной области.</a:t>
            </a:r>
          </a:p>
          <a:p>
            <a:r>
              <a:rPr lang="ru-RU" b="1" i="1" dirty="0"/>
              <a:t>Понятие «интеграция» может иметь два значения:</a:t>
            </a:r>
            <a:endParaRPr lang="ru-RU" dirty="0"/>
          </a:p>
          <a:p>
            <a:r>
              <a:rPr lang="ru-RU" dirty="0"/>
              <a:t>а) создание у школьников целостного представления об окружающем мире (здесь интеграция рассматривается как цель обучения);</a:t>
            </a:r>
          </a:p>
          <a:p>
            <a:r>
              <a:rPr lang="ru-RU" dirty="0"/>
              <a:t>б) нахождение общей платформы сближение знаний (здесь интеграция – средство обучения)</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800" dirty="0" smtClean="0"/>
              <a:t>Спасибо за внимание! </a:t>
            </a:r>
            <a:r>
              <a:rPr lang="ru-RU" sz="4800" dirty="0" err="1" smtClean="0"/>
              <a:t>Эгдэн</a:t>
            </a:r>
            <a:r>
              <a:rPr lang="ru-RU" sz="4800" dirty="0" smtClean="0"/>
              <a:t> </a:t>
            </a:r>
            <a:r>
              <a:rPr lang="ru-RU" sz="4800" dirty="0" err="1" smtClean="0"/>
              <a:t>тэкэн</a:t>
            </a:r>
            <a:r>
              <a:rPr lang="ru-RU" sz="4800" smtClean="0"/>
              <a:t>!</a:t>
            </a:r>
            <a:endParaRPr lang="ru-RU" sz="4800" dirty="0"/>
          </a:p>
        </p:txBody>
      </p:sp>
    </p:spTree>
    <p:extLst>
      <p:ext uri="{BB962C8B-B14F-4D97-AF65-F5344CB8AC3E}">
        <p14:creationId xmlns:p14="http://schemas.microsoft.com/office/powerpoint/2010/main" val="2077705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10000"/>
          </a:bodyPr>
          <a:lstStyle/>
          <a:p>
            <a:pPr>
              <a:buNone/>
            </a:pPr>
            <a:r>
              <a:rPr lang="ru-RU" dirty="0" smtClean="0"/>
              <a:t>    Задачи:</a:t>
            </a:r>
          </a:p>
          <a:p>
            <a:pPr lvl="0"/>
            <a:r>
              <a:rPr lang="ru-RU" dirty="0" smtClean="0"/>
              <a:t>повышение мотивации учебной деятельности за счет нестандартной формы урока (это необычно, значит интересно);</a:t>
            </a:r>
          </a:p>
          <a:p>
            <a:pPr lvl="0"/>
            <a:r>
              <a:rPr lang="ru-RU" dirty="0" smtClean="0"/>
              <a:t>рассмотрение понятий, которые используются в разных предметных областях;</a:t>
            </a:r>
          </a:p>
          <a:p>
            <a:pPr lvl="0"/>
            <a:r>
              <a:rPr lang="ru-RU" dirty="0" smtClean="0"/>
              <a:t>организация целенаправленной работы с мыслительными операциями: сравнение, обобщение, классификация, анализ, синтез;</a:t>
            </a:r>
          </a:p>
          <a:p>
            <a:pPr lvl="0"/>
            <a:r>
              <a:rPr lang="ru-RU" dirty="0" smtClean="0"/>
              <a:t>показ </a:t>
            </a:r>
            <a:r>
              <a:rPr lang="ru-RU" dirty="0" err="1" smtClean="0"/>
              <a:t>межпредметных</a:t>
            </a:r>
            <a:r>
              <a:rPr lang="ru-RU" dirty="0" smtClean="0"/>
              <a:t> связей и их применение при решении разнообразных задач;</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94720"/>
            <a:ext cx="8352928" cy="5347618"/>
          </a:xfrm>
          <a:prstGeom prst="rect">
            <a:avLst/>
          </a:prstGeom>
        </p:spPr>
        <p:txBody>
          <a:bodyPr wrap="square">
            <a:spAutoFit/>
          </a:bodyPr>
          <a:lstStyle/>
          <a:p>
            <a:pPr>
              <a:spcAft>
                <a:spcPts val="675"/>
              </a:spcAft>
            </a:pPr>
            <a:r>
              <a:rPr lang="ru-RU" dirty="0">
                <a:solidFill>
                  <a:schemeClr val="bg1"/>
                </a:solidFill>
                <a:latin typeface="+mj-lt"/>
                <a:ea typeface="Times New Roman" panose="02020603050405020304" pitchFamily="18" charset="0"/>
              </a:rPr>
              <a:t>Одно из новых направлений совершенствования обучения в начальной школе – организация и проведение интегрированных уроков.</a:t>
            </a:r>
          </a:p>
          <a:p>
            <a:pPr>
              <a:spcAft>
                <a:spcPts val="675"/>
              </a:spcAft>
            </a:pPr>
            <a:r>
              <a:rPr lang="ru-RU" dirty="0">
                <a:solidFill>
                  <a:schemeClr val="bg1"/>
                </a:solidFill>
                <a:latin typeface="+mj-lt"/>
                <a:ea typeface="Times New Roman" panose="02020603050405020304" pitchFamily="18" charset="0"/>
              </a:rPr>
              <a:t>Интегрированный урок отличается от традиционного использования </a:t>
            </a:r>
            <a:r>
              <a:rPr lang="ru-RU" dirty="0" err="1">
                <a:solidFill>
                  <a:schemeClr val="bg1"/>
                </a:solidFill>
                <a:latin typeface="+mj-lt"/>
                <a:ea typeface="Times New Roman" panose="02020603050405020304" pitchFamily="18" charset="0"/>
              </a:rPr>
              <a:t>межпредметных</a:t>
            </a:r>
            <a:r>
              <a:rPr lang="ru-RU" dirty="0">
                <a:solidFill>
                  <a:schemeClr val="bg1"/>
                </a:solidFill>
                <a:latin typeface="+mj-lt"/>
                <a:ea typeface="Times New Roman" panose="02020603050405020304" pitchFamily="18" charset="0"/>
              </a:rPr>
              <a:t> связей, которые предусматривают лишь эпизодическое включение материала других предметов. Предметом анализа в нем выступают многоплановые объекты, информация о сущности которых содержится в различных учебных дисциплинах.</a:t>
            </a:r>
          </a:p>
          <a:p>
            <a:pPr>
              <a:spcAft>
                <a:spcPts val="675"/>
              </a:spcAft>
            </a:pPr>
            <a:r>
              <a:rPr lang="ru-RU" dirty="0">
                <a:solidFill>
                  <a:schemeClr val="bg1"/>
                </a:solidFill>
                <a:latin typeface="+mj-lt"/>
                <a:ea typeface="Times New Roman" panose="02020603050405020304" pitchFamily="18" charset="0"/>
              </a:rPr>
              <a:t>Методика подготовки и проведения интегрированных уроков</a:t>
            </a:r>
            <a:r>
              <a:rPr lang="ru-RU" dirty="0" smtClean="0">
                <a:solidFill>
                  <a:schemeClr val="bg1"/>
                </a:solidFill>
                <a:latin typeface="+mj-lt"/>
                <a:ea typeface="Times New Roman" panose="02020603050405020304" pitchFamily="18" charset="0"/>
              </a:rPr>
              <a:t>.</a:t>
            </a:r>
            <a:r>
              <a:rPr lang="ru-RU" dirty="0">
                <a:solidFill>
                  <a:schemeClr val="bg1"/>
                </a:solidFill>
                <a:latin typeface="+mj-lt"/>
              </a:rPr>
              <a:t> Структура интегрированных уроков отличается от обычных уроков следующими особенностями:</a:t>
            </a:r>
            <a:br>
              <a:rPr lang="ru-RU" dirty="0">
                <a:solidFill>
                  <a:schemeClr val="bg1"/>
                </a:solidFill>
                <a:latin typeface="+mj-lt"/>
              </a:rPr>
            </a:br>
            <a:r>
              <a:rPr lang="ru-RU" dirty="0">
                <a:solidFill>
                  <a:schemeClr val="bg1"/>
                </a:solidFill>
                <a:latin typeface="+mj-lt"/>
              </a:rPr>
              <a:t>– предельной четкостью, компактностью, сжатостью учебного материала;</a:t>
            </a:r>
            <a:br>
              <a:rPr lang="ru-RU" dirty="0">
                <a:solidFill>
                  <a:schemeClr val="bg1"/>
                </a:solidFill>
                <a:latin typeface="+mj-lt"/>
              </a:rPr>
            </a:br>
            <a:r>
              <a:rPr lang="ru-RU" dirty="0">
                <a:solidFill>
                  <a:schemeClr val="bg1"/>
                </a:solidFill>
                <a:latin typeface="+mj-lt"/>
              </a:rPr>
              <a:t>– логической взаимообусловленностью, взаимосвязанностью материала интегрируемых предметов на каждом этапе урока;</a:t>
            </a:r>
            <a:br>
              <a:rPr lang="ru-RU" dirty="0">
                <a:solidFill>
                  <a:schemeClr val="bg1"/>
                </a:solidFill>
                <a:latin typeface="+mj-lt"/>
              </a:rPr>
            </a:br>
            <a:r>
              <a:rPr lang="ru-RU" dirty="0">
                <a:solidFill>
                  <a:schemeClr val="bg1"/>
                </a:solidFill>
                <a:latin typeface="+mj-lt"/>
              </a:rPr>
              <a:t>– большой информативной емкостью учебного материала, используемого на уроке.</a:t>
            </a:r>
          </a:p>
          <a:p>
            <a:pPr>
              <a:spcAft>
                <a:spcPts val="675"/>
              </a:spcAft>
            </a:pPr>
            <a:endParaRPr lang="ru-RU" dirty="0">
              <a:solidFill>
                <a:schemeClr val="bg1"/>
              </a:solidFill>
              <a:effectLst/>
              <a:latin typeface="+mj-lt"/>
              <a:ea typeface="Times New Roman" panose="02020603050405020304" pitchFamily="18" charset="0"/>
            </a:endParaRPr>
          </a:p>
        </p:txBody>
      </p:sp>
    </p:spTree>
    <p:extLst>
      <p:ext uri="{BB962C8B-B14F-4D97-AF65-F5344CB8AC3E}">
        <p14:creationId xmlns:p14="http://schemas.microsoft.com/office/powerpoint/2010/main" val="1252749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836712"/>
            <a:ext cx="8208912" cy="3506088"/>
          </a:xfrm>
          <a:prstGeom prst="rect">
            <a:avLst/>
          </a:prstGeom>
        </p:spPr>
        <p:txBody>
          <a:bodyPr wrap="square">
            <a:spAutoFit/>
          </a:bodyPr>
          <a:lstStyle/>
          <a:p>
            <a:pPr>
              <a:spcAft>
                <a:spcPts val="675"/>
              </a:spcAft>
            </a:pPr>
            <a:r>
              <a:rPr lang="ru-RU" dirty="0">
                <a:solidFill>
                  <a:srgbClr val="333333"/>
                </a:solidFill>
                <a:latin typeface="Helvetica" panose="020B0604020202020204" pitchFamily="34" charset="0"/>
                <a:ea typeface="Times New Roman" panose="02020603050405020304" pitchFamily="18" charset="0"/>
              </a:rPr>
              <a:t>В интегрированном уроке объединяются блоки знаний различных предметов, поэтому чрезвычайно важно правильно определить главную цель интегрированного урока. Если общая цель определена, то из содержания предметов берутся только те сведения, которые необходимы для ее реализации.</a:t>
            </a:r>
            <a:endParaRPr lang="ru-RU" sz="2400" dirty="0">
              <a:latin typeface="Times New Roman" panose="02020603050405020304" pitchFamily="18" charset="0"/>
              <a:ea typeface="Times New Roman" panose="02020603050405020304" pitchFamily="18" charset="0"/>
            </a:endParaRPr>
          </a:p>
          <a:p>
            <a:pPr>
              <a:spcAft>
                <a:spcPts val="675"/>
              </a:spcAft>
            </a:pPr>
            <a:r>
              <a:rPr lang="ru-RU" dirty="0">
                <a:solidFill>
                  <a:srgbClr val="333333"/>
                </a:solidFill>
                <a:latin typeface="Helvetica" panose="020B0604020202020204" pitchFamily="34" charset="0"/>
                <a:ea typeface="Times New Roman" panose="02020603050405020304" pitchFamily="18" charset="0"/>
              </a:rPr>
              <a:t>Практика подтверждает, что хорошие основания для проведения интегрированных уроков дает сочетание предметов:</a:t>
            </a:r>
            <a:br>
              <a:rPr lang="ru-RU" dirty="0">
                <a:solidFill>
                  <a:srgbClr val="333333"/>
                </a:solidFill>
                <a:latin typeface="Helvetica" panose="020B0604020202020204" pitchFamily="34" charset="0"/>
                <a:ea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rPr>
              <a:t>Обучение грамоте (чтение, письмо) – математика.</a:t>
            </a:r>
            <a:br>
              <a:rPr lang="ru-RU" dirty="0">
                <a:solidFill>
                  <a:srgbClr val="333333"/>
                </a:solidFill>
                <a:latin typeface="Helvetica" panose="020B0604020202020204" pitchFamily="34" charset="0"/>
                <a:ea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rPr>
              <a:t>Чтение – русский язык.</a:t>
            </a:r>
            <a:br>
              <a:rPr lang="ru-RU" dirty="0">
                <a:solidFill>
                  <a:srgbClr val="333333"/>
                </a:solidFill>
                <a:latin typeface="Helvetica" panose="020B0604020202020204" pitchFamily="34" charset="0"/>
                <a:ea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rPr>
              <a:t>Чтение – музыка – рисование.</a:t>
            </a:r>
            <a:br>
              <a:rPr lang="ru-RU" dirty="0">
                <a:solidFill>
                  <a:srgbClr val="333333"/>
                </a:solidFill>
                <a:latin typeface="Helvetica" panose="020B0604020202020204" pitchFamily="34" charset="0"/>
                <a:ea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rPr>
              <a:t>Математика – труд.</a:t>
            </a:r>
            <a:br>
              <a:rPr lang="ru-RU" dirty="0">
                <a:solidFill>
                  <a:srgbClr val="333333"/>
                </a:solidFill>
                <a:latin typeface="Helvetica" panose="020B0604020202020204" pitchFamily="34" charset="0"/>
                <a:ea typeface="Times New Roman" panose="02020603050405020304" pitchFamily="18" charset="0"/>
              </a:rPr>
            </a:br>
            <a:r>
              <a:rPr lang="ru-RU" dirty="0">
                <a:solidFill>
                  <a:srgbClr val="333333"/>
                </a:solidFill>
                <a:latin typeface="Helvetica" panose="020B0604020202020204" pitchFamily="34" charset="0"/>
                <a:ea typeface="Times New Roman" panose="02020603050405020304" pitchFamily="18" charset="0"/>
              </a:rPr>
              <a:t>Ознакомление с окружающим миром – музыка – рисование – труд.</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85724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5909310"/>
          </a:xfrm>
          <a:prstGeom prst="rect">
            <a:avLst/>
          </a:prstGeom>
        </p:spPr>
        <p:txBody>
          <a:bodyPr wrap="square">
            <a:spAutoFit/>
          </a:bodyPr>
          <a:lstStyle/>
          <a:p>
            <a:r>
              <a:rPr lang="ru-RU" dirty="0">
                <a:solidFill>
                  <a:schemeClr val="bg1"/>
                </a:solidFill>
                <a:latin typeface="+mj-lt"/>
                <a:ea typeface="Calibri" panose="020F0502020204030204" pitchFamily="34" charset="0"/>
              </a:rPr>
              <a:t>Содержательные и целенаправленные интегрированные уроки вносят в привычную структуру школьного обучения новизну и оригинальность, и имеют определенные преимущества:</a:t>
            </a:r>
            <a:br>
              <a:rPr lang="ru-RU" dirty="0">
                <a:solidFill>
                  <a:schemeClr val="bg1"/>
                </a:solidFill>
                <a:latin typeface="+mj-lt"/>
                <a:ea typeface="Calibri" panose="020F0502020204030204" pitchFamily="34" charset="0"/>
              </a:rPr>
            </a:br>
            <a:r>
              <a:rPr lang="ru-RU" dirty="0">
                <a:solidFill>
                  <a:schemeClr val="bg1"/>
                </a:solidFill>
                <a:latin typeface="+mj-lt"/>
                <a:ea typeface="Calibri" panose="020F0502020204030204" pitchFamily="34" charset="0"/>
              </a:rPr>
              <a:t>– повышают мотивацию, формируют познавательный интерес, что способствует повышению уровня облученности и воспитанности учащихся;</a:t>
            </a:r>
            <a:br>
              <a:rPr lang="ru-RU" dirty="0">
                <a:solidFill>
                  <a:schemeClr val="bg1"/>
                </a:solidFill>
                <a:latin typeface="+mj-lt"/>
                <a:ea typeface="Calibri" panose="020F0502020204030204" pitchFamily="34" charset="0"/>
              </a:rPr>
            </a:br>
            <a:r>
              <a:rPr lang="ru-RU" dirty="0">
                <a:solidFill>
                  <a:schemeClr val="bg1"/>
                </a:solidFill>
                <a:latin typeface="+mj-lt"/>
                <a:ea typeface="Calibri" panose="020F0502020204030204" pitchFamily="34" charset="0"/>
              </a:rPr>
              <a:t>– способствуют формированию целостной научной картины мира, рассмотрению предмета, явления с нескольких сторон: теоретической,</a:t>
            </a:r>
            <a:br>
              <a:rPr lang="ru-RU" dirty="0">
                <a:solidFill>
                  <a:schemeClr val="bg1"/>
                </a:solidFill>
                <a:latin typeface="+mj-lt"/>
                <a:ea typeface="Calibri" panose="020F0502020204030204" pitchFamily="34" charset="0"/>
              </a:rPr>
            </a:br>
            <a:r>
              <a:rPr lang="ru-RU" dirty="0">
                <a:solidFill>
                  <a:schemeClr val="bg1"/>
                </a:solidFill>
                <a:latin typeface="+mj-lt"/>
                <a:ea typeface="Calibri" panose="020F0502020204030204" pitchFamily="34" charset="0"/>
              </a:rPr>
              <a:t>практической, прикладной;</a:t>
            </a:r>
            <a:br>
              <a:rPr lang="ru-RU" dirty="0">
                <a:solidFill>
                  <a:schemeClr val="bg1"/>
                </a:solidFill>
                <a:latin typeface="+mj-lt"/>
                <a:ea typeface="Calibri" panose="020F0502020204030204" pitchFamily="34" charset="0"/>
              </a:rPr>
            </a:br>
            <a:r>
              <a:rPr lang="ru-RU" dirty="0">
                <a:solidFill>
                  <a:schemeClr val="bg1"/>
                </a:solidFill>
                <a:latin typeface="+mj-lt"/>
                <a:ea typeface="Calibri" panose="020F0502020204030204" pitchFamily="34" charset="0"/>
              </a:rPr>
              <a:t>– способствуют развитию устной и письменной речи, помогают глубже понять лексическое значение слова, его эстетическую сущность</a:t>
            </a:r>
            <a:r>
              <a:rPr lang="ru-RU" dirty="0" smtClean="0">
                <a:solidFill>
                  <a:schemeClr val="bg1"/>
                </a:solidFill>
                <a:latin typeface="+mj-lt"/>
                <a:ea typeface="Calibri" panose="020F0502020204030204" pitchFamily="34" charset="0"/>
              </a:rPr>
              <a:t>;</a:t>
            </a:r>
            <a:r>
              <a:rPr lang="ru-RU" dirty="0">
                <a:solidFill>
                  <a:schemeClr val="bg1"/>
                </a:solidFill>
                <a:latin typeface="+mj-lt"/>
              </a:rPr>
              <a:t> </a:t>
            </a:r>
            <a:br>
              <a:rPr lang="ru-RU" dirty="0">
                <a:solidFill>
                  <a:schemeClr val="bg1"/>
                </a:solidFill>
                <a:latin typeface="+mj-lt"/>
              </a:rPr>
            </a:br>
            <a:r>
              <a:rPr lang="ru-RU" dirty="0">
                <a:solidFill>
                  <a:schemeClr val="bg1"/>
                </a:solidFill>
                <a:latin typeface="+mj-lt"/>
              </a:rPr>
              <a:t>– способствуют развитию в большей степени, чем обычные уроки, эстетического восприятия, воображения, внимания, памяти, мышления</a:t>
            </a:r>
            <a:br>
              <a:rPr lang="ru-RU" dirty="0">
                <a:solidFill>
                  <a:schemeClr val="bg1"/>
                </a:solidFill>
                <a:latin typeface="+mj-lt"/>
              </a:rPr>
            </a:br>
            <a:r>
              <a:rPr lang="ru-RU" dirty="0">
                <a:solidFill>
                  <a:schemeClr val="bg1"/>
                </a:solidFill>
                <a:latin typeface="+mj-lt"/>
              </a:rPr>
              <a:t>учащихся (логического, художественно-образного, творческого);</a:t>
            </a:r>
            <a:br>
              <a:rPr lang="ru-RU" dirty="0">
                <a:solidFill>
                  <a:schemeClr val="bg1"/>
                </a:solidFill>
                <a:latin typeface="+mj-lt"/>
              </a:rPr>
            </a:br>
            <a:r>
              <a:rPr lang="ru-RU" dirty="0">
                <a:solidFill>
                  <a:schemeClr val="bg1"/>
                </a:solidFill>
                <a:latin typeface="+mj-lt"/>
              </a:rPr>
              <a:t>– обладая большой информативной емкостью, способствуют увеличению темпа выполняемых учебных операций, позволяют вовлечь</a:t>
            </a:r>
            <a:br>
              <a:rPr lang="ru-RU" dirty="0">
                <a:solidFill>
                  <a:schemeClr val="bg1"/>
                </a:solidFill>
                <a:latin typeface="+mj-lt"/>
              </a:rPr>
            </a:br>
            <a:r>
              <a:rPr lang="ru-RU" dirty="0">
                <a:solidFill>
                  <a:schemeClr val="bg1"/>
                </a:solidFill>
                <a:latin typeface="+mj-lt"/>
              </a:rPr>
              <a:t>каждого школьника в активную работу на каждой минуте урока и способствуют творческому подходу к выполнению учебного задания;</a:t>
            </a:r>
            <a:br>
              <a:rPr lang="ru-RU" dirty="0">
                <a:solidFill>
                  <a:schemeClr val="bg1"/>
                </a:solidFill>
                <a:latin typeface="+mj-lt"/>
              </a:rPr>
            </a:br>
            <a:r>
              <a:rPr lang="ru-RU" dirty="0">
                <a:solidFill>
                  <a:schemeClr val="bg1"/>
                </a:solidFill>
                <a:latin typeface="+mj-lt"/>
              </a:rPr>
              <a:t>– формируют в большей степени </a:t>
            </a:r>
            <a:r>
              <a:rPr lang="ru-RU" dirty="0" err="1">
                <a:solidFill>
                  <a:schemeClr val="bg1"/>
                </a:solidFill>
                <a:latin typeface="+mj-lt"/>
              </a:rPr>
              <a:t>общеучебные</a:t>
            </a:r>
            <a:r>
              <a:rPr lang="ru-RU" dirty="0">
                <a:solidFill>
                  <a:schemeClr val="bg1"/>
                </a:solidFill>
                <a:latin typeface="+mj-lt"/>
              </a:rPr>
              <a:t> умения и навыки, и рациональные навыки учебного труда.</a:t>
            </a:r>
          </a:p>
          <a:p>
            <a:endParaRPr lang="ru-RU" dirty="0">
              <a:solidFill>
                <a:schemeClr val="bg1"/>
              </a:solidFill>
            </a:endParaRPr>
          </a:p>
        </p:txBody>
      </p:sp>
    </p:spTree>
    <p:extLst>
      <p:ext uri="{BB962C8B-B14F-4D97-AF65-F5344CB8AC3E}">
        <p14:creationId xmlns:p14="http://schemas.microsoft.com/office/powerpoint/2010/main" val="255312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32656"/>
            <a:ext cx="5688632" cy="5472608"/>
          </a:xfrm>
        </p:spPr>
        <p:txBody>
          <a:bodyPr>
            <a:normAutofit fontScale="90000"/>
          </a:bodyPr>
          <a:lstStyle/>
          <a:p>
            <a:pPr>
              <a:lnSpc>
                <a:spcPct val="200000"/>
              </a:lnSpc>
            </a:pPr>
            <a:r>
              <a:rPr lang="ru-RU" sz="2000" b="1" dirty="0">
                <a:solidFill>
                  <a:schemeClr val="bg1"/>
                </a:solidFill>
                <a:ea typeface="Times New Roman" panose="02020603050405020304" pitchFamily="18" charset="0"/>
              </a:rPr>
              <a:t>Проведение интегрированных уроков способствует повышению роста профессионального мастерства учителя, так как требует от него владения методикой новых технологий учебно-воспитательного процесса, осуществления </a:t>
            </a:r>
            <a:r>
              <a:rPr lang="ru-RU" sz="2000" b="1" dirty="0" err="1">
                <a:solidFill>
                  <a:schemeClr val="bg1"/>
                </a:solidFill>
                <a:ea typeface="Times New Roman" panose="02020603050405020304" pitchFamily="18" charset="0"/>
              </a:rPr>
              <a:t>деятельностного</a:t>
            </a:r>
            <a:r>
              <a:rPr lang="ru-RU" sz="2000" b="1" dirty="0">
                <a:solidFill>
                  <a:schemeClr val="bg1"/>
                </a:solidFill>
                <a:ea typeface="Times New Roman" panose="02020603050405020304" pitchFamily="18" charset="0"/>
              </a:rPr>
              <a:t> подхода к обучению.</a:t>
            </a:r>
            <a:br>
              <a:rPr lang="ru-RU" sz="2000" b="1" dirty="0">
                <a:solidFill>
                  <a:schemeClr val="bg1"/>
                </a:solidFill>
                <a:ea typeface="Times New Roman" panose="02020603050405020304" pitchFamily="18" charset="0"/>
              </a:rPr>
            </a:br>
            <a:endParaRPr lang="ru-RU" sz="2000" b="1" dirty="0">
              <a:solidFill>
                <a:schemeClr val="bg1"/>
              </a:solidFill>
            </a:endParaRPr>
          </a:p>
        </p:txBody>
      </p:sp>
    </p:spTree>
    <p:extLst>
      <p:ext uri="{BB962C8B-B14F-4D97-AF65-F5344CB8AC3E}">
        <p14:creationId xmlns:p14="http://schemas.microsoft.com/office/powerpoint/2010/main" val="157320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400" dirty="0"/>
              <a:t>Фрагмент урока по родному(эвенскому)</a:t>
            </a:r>
            <a:r>
              <a:rPr lang="ru-RU" sz="4400" dirty="0" err="1"/>
              <a:t>языку+русский</a:t>
            </a:r>
            <a:r>
              <a:rPr lang="ru-RU" sz="4400" dirty="0"/>
              <a:t> язык</a:t>
            </a:r>
          </a:p>
        </p:txBody>
      </p:sp>
    </p:spTree>
    <p:extLst>
      <p:ext uri="{BB962C8B-B14F-4D97-AF65-F5344CB8AC3E}">
        <p14:creationId xmlns:p14="http://schemas.microsoft.com/office/powerpoint/2010/main" val="1778327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sz="4800" dirty="0"/>
              <a:t>Мин </a:t>
            </a:r>
            <a:r>
              <a:rPr lang="ru-RU" sz="4800" dirty="0" err="1"/>
              <a:t>дялбу</a:t>
            </a:r>
            <a:r>
              <a:rPr lang="ru-RU" sz="4800" dirty="0"/>
              <a:t>. </a:t>
            </a:r>
            <a:br>
              <a:rPr lang="ru-RU" sz="4800" dirty="0"/>
            </a:br>
            <a:r>
              <a:rPr lang="ru-RU" sz="4800" dirty="0" err="1"/>
              <a:t>Эне</a:t>
            </a:r>
            <a:r>
              <a:rPr lang="ru-RU" sz="4800" dirty="0"/>
              <a:t>, </a:t>
            </a:r>
            <a:r>
              <a:rPr lang="ru-RU" sz="4800" dirty="0" err="1"/>
              <a:t>ама</a:t>
            </a:r>
            <a:r>
              <a:rPr lang="ru-RU" sz="4800" dirty="0"/>
              <a:t>, </a:t>
            </a:r>
            <a:r>
              <a:rPr lang="ru-RU" sz="4800" dirty="0" err="1"/>
              <a:t>ака</a:t>
            </a:r>
            <a:r>
              <a:rPr lang="ru-RU" sz="4800" dirty="0"/>
              <a:t>, </a:t>
            </a:r>
            <a:r>
              <a:rPr lang="ru-RU" sz="4800" dirty="0" err="1"/>
              <a:t>эке</a:t>
            </a:r>
            <a:r>
              <a:rPr lang="ru-RU" sz="4800" dirty="0"/>
              <a:t>-мама, папа, брат, сестра</a:t>
            </a:r>
          </a:p>
        </p:txBody>
      </p:sp>
    </p:spTree>
    <p:extLst>
      <p:ext uri="{BB962C8B-B14F-4D97-AF65-F5344CB8AC3E}">
        <p14:creationId xmlns:p14="http://schemas.microsoft.com/office/powerpoint/2010/main" val="1953004968"/>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161</TotalTime>
  <Words>397</Words>
  <Application>Microsoft Office PowerPoint</Application>
  <PresentationFormat>Экран (4:3)</PresentationFormat>
  <Paragraphs>45</Paragraphs>
  <Slides>20</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Сектор</vt:lpstr>
      <vt:lpstr>«Интегрированный урок в начальной школе, как способ активизации познавательной деятельности учащихся» </vt:lpstr>
      <vt:lpstr>Презентация PowerPoint</vt:lpstr>
      <vt:lpstr>Презентация PowerPoint</vt:lpstr>
      <vt:lpstr>Презентация PowerPoint</vt:lpstr>
      <vt:lpstr>Презентация PowerPoint</vt:lpstr>
      <vt:lpstr>Презентация PowerPoint</vt:lpstr>
      <vt:lpstr>Проведение интегрированных уроков способствует повышению роста профессионального мастерства учителя, так как требует от него владения методикой новых технологий учебно-воспитательного процесса, осуществления деятельностного подхода к обучению.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«Интегрированный урок в начальной школе, как способ активизации познавательной деятельности учащихся»</dc:title>
  <dc:creator>3 класс</dc:creator>
  <cp:lastModifiedBy>ЗУМР</cp:lastModifiedBy>
  <cp:revision>17</cp:revision>
  <dcterms:created xsi:type="dcterms:W3CDTF">2017-04-06T03:09:34Z</dcterms:created>
  <dcterms:modified xsi:type="dcterms:W3CDTF">2018-02-03T00:33:52Z</dcterms:modified>
</cp:coreProperties>
</file>