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301" r:id="rId3"/>
    <p:sldId id="304" r:id="rId4"/>
    <p:sldId id="300" r:id="rId5"/>
    <p:sldId id="302" r:id="rId6"/>
    <p:sldId id="305" r:id="rId7"/>
    <p:sldId id="303" r:id="rId8"/>
    <p:sldId id="257" r:id="rId9"/>
    <p:sldId id="258" r:id="rId10"/>
    <p:sldId id="259" r:id="rId11"/>
    <p:sldId id="263" r:id="rId12"/>
    <p:sldId id="262" r:id="rId13"/>
    <p:sldId id="264" r:id="rId14"/>
    <p:sldId id="265" r:id="rId15"/>
    <p:sldId id="266" r:id="rId16"/>
    <p:sldId id="267" r:id="rId17"/>
    <p:sldId id="270" r:id="rId18"/>
    <p:sldId id="273" r:id="rId19"/>
    <p:sldId id="274" r:id="rId20"/>
    <p:sldId id="275" r:id="rId21"/>
    <p:sldId id="278" r:id="rId22"/>
    <p:sldId id="279" r:id="rId23"/>
    <p:sldId id="282" r:id="rId24"/>
    <p:sldId id="283" r:id="rId25"/>
    <p:sldId id="284" r:id="rId26"/>
    <p:sldId id="285" r:id="rId27"/>
    <p:sldId id="286" r:id="rId28"/>
    <p:sldId id="298" r:id="rId29"/>
    <p:sldId id="295" r:id="rId30"/>
    <p:sldId id="296" r:id="rId31"/>
    <p:sldId id="287" r:id="rId32"/>
    <p:sldId id="288" r:id="rId33"/>
    <p:sldId id="289" r:id="rId34"/>
    <p:sldId id="290" r:id="rId35"/>
    <p:sldId id="297" r:id="rId36"/>
    <p:sldId id="292" r:id="rId37"/>
    <p:sldId id="293" r:id="rId38"/>
    <p:sldId id="294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22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8553F5-0CDB-4C95-9182-773A92014582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448D9D-4094-4EC1-97CC-35A363B039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5581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48D9D-4094-4EC1-97CC-35A363B03924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65146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204864"/>
            <a:ext cx="7632848" cy="3672408"/>
          </a:xfrm>
        </p:spPr>
        <p:txBody>
          <a:bodyPr>
            <a:normAutofit/>
          </a:bodyPr>
          <a:lstStyle/>
          <a:p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800" b="1" dirty="0" smtClean="0"/>
              <a:t>Мастер – класс </a:t>
            </a:r>
            <a:br>
              <a:rPr lang="ru-RU" sz="2800" b="1" dirty="0" smtClean="0"/>
            </a:br>
            <a:r>
              <a:rPr lang="ru-RU" sz="2800" b="1" dirty="0" smtClean="0"/>
              <a:t>Тема: «Профессиональная </a:t>
            </a:r>
            <a:r>
              <a:rPr lang="ru-RU" sz="2800" b="1" dirty="0"/>
              <a:t>инфекционная безопасность медицинского </a:t>
            </a:r>
            <a:r>
              <a:rPr lang="ru-RU" sz="2800" b="1" dirty="0" smtClean="0"/>
              <a:t>персонала»</a:t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>Москва, 2018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352928" cy="1080120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chemeClr val="tx1"/>
                </a:solidFill>
              </a:rPr>
              <a:t>Государственное бюджетное профессиональное образовательное учреждение Департамента здравоохранения города Москвы </a:t>
            </a:r>
            <a:endParaRPr lang="ru-RU" sz="1800" b="1" dirty="0" smtClean="0">
              <a:solidFill>
                <a:schemeClr val="tx1"/>
              </a:solidFill>
            </a:endParaRPr>
          </a:p>
          <a:p>
            <a:r>
              <a:rPr lang="ru-RU" sz="1800" b="1" dirty="0" smtClean="0">
                <a:solidFill>
                  <a:schemeClr val="tx1"/>
                </a:solidFill>
              </a:rPr>
              <a:t>«Медицинский </a:t>
            </a:r>
            <a:r>
              <a:rPr lang="ru-RU" sz="1800" b="1" dirty="0">
                <a:solidFill>
                  <a:schemeClr val="tx1"/>
                </a:solidFill>
              </a:rPr>
              <a:t>колледж № </a:t>
            </a:r>
            <a:r>
              <a:rPr lang="ru-RU" sz="1800" b="1" dirty="0" smtClean="0">
                <a:solidFill>
                  <a:schemeClr val="tx1"/>
                </a:solidFill>
              </a:rPr>
              <a:t>2»</a:t>
            </a:r>
            <a:endParaRPr lang="ru-RU" sz="1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Требования к медицинским перчаткам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непроницаемость для микроорганизмов;</a:t>
            </a:r>
          </a:p>
          <a:p>
            <a:r>
              <a:rPr lang="ru-RU" b="1" dirty="0" smtClean="0"/>
              <a:t>герметичность (отсутствие сквозных дефектов);</a:t>
            </a:r>
          </a:p>
          <a:p>
            <a:r>
              <a:rPr lang="ru-RU" b="1" dirty="0" smtClean="0"/>
              <a:t> прочность;</a:t>
            </a:r>
          </a:p>
          <a:p>
            <a:r>
              <a:rPr lang="ru-RU" b="1" dirty="0" smtClean="0"/>
              <a:t> безопасность для здоровья пациента и медицинского персонала;</a:t>
            </a:r>
          </a:p>
          <a:p>
            <a:r>
              <a:rPr lang="ru-RU" b="1" dirty="0" smtClean="0"/>
              <a:t> удобство/комфортность;</a:t>
            </a:r>
          </a:p>
          <a:p>
            <a:r>
              <a:rPr lang="ru-RU" b="1" dirty="0" smtClean="0"/>
              <a:t> качественная упаковка и маркировка;</a:t>
            </a:r>
          </a:p>
          <a:p>
            <a:r>
              <a:rPr lang="ru-RU" b="1" dirty="0" smtClean="0"/>
              <a:t> простота утилизации;</a:t>
            </a:r>
          </a:p>
          <a:p>
            <a:r>
              <a:rPr lang="ru-RU" b="1" dirty="0" smtClean="0"/>
              <a:t> функциональность.</a:t>
            </a:r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2160240"/>
          </a:xfrm>
        </p:spPr>
        <p:txBody>
          <a:bodyPr>
            <a:normAutofit/>
          </a:bodyPr>
          <a:lstStyle/>
          <a:p>
            <a:r>
              <a:rPr lang="ru-RU" b="1" dirty="0" smtClean="0"/>
              <a:t>Классификация медицинских перчаток</a:t>
            </a:r>
            <a:endParaRPr lang="ru-RU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В зависимости от степени </a:t>
            </a:r>
            <a:r>
              <a:rPr lang="ru-RU" sz="3600" b="1" dirty="0" err="1" smtClean="0"/>
              <a:t>инвазивности</a:t>
            </a:r>
            <a:r>
              <a:rPr lang="ru-RU" sz="3600" b="1" dirty="0" smtClean="0"/>
              <a:t> и риска инфицирования пациента</a:t>
            </a:r>
            <a:endParaRPr lang="ru-RU" sz="3600" b="1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57200" y="1395663"/>
            <a:ext cx="4040188" cy="593177"/>
          </a:xfrm>
        </p:spPr>
        <p:txBody>
          <a:bodyPr>
            <a:normAutofit/>
          </a:bodyPr>
          <a:lstStyle/>
          <a:p>
            <a:r>
              <a:rPr lang="ru-RU" dirty="0" smtClean="0"/>
              <a:t>Хирургические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57200" y="1988840"/>
            <a:ext cx="4040188" cy="413732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Используют при оперативных вмешательствах.</a:t>
            </a:r>
          </a:p>
          <a:p>
            <a:r>
              <a:rPr lang="ru-RU" b="1" dirty="0" smtClean="0"/>
              <a:t>Стерильные.</a:t>
            </a:r>
          </a:p>
          <a:p>
            <a:r>
              <a:rPr lang="ru-RU" b="1" dirty="0" smtClean="0"/>
              <a:t>Повторяют анатомическую форму кистей рук.</a:t>
            </a:r>
          </a:p>
          <a:p>
            <a:r>
              <a:rPr lang="ru-RU" b="1" dirty="0" smtClean="0"/>
              <a:t> Разделены на правую и левую руки.</a:t>
            </a:r>
          </a:p>
          <a:p>
            <a:r>
              <a:rPr lang="ru-RU" b="1" dirty="0" smtClean="0"/>
              <a:t> Имеют в ряде случаев удлинённую манжету.</a:t>
            </a:r>
          </a:p>
          <a:p>
            <a:r>
              <a:rPr lang="ru-RU" b="1" dirty="0" smtClean="0"/>
              <a:t>Высокая прочность.</a:t>
            </a:r>
          </a:p>
          <a:p>
            <a:pPr>
              <a:buNone/>
            </a:pP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В зависимости от степени </a:t>
            </a:r>
            <a:r>
              <a:rPr lang="ru-RU" sz="3600" b="1" dirty="0" err="1" smtClean="0"/>
              <a:t>инвазивности</a:t>
            </a:r>
            <a:r>
              <a:rPr lang="ru-RU" sz="3600" b="1" dirty="0" smtClean="0"/>
              <a:t> и риска инфицирования пациента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4040188" cy="762099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Диагностические/ смотровые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449448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Используют при </a:t>
            </a:r>
            <a:r>
              <a:rPr lang="ru-RU" b="1" dirty="0" err="1" smtClean="0"/>
              <a:t>инвазивных</a:t>
            </a:r>
            <a:r>
              <a:rPr lang="ru-RU" b="1" dirty="0" smtClean="0"/>
              <a:t> и </a:t>
            </a:r>
            <a:r>
              <a:rPr lang="ru-RU" b="1" dirty="0" err="1" smtClean="0"/>
              <a:t>неинвазивных</a:t>
            </a:r>
            <a:r>
              <a:rPr lang="ru-RU" b="1" dirty="0" smtClean="0"/>
              <a:t> диагностических и терапевтических процедурах  и манипуляциях.</a:t>
            </a:r>
          </a:p>
          <a:p>
            <a:r>
              <a:rPr lang="ru-RU" b="1" dirty="0" smtClean="0"/>
              <a:t>При обработке загрязнённых медицинских изделий.</a:t>
            </a:r>
          </a:p>
          <a:p>
            <a:r>
              <a:rPr lang="ru-RU" b="1" dirty="0" smtClean="0"/>
              <a:t>Стерильные и нестерильные.</a:t>
            </a:r>
          </a:p>
          <a:p>
            <a:r>
              <a:rPr lang="ru-RU" b="1" dirty="0" smtClean="0"/>
              <a:t>Не имеют анатомической формы и длинной манжеты.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Примечание к  классификации хирургических перчаток (по целевому назначению)</a:t>
            </a:r>
            <a:endParaRPr lang="ru-RU" sz="32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Универсальные (стандартные) – соответствуют базовым требованиям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/>
              <a:t>длинная манжета;</a:t>
            </a:r>
          </a:p>
          <a:p>
            <a:r>
              <a:rPr lang="ru-RU" b="1" dirty="0" smtClean="0"/>
              <a:t> средняя толщина;</a:t>
            </a:r>
          </a:p>
          <a:p>
            <a:r>
              <a:rPr lang="ru-RU" b="1" dirty="0" smtClean="0"/>
              <a:t> высокая герметичность;</a:t>
            </a:r>
          </a:p>
          <a:p>
            <a:r>
              <a:rPr lang="ru-RU" b="1" dirty="0" smtClean="0"/>
              <a:t> прочность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700807"/>
            <a:ext cx="4041775" cy="474067"/>
          </a:xfrm>
        </p:spPr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Примечание к  классификации хирургических перчаток (по целевому назначению)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Специализированные хирургические перчатки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2792" cy="395128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Базовые требования.</a:t>
            </a:r>
          </a:p>
          <a:p>
            <a:r>
              <a:rPr lang="ru-RU" dirty="0" smtClean="0"/>
              <a:t> Дополнительные свойства, соответствующие требованиям различных областей  хирургии:</a:t>
            </a:r>
          </a:p>
          <a:p>
            <a:r>
              <a:rPr lang="ru-RU" dirty="0" smtClean="0"/>
              <a:t> микрохирургические тонкие с повышенной тактильной чувствительностью (Коричневый цвет, </a:t>
            </a:r>
            <a:r>
              <a:rPr lang="ru-RU" dirty="0" err="1" smtClean="0"/>
              <a:t>минимизирующий</a:t>
            </a:r>
            <a:r>
              <a:rPr lang="ru-RU" dirty="0" smtClean="0"/>
              <a:t> возникновение бликов и обеспечивающий лучший контраст)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Примечание к  классификации хирургических перчаток (по целевому назначению)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32856"/>
            <a:ext cx="4040188" cy="4320480"/>
          </a:xfrm>
        </p:spPr>
        <p:txBody>
          <a:bodyPr/>
          <a:lstStyle/>
          <a:p>
            <a:r>
              <a:rPr lang="ru-RU" b="1" dirty="0" smtClean="0"/>
              <a:t>Двойные  перчатки с индикацией прокола.</a:t>
            </a:r>
          </a:p>
          <a:p>
            <a:r>
              <a:rPr lang="ru-RU" b="1" dirty="0" smtClean="0"/>
              <a:t>Акушерские перчатки.</a:t>
            </a:r>
          </a:p>
          <a:p>
            <a:r>
              <a:rPr lang="ru-RU" b="1" dirty="0" smtClean="0"/>
              <a:t>«Кольчужные» перчатки.</a:t>
            </a:r>
          </a:p>
          <a:p>
            <a:r>
              <a:rPr lang="ru-RU" b="1" dirty="0" smtClean="0"/>
              <a:t>Перчатки,  устойчивые к химическим веществам (</a:t>
            </a:r>
            <a:r>
              <a:rPr lang="ru-RU" b="1" dirty="0" err="1" smtClean="0"/>
              <a:t>цитостатики</a:t>
            </a:r>
            <a:r>
              <a:rPr lang="ru-RU" b="1" dirty="0" smtClean="0"/>
              <a:t>, дезинфицирующие средства)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Примечание к  классификации хирургических перчаток (по целевому назначению)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000" dirty="0" smtClean="0"/>
              <a:t>Перчатки, устойчивые к химическим веществам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206453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dirty="0" err="1" smtClean="0"/>
              <a:t>Нитриловые</a:t>
            </a:r>
            <a:r>
              <a:rPr lang="ru-RU" dirty="0" smtClean="0"/>
              <a:t> перчатки.</a:t>
            </a:r>
          </a:p>
          <a:p>
            <a:r>
              <a:rPr lang="ru-RU" dirty="0" smtClean="0"/>
              <a:t>Главным преимуществом нитрила является превосходная эластичность. Благодаря такому качеству материала, перчатки из нитрила обладают свойством механической памяти и способны сохранять форму кисти после снятия. </a:t>
            </a:r>
          </a:p>
          <a:p>
            <a:r>
              <a:rPr lang="ru-RU" dirty="0" smtClean="0"/>
              <a:t>Удобство  в использовании </a:t>
            </a:r>
            <a:r>
              <a:rPr lang="ru-RU" dirty="0" err="1" smtClean="0"/>
              <a:t>нитриловые</a:t>
            </a:r>
            <a:r>
              <a:rPr lang="ru-RU" dirty="0" smtClean="0"/>
              <a:t> одноразовых перчаток достигается из-за прочности нитрила, что допускает применять их в условиях повышенной степени инфицирования и в работе с химическими реагентами. 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Нитриловые</a:t>
            </a:r>
            <a:r>
              <a:rPr lang="ru-RU" dirty="0" smtClean="0"/>
              <a:t> перчатки </a:t>
            </a:r>
            <a:r>
              <a:rPr lang="ru-RU" dirty="0" err="1" smtClean="0"/>
              <a:t>гипоаллергенны</a:t>
            </a:r>
            <a:r>
              <a:rPr lang="ru-RU" dirty="0" smtClean="0"/>
              <a:t> и </a:t>
            </a:r>
            <a:r>
              <a:rPr lang="ru-RU" dirty="0" err="1" smtClean="0"/>
              <a:t>антистатичны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Правила выбора перчаток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/>
          <a:lstStyle/>
          <a:p>
            <a:r>
              <a:rPr lang="ru-RU" b="1" dirty="0" smtClean="0"/>
              <a:t>Перед выбором перчаток необходимо:</a:t>
            </a:r>
          </a:p>
          <a:p>
            <a:r>
              <a:rPr lang="ru-RU" dirty="0" smtClean="0"/>
              <a:t> оценит характер выполняемых процедур;</a:t>
            </a:r>
          </a:p>
          <a:p>
            <a:r>
              <a:rPr lang="ru-RU" dirty="0" smtClean="0"/>
              <a:t>инфекционные, механические, химические, радиационные риски;</a:t>
            </a:r>
          </a:p>
          <a:p>
            <a:r>
              <a:rPr lang="ru-RU" dirty="0" smtClean="0"/>
              <a:t>возможность развития кожных заболеваний и патологических реакций на материал перчаток.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Выбор размера перчаток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Медицинские перчатки различаются по размерам. Шкала размеров для хирургических перчаток включает 10 стандартных размеров - от 5,0 до 9,5. Шкала размеров диагностических перчаток включает 5 размеров - от XS до XL.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9329" y="476672"/>
            <a:ext cx="864096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Мастер-класс </a:t>
            </a:r>
            <a:r>
              <a:rPr lang="ru-RU" sz="2800" b="1" dirty="0" smtClean="0"/>
              <a:t>для преподавателей профессионального модуля ПМ.04</a:t>
            </a:r>
            <a:endParaRPr lang="ru-RU" sz="2800" dirty="0" smtClean="0"/>
          </a:p>
          <a:p>
            <a:endParaRPr lang="ru-RU" sz="2800" b="1" i="1" dirty="0"/>
          </a:p>
          <a:p>
            <a:r>
              <a:rPr lang="ru-RU" sz="2800" b="1" i="1" dirty="0" smtClean="0"/>
              <a:t>Дата проведения</a:t>
            </a:r>
            <a:r>
              <a:rPr lang="ru-RU" sz="2800" b="1" i="1" dirty="0"/>
              <a:t>:</a:t>
            </a:r>
            <a:r>
              <a:rPr lang="ru-RU" sz="2800" dirty="0"/>
              <a:t>  </a:t>
            </a:r>
            <a:r>
              <a:rPr lang="ru-RU" sz="2800" dirty="0" smtClean="0"/>
              <a:t>14 февраля 2018 г.</a:t>
            </a:r>
          </a:p>
          <a:p>
            <a:endParaRPr lang="ru-RU" sz="2800" b="1" i="1" dirty="0"/>
          </a:p>
          <a:p>
            <a:r>
              <a:rPr lang="ru-RU" sz="2800" b="1" i="1" dirty="0" smtClean="0"/>
              <a:t>Время:</a:t>
            </a:r>
            <a:r>
              <a:rPr lang="ru-RU" sz="2800" dirty="0" smtClean="0"/>
              <a:t>14.00 </a:t>
            </a:r>
            <a:r>
              <a:rPr lang="ru-RU" sz="2800" dirty="0"/>
              <a:t>- </a:t>
            </a:r>
            <a:r>
              <a:rPr lang="ru-RU" sz="2800" dirty="0" smtClean="0"/>
              <a:t>15.00ч.</a:t>
            </a:r>
          </a:p>
          <a:p>
            <a:endParaRPr lang="ru-RU" sz="2800" b="1" i="1" dirty="0"/>
          </a:p>
          <a:p>
            <a:r>
              <a:rPr lang="ru-RU" sz="2800" b="1" i="1" dirty="0" smtClean="0"/>
              <a:t>Место </a:t>
            </a:r>
            <a:r>
              <a:rPr lang="ru-RU" sz="2800" b="1" i="1" dirty="0"/>
              <a:t>проведения:</a:t>
            </a:r>
            <a:r>
              <a:rPr lang="ru-RU" sz="2800" dirty="0"/>
              <a:t> </a:t>
            </a:r>
            <a:r>
              <a:rPr lang="ru-RU" sz="2800" dirty="0" smtClean="0"/>
              <a:t>кабинет Сестринского дела</a:t>
            </a:r>
          </a:p>
          <a:p>
            <a:endParaRPr lang="ru-RU" sz="2800" b="1" i="1" dirty="0"/>
          </a:p>
          <a:p>
            <a:r>
              <a:rPr lang="ru-RU" sz="2800" b="1" i="1" dirty="0" smtClean="0"/>
              <a:t>Проводит</a:t>
            </a:r>
            <a:r>
              <a:rPr lang="ru-RU" sz="2800" b="1" i="1" dirty="0"/>
              <a:t>:</a:t>
            </a:r>
            <a:r>
              <a:rPr lang="ru-RU" sz="2800" dirty="0"/>
              <a:t> </a:t>
            </a:r>
            <a:r>
              <a:rPr lang="ru-RU" sz="2800" dirty="0" smtClean="0"/>
              <a:t>преподаватель </a:t>
            </a:r>
            <a:r>
              <a:rPr lang="ru-RU" sz="2400" dirty="0" smtClean="0"/>
              <a:t>ПМ.04 «</a:t>
            </a:r>
            <a:r>
              <a:rPr lang="ru-RU" sz="1600" b="1" dirty="0" smtClean="0"/>
              <a:t>Выполнение работ по одной или нескольким профессиям рабочих, должностям служащих</a:t>
            </a:r>
            <a:endParaRPr lang="ru-RU" sz="1600" dirty="0" smtClean="0"/>
          </a:p>
          <a:p>
            <a:r>
              <a:rPr lang="ru-RU" sz="1600" b="1" dirty="0" smtClean="0"/>
              <a:t>(младшая медицинская сестра по уходу за больными)» (34.02.01. Сестринское дело,31.02.01. Лечебное дело) – </a:t>
            </a:r>
            <a:r>
              <a:rPr lang="ru-RU" sz="2800" b="1" dirty="0" smtClean="0"/>
              <a:t>Кузнецова И.Н.</a:t>
            </a:r>
            <a:endParaRPr lang="ru-RU" sz="2800" dirty="0" smtClean="0"/>
          </a:p>
          <a:p>
            <a:r>
              <a:rPr lang="ru-RU" sz="1600" b="1" dirty="0" smtClean="0"/>
              <a:t> </a:t>
            </a:r>
            <a:endParaRPr lang="ru-RU" sz="1600" dirty="0" smtClean="0"/>
          </a:p>
          <a:p>
            <a:r>
              <a:rPr lang="ru-RU" sz="1600" dirty="0" smtClean="0"/>
              <a:t>  </a:t>
            </a:r>
          </a:p>
        </p:txBody>
      </p:sp>
    </p:spTree>
    <p:extLst>
      <p:ext uri="{BB962C8B-B14F-4D97-AF65-F5344CB8AC3E}">
        <p14:creationId xmlns="" xmlns:p14="http://schemas.microsoft.com/office/powerpoint/2010/main" val="27383944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 размера перчаток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Чтобы определить размер медицинских перчаток нужно измерить окружность ладони без большого пальца в самой широкой ее части (при измерении не следует перетягивать ладонь) и найти соответствующее окружности ладони значение размера перчатки по специальной таблице размеров.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1\Desktop\slide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6631"/>
            <a:ext cx="8712968" cy="64807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Техника надевания стерильных перчаток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Цель: </a:t>
            </a:r>
            <a:r>
              <a:rPr lang="ru-RU" b="1" dirty="0" smtClean="0">
                <a:solidFill>
                  <a:srgbClr val="FF0000"/>
                </a:solidFill>
              </a:rPr>
              <a:t>снижение риска возникновения инфекций, связанных с оказанием медицинской помощи (ИСМП) и профессиональных заболеваний персонала медицинских организаций. </a:t>
            </a:r>
          </a:p>
          <a:p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Показания к надеванию медицинских перчаток:</a:t>
            </a:r>
            <a:endParaRPr lang="ru-RU" b="1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 Биологическая защита:</a:t>
            </a:r>
          </a:p>
          <a:p>
            <a:r>
              <a:rPr lang="ru-RU" dirty="0" smtClean="0"/>
              <a:t>во всех случаях, когда возможен контакт с кровью или другими биологическими субстратами, потенциально или явно </a:t>
            </a:r>
            <a:r>
              <a:rPr lang="ru-RU" dirty="0" err="1" smtClean="0"/>
              <a:t>контаминированными</a:t>
            </a:r>
            <a:r>
              <a:rPr lang="ru-RU" dirty="0" smtClean="0"/>
              <a:t> микроорганизмами;</a:t>
            </a:r>
          </a:p>
          <a:p>
            <a:r>
              <a:rPr lang="ru-RU" dirty="0" smtClean="0"/>
              <a:t> при контакте со слизистыми оболочками;</a:t>
            </a:r>
          </a:p>
          <a:p>
            <a:r>
              <a:rPr lang="ru-RU" dirty="0" smtClean="0"/>
              <a:t> при контакте с поврежденной кожей;</a:t>
            </a:r>
          </a:p>
          <a:p>
            <a:r>
              <a:rPr lang="ru-RU" dirty="0" smtClean="0"/>
              <a:t> при использовании колющих и режущих инструментов;</a:t>
            </a:r>
          </a:p>
          <a:p>
            <a:r>
              <a:rPr lang="ru-RU" dirty="0" smtClean="0"/>
              <a:t> при проведении </a:t>
            </a:r>
            <a:r>
              <a:rPr lang="ru-RU" dirty="0" err="1" smtClean="0"/>
              <a:t>инвазивных</a:t>
            </a:r>
            <a:r>
              <a:rPr lang="ru-RU" dirty="0" smtClean="0"/>
              <a:t> диагностических и лечебных манипуляций.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Показания к надеванию медицинских перчаток: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Химическая защита:</a:t>
            </a:r>
          </a:p>
          <a:p>
            <a:r>
              <a:rPr lang="ru-RU" dirty="0" smtClean="0"/>
              <a:t>контакт с вредными химическими агентами (дезинфекционными средствами, химиопрепаратами).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Медицинский работник должен уметь в каждой конкретной ситуации определить, имеется ли опасный для его здоровья, требующий барьерной защиты.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Особые указания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Надевание нестерильных перчаток не требует применения чрезмерной силы во </a:t>
            </a:r>
            <a:r>
              <a:rPr lang="ru-RU" b="1" dirty="0" err="1" smtClean="0"/>
              <a:t>избежания</a:t>
            </a:r>
            <a:r>
              <a:rPr lang="ru-RU" b="1" dirty="0" smtClean="0"/>
              <a:t> нарушения их целостности.</a:t>
            </a:r>
          </a:p>
          <a:p>
            <a:r>
              <a:rPr lang="ru-RU" b="1" dirty="0" smtClean="0"/>
              <a:t> Перед использованием нестерильных перчаток следует предварительно провести гигиеническую обработку рук(обработать руки с кожным антисептиком).</a:t>
            </a:r>
          </a:p>
          <a:p>
            <a:r>
              <a:rPr lang="ru-RU" b="1" dirty="0" smtClean="0"/>
              <a:t> При выполнении асептических манипуляций предварительно необходимо обработать руки на хирургическом уровне.</a:t>
            </a:r>
          </a:p>
          <a:p>
            <a:r>
              <a:rPr lang="ru-RU" b="1" dirty="0" smtClean="0"/>
              <a:t> Необходимо строго соблюдать правила надевания перчаток, чтобы не нарушить стерильность их рабочей поверхности.</a:t>
            </a:r>
            <a:endParaRPr lang="ru-RU" b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Практическая часть</a:t>
            </a:r>
            <a:br>
              <a:rPr lang="ru-RU" sz="3200" b="1" dirty="0" smtClean="0"/>
            </a:br>
            <a:r>
              <a:rPr lang="ru-RU" sz="3200" b="1" dirty="0" smtClean="0"/>
              <a:t>Техника надевания стерильных перчаток</a:t>
            </a:r>
            <a:endParaRPr lang="ru-RU" sz="3200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 этап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Осмотреть внешнюю упаковку с перчатками на предмет проверки срока годности и  нарушения целостности.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1\Desktop\Latex-Surgical-Hand-Gloves-Sterile-Disposable-Medical-Prices-Manufacturer-Disposable-Latex-Surgical-Gloves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484784"/>
            <a:ext cx="4464496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Техника надевания стерильных перчаток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2 этап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Вскрыть индивидуальную внешнюю упаковку в стороне от стерильного столика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1\Desktop\pict347-71382342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94034" y="1556792"/>
            <a:ext cx="4082422" cy="441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Техника надевания стерильных перчаток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Утилизировать внешнюю упаковку от перчаток в контейнер для отходов класса А</a:t>
            </a:r>
            <a:endParaRPr lang="ru-RU" dirty="0"/>
          </a:p>
        </p:txBody>
      </p:sp>
      <p:pic>
        <p:nvPicPr>
          <p:cNvPr id="11266" name="Picture 2" descr="C:\Users\1\Desktop\meditcinskie-othody-classa-a-khranenie-utilizatciia-vyvoz-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860032" y="1628800"/>
            <a:ext cx="3744416" cy="39285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Техника надевания стерильных перчаток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/>
              <a:t>3 этап </a:t>
            </a:r>
          </a:p>
          <a:p>
            <a:r>
              <a:rPr lang="ru-RU" dirty="0" smtClean="0"/>
              <a:t>Извлечь (вытряхнуть) из неё внутренний конверт с перчатками на стерильную поверхность</a:t>
            </a:r>
            <a:endParaRPr lang="ru-RU" dirty="0"/>
          </a:p>
        </p:txBody>
      </p:sp>
      <p:pic>
        <p:nvPicPr>
          <p:cNvPr id="1029" name="Picture 5" descr="C:\Users\1\Desktop\High-quality-surgical-gloves-pric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556792"/>
            <a:ext cx="2448272" cy="3024336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12845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Форма проведения:</a:t>
            </a:r>
            <a:endParaRPr lang="ru-RU" sz="2400" dirty="0"/>
          </a:p>
          <a:p>
            <a:r>
              <a:rPr lang="ru-RU" sz="2400" dirty="0"/>
              <a:t>-с </a:t>
            </a:r>
            <a:r>
              <a:rPr lang="ru-RU" sz="2400" dirty="0" smtClean="0"/>
              <a:t>преподавателями </a:t>
            </a:r>
            <a:r>
              <a:rPr lang="ru-RU" sz="2400" dirty="0"/>
              <a:t>и для </a:t>
            </a:r>
            <a:r>
              <a:rPr lang="ru-RU" sz="2400" dirty="0" smtClean="0"/>
              <a:t>них;</a:t>
            </a:r>
            <a:endParaRPr lang="ru-RU" sz="2400" dirty="0"/>
          </a:p>
          <a:p>
            <a:r>
              <a:rPr lang="ru-RU" sz="2400" dirty="0"/>
              <a:t>-лекция с элементами презентации </a:t>
            </a:r>
            <a:r>
              <a:rPr lang="ru-RU" sz="2400" dirty="0" smtClean="0"/>
              <a:t>+ практическая </a:t>
            </a:r>
            <a:r>
              <a:rPr lang="ru-RU" sz="2400" dirty="0"/>
              <a:t>работа.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Оформление:</a:t>
            </a:r>
          </a:p>
          <a:p>
            <a:r>
              <a:rPr lang="ru-RU" sz="2400" b="1" dirty="0" smtClean="0"/>
              <a:t>-</a:t>
            </a:r>
            <a:r>
              <a:rPr lang="ru-RU" sz="2400" dirty="0"/>
              <a:t> </a:t>
            </a:r>
            <a:r>
              <a:rPr lang="ru-RU" sz="2400" dirty="0" smtClean="0"/>
              <a:t>презентации </a:t>
            </a:r>
            <a:r>
              <a:rPr lang="ru-RU" sz="2400" dirty="0"/>
              <a:t>по теме мастер-класса</a:t>
            </a:r>
            <a:r>
              <a:rPr lang="ru-RU" sz="2400" dirty="0" smtClean="0"/>
              <a:t>;                             </a:t>
            </a:r>
          </a:p>
          <a:p>
            <a:r>
              <a:rPr lang="ru-RU" sz="2400" dirty="0" smtClean="0"/>
              <a:t>- методические материалы.</a:t>
            </a:r>
          </a:p>
          <a:p>
            <a:endParaRPr lang="ru-RU" sz="2400" dirty="0"/>
          </a:p>
          <a:p>
            <a:r>
              <a:rPr lang="ru-RU" sz="2400" b="1" dirty="0" smtClean="0"/>
              <a:t>Материально-техническое оснащение:</a:t>
            </a:r>
            <a:endParaRPr lang="ru-RU" sz="2400" dirty="0"/>
          </a:p>
          <a:p>
            <a:r>
              <a:rPr lang="ru-RU" sz="2400" dirty="0" smtClean="0"/>
              <a:t>- компьютер, мультимедийная установка;</a:t>
            </a:r>
          </a:p>
          <a:p>
            <a:r>
              <a:rPr lang="ru-RU" sz="2400" dirty="0" smtClean="0"/>
              <a:t>- средства индивидуальной защиты для медицинского персонала;</a:t>
            </a:r>
          </a:p>
          <a:p>
            <a:r>
              <a:rPr lang="ru-RU" sz="2400" dirty="0" smtClean="0"/>
              <a:t>- набор для гигиенической обработки рук;</a:t>
            </a:r>
          </a:p>
          <a:p>
            <a:r>
              <a:rPr lang="ru-RU" sz="2400" dirty="0" smtClean="0"/>
              <a:t>- оборудование для дезинфекции и утилизации медицинских отходов.</a:t>
            </a:r>
          </a:p>
        </p:txBody>
      </p:sp>
    </p:spTree>
    <p:extLst>
      <p:ext uri="{BB962C8B-B14F-4D97-AF65-F5344CB8AC3E}">
        <p14:creationId xmlns="" xmlns:p14="http://schemas.microsoft.com/office/powerpoint/2010/main" val="26864060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Техника надевания стерильных перчаток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4 этап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Вымыть руки на гигиеническом  или  хирургическом уровне.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1\Desktop\image016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1" y="1556792"/>
            <a:ext cx="4392488" cy="44651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Техника надевания стерильных перчаток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5 этап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Взять перчатки в стерильной упаковке, развернуть, касаясь только внутренней поверхности перчаток.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1\Desktop\image0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628800"/>
            <a:ext cx="4104456" cy="2520280"/>
          </a:xfrm>
          <a:prstGeom prst="rect">
            <a:avLst/>
          </a:prstGeom>
          <a:noFill/>
        </p:spPr>
      </p:pic>
      <p:pic>
        <p:nvPicPr>
          <p:cNvPr id="2051" name="Picture 3" descr="C:\Users\1\Desktop\image013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4221088"/>
            <a:ext cx="4041775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Техника надевания стерильных перчаток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6 тап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Взять перчатку для (правой или </a:t>
            </a:r>
            <a:r>
              <a:rPr lang="ru-RU" smtClean="0"/>
              <a:t>левой, если </a:t>
            </a:r>
            <a:r>
              <a:rPr lang="ru-RU" dirty="0" smtClean="0"/>
              <a:t>левша) руки за отворот так, что­бы пальцы не касались внутренней поверхности перчатки, большим и указательным пальцами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1\Desktop\image020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7" y="1772816"/>
            <a:ext cx="4104456" cy="33586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Техника надевания стерильных перчаток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Сомкнуть пальцы (левой или правой) руки и ввести их в перчатку, держа перчатку над стерильной упаковкой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1\Desktop\image021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628800"/>
            <a:ext cx="4032448" cy="4536504"/>
          </a:xfrm>
          <a:prstGeom prst="rect">
            <a:avLst/>
          </a:prstGeom>
          <a:noFill/>
        </p:spPr>
      </p:pic>
      <p:sp>
        <p:nvSpPr>
          <p:cNvPr id="10" name="Текст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7 этап</a:t>
            </a: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Техника надевания стерильных перчаток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8 этап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Надеть перчатку, не нарушая ее отворота, разомкнув пальцы руки.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" name="Picture 4" descr="C:\Users\1\Desktop\image022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556792"/>
            <a:ext cx="4392488" cy="35080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Техника надевания стерильных перчаток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9 этап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Взять перчатку для правой или левой руки (правша или левша)   пальцами руки (в перчатке), поддевая манжету изнутри так, чтобы пальцы не касались внутренней поверхности</a:t>
            </a:r>
            <a:br>
              <a:rPr lang="ru-RU" dirty="0" smtClean="0"/>
            </a:br>
            <a:r>
              <a:rPr lang="ru-RU" dirty="0" smtClean="0"/>
              <a:t>перчатки.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1\Desktop\image018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9" y="1700808"/>
            <a:ext cx="4104456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Техника надевания стерильных перчаток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10 этап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Сомкнуть пальцы руки и ввести их в перчатку.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1\Desktop\image017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628800"/>
            <a:ext cx="4320480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Техника надевания стерильных перчаток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11 этап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Пальцами, поддевая манжеты изнутри, расправить их по очереди на обеих руках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1\Desktop\image023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628801"/>
            <a:ext cx="4104456" cy="42031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Техника надевания стерильных перчаток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12 этап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Утилизировать внутренний развёрнутый конверт от перчаток, взяв его за центр с внутренней стороны, в контейнер с пакетом класса А 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1\Desktop\meditcinskie-othody-classa-a-khranenie-utilizatciia-vyvoz-0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484784"/>
            <a:ext cx="3816424" cy="43599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2514" y="1502230"/>
            <a:ext cx="8164286" cy="46239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/>
              <a:t>передача педагогического опыта и выработка единых требований к выполнению практических манипуляций по соблюдению мер предосторожности при работе с кровью и биологическими жидкостями. </a:t>
            </a:r>
          </a:p>
          <a:p>
            <a:pPr marL="0" indent="0">
              <a:buNone/>
            </a:pPr>
            <a:endParaRPr lang="ru-RU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Задачи: 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Рассмотреть алгоритмы применения средств индивидуальной защиты медицинского персонала (технику надевания стерильных перчаток)</a:t>
            </a:r>
            <a:endParaRPr lang="ru-RU" dirty="0"/>
          </a:p>
          <a:p>
            <a:r>
              <a:rPr lang="ru-RU" dirty="0" smtClean="0"/>
              <a:t>Создать условия </a:t>
            </a:r>
            <a:r>
              <a:rPr lang="ru-RU" dirty="0"/>
              <a:t>для плодотворного общения участников мастер-класса с целью </a:t>
            </a:r>
            <a:r>
              <a:rPr lang="ru-RU" dirty="0" smtClean="0"/>
              <a:t>единых требований к выполнению манипуляции.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27317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 мастер - класса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 smtClean="0"/>
              <a:t>Теоретическая часть:</a:t>
            </a:r>
          </a:p>
          <a:p>
            <a:r>
              <a:rPr lang="ru-RU" dirty="0" smtClean="0"/>
              <a:t>Цели и задачи мастер класса.</a:t>
            </a:r>
          </a:p>
          <a:p>
            <a:r>
              <a:rPr lang="ru-RU" dirty="0" smtClean="0"/>
              <a:t>Назначение медицинских перчаток.</a:t>
            </a:r>
          </a:p>
          <a:p>
            <a:r>
              <a:rPr lang="ru-RU" dirty="0" smtClean="0"/>
              <a:t>Требования к медицинским перчаткам.</a:t>
            </a:r>
          </a:p>
          <a:p>
            <a:r>
              <a:rPr lang="ru-RU" dirty="0" smtClean="0"/>
              <a:t>Классификация медицинских перчаток.</a:t>
            </a:r>
          </a:p>
          <a:p>
            <a:r>
              <a:rPr lang="ru-RU" dirty="0" smtClean="0"/>
              <a:t>Выбор медицинских перчаток.</a:t>
            </a:r>
          </a:p>
          <a:p>
            <a:r>
              <a:rPr lang="ru-RU" dirty="0" smtClean="0"/>
              <a:t>Показания к надеванию медицинских перчаток.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</a:t>
            </a:r>
            <a:r>
              <a:rPr lang="ru-RU" b="1" dirty="0" smtClean="0"/>
              <a:t>Практическая часть:</a:t>
            </a:r>
          </a:p>
          <a:p>
            <a:r>
              <a:rPr lang="ru-RU" dirty="0" smtClean="0"/>
              <a:t>Демонстрация техники надевания стерильных перчаток.</a:t>
            </a:r>
          </a:p>
          <a:p>
            <a:pPr>
              <a:buFont typeface="Wingdings" pitchFamily="2" charset="2"/>
              <a:buChar char="§"/>
            </a:pPr>
            <a:endParaRPr lang="ru-RU" b="1" dirty="0" smtClean="0"/>
          </a:p>
          <a:p>
            <a:pPr>
              <a:buFont typeface="Wingdings" pitchFamily="2" charset="2"/>
              <a:buChar char="q"/>
            </a:pPr>
            <a:endParaRPr lang="ru-RU" b="1" dirty="0" smtClean="0"/>
          </a:p>
          <a:p>
            <a:pPr>
              <a:buFont typeface="Wingdings" pitchFamily="2" charset="2"/>
              <a:buChar char="q"/>
            </a:pPr>
            <a:endParaRPr lang="ru-RU" b="1" dirty="0" smtClean="0"/>
          </a:p>
          <a:p>
            <a:pPr>
              <a:buFont typeface="Wingdings" pitchFamily="2" charset="2"/>
              <a:buChar char="q"/>
            </a:pPr>
            <a:endParaRPr lang="ru-RU" b="1" dirty="0" smtClean="0"/>
          </a:p>
          <a:p>
            <a:pPr>
              <a:buFont typeface="Wingdings" pitchFamily="2" charset="2"/>
              <a:buChar char="q"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71600" y="476672"/>
            <a:ext cx="72580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/>
              <a:t>Расскажи мне – и я услышу,</a:t>
            </a:r>
            <a:endParaRPr lang="ru-RU" dirty="0"/>
          </a:p>
          <a:p>
            <a:pPr marL="0" indent="0">
              <a:buNone/>
            </a:pPr>
            <a:r>
              <a:rPr lang="ru-RU" i="1" dirty="0" smtClean="0"/>
              <a:t>Покажи </a:t>
            </a:r>
            <a:r>
              <a:rPr lang="ru-RU" i="1" dirty="0"/>
              <a:t>мне – и я запомню,</a:t>
            </a:r>
            <a:endParaRPr lang="ru-RU" dirty="0"/>
          </a:p>
          <a:p>
            <a:pPr marL="0" indent="0">
              <a:buNone/>
            </a:pPr>
            <a:r>
              <a:rPr lang="ru-RU" i="1" dirty="0" smtClean="0"/>
              <a:t>Дай </a:t>
            </a:r>
            <a:r>
              <a:rPr lang="ru-RU" i="1" dirty="0"/>
              <a:t>мне сделать самому –</a:t>
            </a:r>
            <a:endParaRPr lang="ru-RU" dirty="0"/>
          </a:p>
          <a:p>
            <a:pPr marL="0" indent="0">
              <a:buNone/>
            </a:pPr>
            <a:r>
              <a:rPr lang="ru-RU" i="1" dirty="0" smtClean="0"/>
              <a:t>И </a:t>
            </a:r>
            <a:r>
              <a:rPr lang="ru-RU" i="1" dirty="0"/>
              <a:t>я пойму!</a:t>
            </a:r>
            <a:endParaRPr lang="ru-RU" dirty="0"/>
          </a:p>
          <a:p>
            <a:pPr marL="0" indent="0" algn="r">
              <a:buNone/>
            </a:pPr>
            <a:r>
              <a:rPr lang="ru-RU" b="1" i="1" dirty="0" smtClean="0">
                <a:latin typeface="Batang" panose="02030600000101010101" pitchFamily="18" charset="-127"/>
                <a:ea typeface="Batang" panose="02030600000101010101" pitchFamily="18" charset="-127"/>
                <a:cs typeface="Meiryo" panose="020B0604030504040204" pitchFamily="34" charset="-128"/>
              </a:rPr>
              <a:t>Японская пословица</a:t>
            </a:r>
            <a:r>
              <a:rPr lang="ru-RU" b="1" i="1" dirty="0">
                <a:latin typeface="Batang" panose="02030600000101010101" pitchFamily="18" charset="-127"/>
                <a:ea typeface="Batang" panose="02030600000101010101" pitchFamily="18" charset="-127"/>
                <a:cs typeface="Meiryo" panose="020B0604030504040204" pitchFamily="34" charset="-128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088530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Теоретическая часть</a:t>
            </a:r>
            <a:br>
              <a:rPr lang="ru-RU" sz="3600" b="1" dirty="0" smtClean="0"/>
            </a:br>
            <a:r>
              <a:rPr lang="ru-RU" sz="3600" b="1" dirty="0" smtClean="0"/>
              <a:t>Медицинские перчатки. Назначение.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Современные медицинские перчатки представляют собой средства индивидуальной защиты рук медицинского персонала.</a:t>
            </a:r>
          </a:p>
          <a:p>
            <a:r>
              <a:rPr lang="ru-RU" b="1" dirty="0" smtClean="0"/>
              <a:t>Предназначены для защиты рук медицинского персонала и создания барьера между пациентом и медицинскими работниками при выполнении ими профессиональных обязанностей.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Медицинские перчатки. Назначение.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r>
              <a:rPr lang="ru-RU" b="1" dirty="0" smtClean="0"/>
              <a:t>Использование перчаток в медицинских организациях является обязательным требованием.</a:t>
            </a:r>
          </a:p>
          <a:p>
            <a:r>
              <a:rPr lang="ru-RU" b="1" dirty="0" smtClean="0"/>
              <a:t>Медицинские перчатки являются готовыми изделиями одноразового применения и не подлежат повторному использованию. 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1138</Words>
  <Application>Microsoft Office PowerPoint</Application>
  <PresentationFormat>Экран (4:3)</PresentationFormat>
  <Paragraphs>176</Paragraphs>
  <Slides>38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 Мастер – класс  Тема: «Профессиональная инфекционная безопасность медицинского персонала»  Москва, 2018</vt:lpstr>
      <vt:lpstr>Слайд 2</vt:lpstr>
      <vt:lpstr>Слайд 3</vt:lpstr>
      <vt:lpstr>Цель:</vt:lpstr>
      <vt:lpstr>Задачи: </vt:lpstr>
      <vt:lpstr>План мастер - класса</vt:lpstr>
      <vt:lpstr>Слайд 7</vt:lpstr>
      <vt:lpstr>Теоретическая часть Медицинские перчатки. Назначение.</vt:lpstr>
      <vt:lpstr>Медицинские перчатки. Назначение.</vt:lpstr>
      <vt:lpstr>Требования к медицинским перчаткам</vt:lpstr>
      <vt:lpstr>Классификация медицинских перчаток</vt:lpstr>
      <vt:lpstr>В зависимости от степени инвазивности и риска инфицирования пациента</vt:lpstr>
      <vt:lpstr>В зависимости от степени инвазивности и риска инфицирования пациента</vt:lpstr>
      <vt:lpstr>Примечание к  классификации хирургических перчаток (по целевому назначению)</vt:lpstr>
      <vt:lpstr>Примечание к  классификации хирургических перчаток (по целевому назначению)</vt:lpstr>
      <vt:lpstr>Примечание к  классификации хирургических перчаток (по целевому назначению)</vt:lpstr>
      <vt:lpstr>Примечание к  классификации хирургических перчаток (по целевому назначению)</vt:lpstr>
      <vt:lpstr>Правила выбора перчаток</vt:lpstr>
      <vt:lpstr>Выбор размера перчаток</vt:lpstr>
      <vt:lpstr>Определение размера перчаток</vt:lpstr>
      <vt:lpstr>Слайд 21</vt:lpstr>
      <vt:lpstr>Техника надевания стерильных перчаток</vt:lpstr>
      <vt:lpstr>Показания к надеванию медицинских перчаток:</vt:lpstr>
      <vt:lpstr>Показания к надеванию медицинских перчаток:</vt:lpstr>
      <vt:lpstr>Особые указания</vt:lpstr>
      <vt:lpstr>Практическая часть Техника надевания стерильных перчаток</vt:lpstr>
      <vt:lpstr>Техника надевания стерильных перчаток</vt:lpstr>
      <vt:lpstr>Техника надевания стерильных перчаток</vt:lpstr>
      <vt:lpstr>Техника надевания стерильных перчаток</vt:lpstr>
      <vt:lpstr>Техника надевания стерильных перчаток</vt:lpstr>
      <vt:lpstr>Техника надевания стерильных перчаток</vt:lpstr>
      <vt:lpstr>Техника надевания стерильных перчаток</vt:lpstr>
      <vt:lpstr> Техника надевания стерильных перчаток</vt:lpstr>
      <vt:lpstr>Техника надевания стерильных перчаток</vt:lpstr>
      <vt:lpstr>Техника надевания стерильных перчаток</vt:lpstr>
      <vt:lpstr>Техника надевания стерильных перчаток</vt:lpstr>
      <vt:lpstr>Техника надевания стерильных перчаток</vt:lpstr>
      <vt:lpstr>Техника надевания стерильных перчаток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Защитная одежда медицинских работников</dc:title>
  <dc:creator>1</dc:creator>
  <cp:lastModifiedBy>1</cp:lastModifiedBy>
  <cp:revision>122</cp:revision>
  <dcterms:created xsi:type="dcterms:W3CDTF">2017-11-16T08:18:06Z</dcterms:created>
  <dcterms:modified xsi:type="dcterms:W3CDTF">2018-02-03T12:33:37Z</dcterms:modified>
</cp:coreProperties>
</file>