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notesMasterIdLst>
    <p:notesMasterId r:id="rId18"/>
  </p:notesMasterIdLst>
  <p:sldIdLst>
    <p:sldId id="317" r:id="rId2"/>
    <p:sldId id="388" r:id="rId3"/>
    <p:sldId id="380" r:id="rId4"/>
    <p:sldId id="381" r:id="rId5"/>
    <p:sldId id="382" r:id="rId6"/>
    <p:sldId id="383" r:id="rId7"/>
    <p:sldId id="378" r:id="rId8"/>
    <p:sldId id="384" r:id="rId9"/>
    <p:sldId id="379" r:id="rId10"/>
    <p:sldId id="352" r:id="rId11"/>
    <p:sldId id="386" r:id="rId12"/>
    <p:sldId id="387" r:id="rId13"/>
    <p:sldId id="339" r:id="rId14"/>
    <p:sldId id="385" r:id="rId15"/>
    <p:sldId id="389" r:id="rId16"/>
    <p:sldId id="321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1pPr>
    <a:lvl2pPr marL="4572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2pPr>
    <a:lvl3pPr marL="9144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3pPr>
    <a:lvl4pPr marL="1371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4pPr>
    <a:lvl5pPr marL="18288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78" autoAdjust="0"/>
    <p:restoredTop sz="86268" autoAdjust="0"/>
  </p:normalViewPr>
  <p:slideViewPr>
    <p:cSldViewPr>
      <p:cViewPr varScale="1">
        <p:scale>
          <a:sx n="79" d="100"/>
          <a:sy n="79" d="100"/>
        </p:scale>
        <p:origin x="-822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4141076115485574E-2"/>
          <c:y val="4.3650793650793676E-2"/>
          <c:w val="0.91684645669291365"/>
          <c:h val="0.7341269841269840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статистическая координация движений</c:v>
                </c:pt>
                <c:pt idx="1">
                  <c:v>динамическая координация движений</c:v>
                </c:pt>
                <c:pt idx="2">
                  <c:v>предметные  действия</c:v>
                </c:pt>
                <c:pt idx="3">
                  <c:v>графо -моторные навыки</c:v>
                </c:pt>
                <c:pt idx="4">
                  <c:v>координация больших пальцев руки</c:v>
                </c:pt>
                <c:pt idx="5">
                  <c:v>навыки работы с ножницами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</c:v>
                </c:pt>
                <c:pt idx="1">
                  <c:v>15</c:v>
                </c:pt>
                <c:pt idx="2">
                  <c:v>18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статистическая координация движений</c:v>
                </c:pt>
                <c:pt idx="1">
                  <c:v>динамическая координация движений</c:v>
                </c:pt>
                <c:pt idx="2">
                  <c:v>предметные  действия</c:v>
                </c:pt>
                <c:pt idx="3">
                  <c:v>графо -моторные навыки</c:v>
                </c:pt>
                <c:pt idx="4">
                  <c:v>координация больших пальцев руки</c:v>
                </c:pt>
                <c:pt idx="5">
                  <c:v>навыки работы с ножницами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5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статистическая координация движений</c:v>
                </c:pt>
                <c:pt idx="1">
                  <c:v>динамическая координация движений</c:v>
                </c:pt>
                <c:pt idx="2">
                  <c:v>предметные  действия</c:v>
                </c:pt>
                <c:pt idx="3">
                  <c:v>графо -моторные навыки</c:v>
                </c:pt>
                <c:pt idx="4">
                  <c:v>координация больших пальцев руки</c:v>
                </c:pt>
                <c:pt idx="5">
                  <c:v>навыки работы с ножницами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</c:numCache>
            </c:numRef>
          </c:val>
        </c:ser>
        <c:axId val="54171136"/>
        <c:axId val="54186752"/>
      </c:barChart>
      <c:catAx>
        <c:axId val="54171136"/>
        <c:scaling>
          <c:orientation val="minMax"/>
        </c:scaling>
        <c:axPos val="b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54186752"/>
        <c:crosses val="autoZero"/>
        <c:auto val="1"/>
        <c:lblAlgn val="ctr"/>
        <c:lblOffset val="100"/>
      </c:catAx>
      <c:valAx>
        <c:axId val="54186752"/>
        <c:scaling>
          <c:orientation val="minMax"/>
        </c:scaling>
        <c:axPos val="l"/>
        <c:majorGridlines/>
        <c:numFmt formatCode="General" sourceLinked="1"/>
        <c:tickLblPos val="nextTo"/>
        <c:crossAx val="54171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293197725284374"/>
          <c:y val="0.93357592971684056"/>
          <c:w val="0.30567913385826789"/>
          <c:h val="6.6424196975378089E-2"/>
        </c:manualLayout>
      </c:layout>
    </c:legend>
    <c:plotVisOnly val="1"/>
  </c:chart>
  <c:externalData r:id="rId1"/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8B84B0-6992-4F1E-81CE-1FCFBF11E929}" type="doc">
      <dgm:prSet loTypeId="urn:microsoft.com/office/officeart/2005/8/layout/cycle7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C2573F-2557-45EE-8FC3-6AF49BF085CD}">
      <dgm:prSet phldrT="[Текст]"/>
      <dgm:spPr/>
      <dgm:t>
        <a:bodyPr/>
        <a:lstStyle/>
        <a:p>
          <a:r>
            <a:rPr lang="ru-RU" dirty="0" smtClean="0"/>
            <a:t>Координация движения руки (мелкая моторика)</a:t>
          </a:r>
          <a:endParaRPr lang="ru-RU" dirty="0"/>
        </a:p>
      </dgm:t>
    </dgm:pt>
    <dgm:pt modelId="{9766FDDE-BC43-41FA-8646-F2C337B56ED4}" type="parTrans" cxnId="{B264E492-2243-4E39-8610-1537597A87B4}">
      <dgm:prSet/>
      <dgm:spPr/>
      <dgm:t>
        <a:bodyPr/>
        <a:lstStyle/>
        <a:p>
          <a:endParaRPr lang="ru-RU"/>
        </a:p>
      </dgm:t>
    </dgm:pt>
    <dgm:pt modelId="{B7444690-694F-44C3-A6C5-BBF75B11DF7F}" type="sibTrans" cxnId="{B264E492-2243-4E39-8610-1537597A87B4}">
      <dgm:prSet/>
      <dgm:spPr/>
      <dgm:t>
        <a:bodyPr/>
        <a:lstStyle/>
        <a:p>
          <a:endParaRPr lang="ru-RU"/>
        </a:p>
      </dgm:t>
    </dgm:pt>
    <dgm:pt modelId="{9CE74F85-DE58-4C91-ADDA-28226FDBE2E3}">
      <dgm:prSet phldrT="[Текст]"/>
      <dgm:spPr/>
      <dgm:t>
        <a:bodyPr/>
        <a:lstStyle/>
        <a:p>
          <a:r>
            <a:rPr lang="ru-RU" b="0" i="0" dirty="0" smtClean="0"/>
            <a:t>Развитие активной речи.</a:t>
          </a:r>
          <a:endParaRPr lang="ru-RU" dirty="0"/>
        </a:p>
      </dgm:t>
    </dgm:pt>
    <dgm:pt modelId="{13FE861C-9A35-4387-9619-C3B8D8DD975C}" type="parTrans" cxnId="{9599C33E-210D-4499-8ED1-705065318EEA}">
      <dgm:prSet/>
      <dgm:spPr/>
      <dgm:t>
        <a:bodyPr/>
        <a:lstStyle/>
        <a:p>
          <a:endParaRPr lang="ru-RU"/>
        </a:p>
      </dgm:t>
    </dgm:pt>
    <dgm:pt modelId="{9CFC3633-6EDF-46A7-94CC-498BC7DD1A45}" type="sibTrans" cxnId="{9599C33E-210D-4499-8ED1-705065318EEA}">
      <dgm:prSet/>
      <dgm:spPr/>
      <dgm:t>
        <a:bodyPr/>
        <a:lstStyle/>
        <a:p>
          <a:endParaRPr lang="ru-RU"/>
        </a:p>
      </dgm:t>
    </dgm:pt>
    <dgm:pt modelId="{69DD6BB3-E58D-438E-A437-FF2575521801}">
      <dgm:prSet phldrT="[Текст]"/>
      <dgm:spPr/>
      <dgm:t>
        <a:bodyPr/>
        <a:lstStyle/>
        <a:p>
          <a:r>
            <a:rPr lang="ru-RU" dirty="0" smtClean="0"/>
            <a:t>Развитие </a:t>
          </a:r>
          <a:r>
            <a:rPr lang="ru-RU" b="0" i="0" dirty="0" smtClean="0"/>
            <a:t>артикуляционного аппарата</a:t>
          </a:r>
          <a:endParaRPr lang="ru-RU" dirty="0"/>
        </a:p>
      </dgm:t>
    </dgm:pt>
    <dgm:pt modelId="{FCEA5946-A58D-496D-84F6-4A163417FFC5}" type="parTrans" cxnId="{46AC2A0A-C907-4C2A-B9BF-7743F0F638EB}">
      <dgm:prSet/>
      <dgm:spPr/>
      <dgm:t>
        <a:bodyPr/>
        <a:lstStyle/>
        <a:p>
          <a:endParaRPr lang="ru-RU"/>
        </a:p>
      </dgm:t>
    </dgm:pt>
    <dgm:pt modelId="{5C5B3212-C787-4B62-9FB8-F119E0C9018F}" type="sibTrans" cxnId="{46AC2A0A-C907-4C2A-B9BF-7743F0F638EB}">
      <dgm:prSet/>
      <dgm:spPr/>
      <dgm:t>
        <a:bodyPr/>
        <a:lstStyle/>
        <a:p>
          <a:endParaRPr lang="ru-RU"/>
        </a:p>
      </dgm:t>
    </dgm:pt>
    <dgm:pt modelId="{0857A0FA-F805-461C-B457-10F849469E54}">
      <dgm:prSet phldrT="[Текст]"/>
      <dgm:spPr/>
      <dgm:t>
        <a:bodyPr/>
        <a:lstStyle/>
        <a:p>
          <a:r>
            <a:rPr lang="ru-RU" b="0" i="0" dirty="0" smtClean="0"/>
            <a:t>Развитие ритма речи</a:t>
          </a:r>
          <a:endParaRPr lang="ru-RU" dirty="0"/>
        </a:p>
      </dgm:t>
    </dgm:pt>
    <dgm:pt modelId="{CE690322-E902-4B0D-B355-E03E5B15D37C}" type="parTrans" cxnId="{86D59D1A-28A9-4369-BF39-B3C9F4E323AD}">
      <dgm:prSet/>
      <dgm:spPr/>
      <dgm:t>
        <a:bodyPr/>
        <a:lstStyle/>
        <a:p>
          <a:endParaRPr lang="ru-RU"/>
        </a:p>
      </dgm:t>
    </dgm:pt>
    <dgm:pt modelId="{A6A6079B-94C9-42FE-915D-A571CBA2709F}" type="sibTrans" cxnId="{86D59D1A-28A9-4369-BF39-B3C9F4E323AD}">
      <dgm:prSet/>
      <dgm:spPr/>
      <dgm:t>
        <a:bodyPr/>
        <a:lstStyle/>
        <a:p>
          <a:endParaRPr lang="ru-RU"/>
        </a:p>
      </dgm:t>
    </dgm:pt>
    <dgm:pt modelId="{863B8F28-6077-455B-80B2-116E6FA293BE}">
      <dgm:prSet phldrT="[Текст]"/>
      <dgm:spPr/>
      <dgm:t>
        <a:bodyPr/>
        <a:lstStyle/>
        <a:p>
          <a:r>
            <a:rPr lang="ru-RU" dirty="0" smtClean="0"/>
            <a:t>Выразительность голоса </a:t>
          </a:r>
          <a:endParaRPr lang="ru-RU" dirty="0"/>
        </a:p>
      </dgm:t>
    </dgm:pt>
    <dgm:pt modelId="{2933227B-809A-4BEF-B55D-5EE4892478A6}" type="parTrans" cxnId="{2DF1A884-DEB6-4FC0-A7CB-F23319039E01}">
      <dgm:prSet/>
      <dgm:spPr/>
      <dgm:t>
        <a:bodyPr/>
        <a:lstStyle/>
        <a:p>
          <a:endParaRPr lang="ru-RU"/>
        </a:p>
      </dgm:t>
    </dgm:pt>
    <dgm:pt modelId="{AD1272F8-C66F-4943-B995-4CDCF5ED9072}" type="sibTrans" cxnId="{2DF1A884-DEB6-4FC0-A7CB-F23319039E01}">
      <dgm:prSet/>
      <dgm:spPr/>
      <dgm:t>
        <a:bodyPr/>
        <a:lstStyle/>
        <a:p>
          <a:endParaRPr lang="ru-RU"/>
        </a:p>
      </dgm:t>
    </dgm:pt>
    <dgm:pt modelId="{A14766FC-22DB-45A8-84F5-75566CDE6E9A}" type="pres">
      <dgm:prSet presAssocID="{248B84B0-6992-4F1E-81CE-1FCFBF11E9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2A3B2A-1292-443A-B110-DB0F752264E0}" type="pres">
      <dgm:prSet presAssocID="{72C2573F-2557-45EE-8FC3-6AF49BF085CD}" presName="node" presStyleLbl="node1" presStyleIdx="0" presStyleCnt="5" custScaleX="182531" custScaleY="206457" custRadScaleRad="81192" custRadScaleInc="2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820C5-5C9A-4044-B313-48A2FD0911D2}" type="pres">
      <dgm:prSet presAssocID="{B7444690-694F-44C3-A6C5-BBF75B11DF7F}" presName="sibTrans" presStyleLbl="sibTrans2D1" presStyleIdx="0" presStyleCnt="5" custScaleX="1324061" custScaleY="64285" custLinFactX="765685" custLinFactY="-100000" custLinFactNeighborX="800000" custLinFactNeighborY="-124338"/>
      <dgm:spPr/>
      <dgm:t>
        <a:bodyPr/>
        <a:lstStyle/>
        <a:p>
          <a:endParaRPr lang="ru-RU"/>
        </a:p>
      </dgm:t>
    </dgm:pt>
    <dgm:pt modelId="{1B75A417-37F5-4D1D-968E-4B15F5FF7971}" type="pres">
      <dgm:prSet presAssocID="{B7444690-694F-44C3-A6C5-BBF75B11DF7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6726A30-FDBC-4686-B21F-7520627BAAE1}" type="pres">
      <dgm:prSet presAssocID="{9CE74F85-DE58-4C91-ADDA-28226FDBE2E3}" presName="node" presStyleLbl="node1" presStyleIdx="1" presStyleCnt="5" custScaleX="199008" custScaleY="231242" custRadScaleRad="115624" custRadScaleInc="39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C033E-FA2B-4028-9DC4-D50A8C451211}" type="pres">
      <dgm:prSet presAssocID="{9CFC3633-6EDF-46A7-94CC-498BC7DD1A45}" presName="sibTrans" presStyleLbl="sibTrans2D1" presStyleIdx="1" presStyleCnt="5"/>
      <dgm:spPr/>
      <dgm:t>
        <a:bodyPr/>
        <a:lstStyle/>
        <a:p>
          <a:endParaRPr lang="ru-RU"/>
        </a:p>
      </dgm:t>
    </dgm:pt>
    <dgm:pt modelId="{FFA4874F-66C6-4732-B242-A9064FF72259}" type="pres">
      <dgm:prSet presAssocID="{9CFC3633-6EDF-46A7-94CC-498BC7DD1A45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207624B-AB35-453C-85C6-6F7D82BC381B}" type="pres">
      <dgm:prSet presAssocID="{69DD6BB3-E58D-438E-A437-FF2575521801}" presName="node" presStyleLbl="node1" presStyleIdx="2" presStyleCnt="5" custScaleX="184835" custScaleY="217536" custRadScaleRad="110454" custRadScaleInc="-29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3E044-07BA-41DC-BEA0-F84BA23F8B6C}" type="pres">
      <dgm:prSet presAssocID="{5C5B3212-C787-4B62-9FB8-F119E0C9018F}" presName="sibTrans" presStyleLbl="sibTrans2D1" presStyleIdx="2" presStyleCnt="5" custFlipHor="1" custScaleX="751575" custScaleY="68007"/>
      <dgm:spPr/>
      <dgm:t>
        <a:bodyPr/>
        <a:lstStyle/>
        <a:p>
          <a:endParaRPr lang="ru-RU"/>
        </a:p>
      </dgm:t>
    </dgm:pt>
    <dgm:pt modelId="{8234ED4E-2696-4899-9EB9-511833E5EF34}" type="pres">
      <dgm:prSet presAssocID="{5C5B3212-C787-4B62-9FB8-F119E0C9018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9C96171E-171A-4900-99C8-2781DABF3AAF}" type="pres">
      <dgm:prSet presAssocID="{0857A0FA-F805-461C-B457-10F849469E54}" presName="node" presStyleLbl="node1" presStyleIdx="3" presStyleCnt="5" custScaleX="170591" custScaleY="241180" custRadScaleRad="93872" custRadScaleInc="39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34891-857B-46AC-A9EA-5D0A0880A802}" type="pres">
      <dgm:prSet presAssocID="{A6A6079B-94C9-42FE-915D-A571CBA2709F}" presName="sibTrans" presStyleLbl="sibTrans2D1" presStyleIdx="3" presStyleCnt="5"/>
      <dgm:spPr/>
      <dgm:t>
        <a:bodyPr/>
        <a:lstStyle/>
        <a:p>
          <a:endParaRPr lang="ru-RU"/>
        </a:p>
      </dgm:t>
    </dgm:pt>
    <dgm:pt modelId="{50B97EFB-7A4D-4BF2-B07C-92F4171BB204}" type="pres">
      <dgm:prSet presAssocID="{A6A6079B-94C9-42FE-915D-A571CBA2709F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8F63CAF-55F9-46C6-852B-AD689BE8E783}" type="pres">
      <dgm:prSet presAssocID="{863B8F28-6077-455B-80B2-116E6FA293BE}" presName="node" presStyleLbl="node1" presStyleIdx="4" presStyleCnt="5" custScaleX="160742" custScaleY="209075" custRadScaleRad="124063" custRadScaleInc="-26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D543B-8802-4946-8B27-7DCC69EE9DB6}" type="pres">
      <dgm:prSet presAssocID="{AD1272F8-C66F-4943-B995-4CDCF5ED9072}" presName="sibTrans" presStyleLbl="sibTrans2D1" presStyleIdx="4" presStyleCnt="5" custAng="4840679" custFlipVert="1" custScaleX="1371248" custScaleY="72147" custLinFactX="-300787" custLinFactY="-64332" custLinFactNeighborX="-400000" custLinFactNeighborY="-100000"/>
      <dgm:spPr/>
      <dgm:t>
        <a:bodyPr/>
        <a:lstStyle/>
        <a:p>
          <a:endParaRPr lang="ru-RU"/>
        </a:p>
      </dgm:t>
    </dgm:pt>
    <dgm:pt modelId="{F3FC1DA8-1E9A-4F27-ACAB-3339448324BA}" type="pres">
      <dgm:prSet presAssocID="{AD1272F8-C66F-4943-B995-4CDCF5ED9072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BD44597-37E8-4CC3-9FFB-70BE49A2DFF7}" type="presOf" srcId="{9CE74F85-DE58-4C91-ADDA-28226FDBE2E3}" destId="{46726A30-FDBC-4686-B21F-7520627BAAE1}" srcOrd="0" destOrd="0" presId="urn:microsoft.com/office/officeart/2005/8/layout/cycle7"/>
    <dgm:cxn modelId="{8B303E71-B285-4322-8B29-8B641C404117}" type="presOf" srcId="{B7444690-694F-44C3-A6C5-BBF75B11DF7F}" destId="{1B75A417-37F5-4D1D-968E-4B15F5FF7971}" srcOrd="1" destOrd="0" presId="urn:microsoft.com/office/officeart/2005/8/layout/cycle7"/>
    <dgm:cxn modelId="{D4B9C1D5-4F89-462D-984F-A43121FC113B}" type="presOf" srcId="{A6A6079B-94C9-42FE-915D-A571CBA2709F}" destId="{7E834891-857B-46AC-A9EA-5D0A0880A802}" srcOrd="0" destOrd="0" presId="urn:microsoft.com/office/officeart/2005/8/layout/cycle7"/>
    <dgm:cxn modelId="{46AC2A0A-C907-4C2A-B9BF-7743F0F638EB}" srcId="{248B84B0-6992-4F1E-81CE-1FCFBF11E929}" destId="{69DD6BB3-E58D-438E-A437-FF2575521801}" srcOrd="2" destOrd="0" parTransId="{FCEA5946-A58D-496D-84F6-4A163417FFC5}" sibTransId="{5C5B3212-C787-4B62-9FB8-F119E0C9018F}"/>
    <dgm:cxn modelId="{741AB421-5288-4DE1-B3FD-A7B724BA6934}" type="presOf" srcId="{A6A6079B-94C9-42FE-915D-A571CBA2709F}" destId="{50B97EFB-7A4D-4BF2-B07C-92F4171BB204}" srcOrd="1" destOrd="0" presId="urn:microsoft.com/office/officeart/2005/8/layout/cycle7"/>
    <dgm:cxn modelId="{9599C33E-210D-4499-8ED1-705065318EEA}" srcId="{248B84B0-6992-4F1E-81CE-1FCFBF11E929}" destId="{9CE74F85-DE58-4C91-ADDA-28226FDBE2E3}" srcOrd="1" destOrd="0" parTransId="{13FE861C-9A35-4387-9619-C3B8D8DD975C}" sibTransId="{9CFC3633-6EDF-46A7-94CC-498BC7DD1A45}"/>
    <dgm:cxn modelId="{B264E492-2243-4E39-8610-1537597A87B4}" srcId="{248B84B0-6992-4F1E-81CE-1FCFBF11E929}" destId="{72C2573F-2557-45EE-8FC3-6AF49BF085CD}" srcOrd="0" destOrd="0" parTransId="{9766FDDE-BC43-41FA-8646-F2C337B56ED4}" sibTransId="{B7444690-694F-44C3-A6C5-BBF75B11DF7F}"/>
    <dgm:cxn modelId="{DE843AEE-A4B2-413E-A670-E265CC5E0DE2}" type="presOf" srcId="{AD1272F8-C66F-4943-B995-4CDCF5ED9072}" destId="{F3FC1DA8-1E9A-4F27-ACAB-3339448324BA}" srcOrd="1" destOrd="0" presId="urn:microsoft.com/office/officeart/2005/8/layout/cycle7"/>
    <dgm:cxn modelId="{2DF1A884-DEB6-4FC0-A7CB-F23319039E01}" srcId="{248B84B0-6992-4F1E-81CE-1FCFBF11E929}" destId="{863B8F28-6077-455B-80B2-116E6FA293BE}" srcOrd="4" destOrd="0" parTransId="{2933227B-809A-4BEF-B55D-5EE4892478A6}" sibTransId="{AD1272F8-C66F-4943-B995-4CDCF5ED9072}"/>
    <dgm:cxn modelId="{2CBFD825-D0CB-4290-B67F-2BA47776BAAD}" type="presOf" srcId="{9CFC3633-6EDF-46A7-94CC-498BC7DD1A45}" destId="{04DC033E-FA2B-4028-9DC4-D50A8C451211}" srcOrd="0" destOrd="0" presId="urn:microsoft.com/office/officeart/2005/8/layout/cycle7"/>
    <dgm:cxn modelId="{9BD965D6-581C-42E7-AD13-43304C0F1B00}" type="presOf" srcId="{AD1272F8-C66F-4943-B995-4CDCF5ED9072}" destId="{00BD543B-8802-4946-8B27-7DCC69EE9DB6}" srcOrd="0" destOrd="0" presId="urn:microsoft.com/office/officeart/2005/8/layout/cycle7"/>
    <dgm:cxn modelId="{A987F75A-F4B7-47C4-A841-B7860DDE34E4}" type="presOf" srcId="{69DD6BB3-E58D-438E-A437-FF2575521801}" destId="{5207624B-AB35-453C-85C6-6F7D82BC381B}" srcOrd="0" destOrd="0" presId="urn:microsoft.com/office/officeart/2005/8/layout/cycle7"/>
    <dgm:cxn modelId="{D93B479A-C5D2-4671-88A9-545CE50FF4D6}" type="presOf" srcId="{5C5B3212-C787-4B62-9FB8-F119E0C9018F}" destId="{D003E044-07BA-41DC-BEA0-F84BA23F8B6C}" srcOrd="0" destOrd="0" presId="urn:microsoft.com/office/officeart/2005/8/layout/cycle7"/>
    <dgm:cxn modelId="{86D59D1A-28A9-4369-BF39-B3C9F4E323AD}" srcId="{248B84B0-6992-4F1E-81CE-1FCFBF11E929}" destId="{0857A0FA-F805-461C-B457-10F849469E54}" srcOrd="3" destOrd="0" parTransId="{CE690322-E902-4B0D-B355-E03E5B15D37C}" sibTransId="{A6A6079B-94C9-42FE-915D-A571CBA2709F}"/>
    <dgm:cxn modelId="{BE8AF9D8-EC2F-46DA-B529-E245471323FF}" type="presOf" srcId="{9CFC3633-6EDF-46A7-94CC-498BC7DD1A45}" destId="{FFA4874F-66C6-4732-B242-A9064FF72259}" srcOrd="1" destOrd="0" presId="urn:microsoft.com/office/officeart/2005/8/layout/cycle7"/>
    <dgm:cxn modelId="{3E65C88D-9814-40C2-ADDD-72B985511ECB}" type="presOf" srcId="{B7444690-694F-44C3-A6C5-BBF75B11DF7F}" destId="{560820C5-5C9A-4044-B313-48A2FD0911D2}" srcOrd="0" destOrd="0" presId="urn:microsoft.com/office/officeart/2005/8/layout/cycle7"/>
    <dgm:cxn modelId="{FD12966A-4F30-4639-BCEC-779E3C73C417}" type="presOf" srcId="{248B84B0-6992-4F1E-81CE-1FCFBF11E929}" destId="{A14766FC-22DB-45A8-84F5-75566CDE6E9A}" srcOrd="0" destOrd="0" presId="urn:microsoft.com/office/officeart/2005/8/layout/cycle7"/>
    <dgm:cxn modelId="{CBD37F01-494B-459C-9EB0-FD956965A886}" type="presOf" srcId="{5C5B3212-C787-4B62-9FB8-F119E0C9018F}" destId="{8234ED4E-2696-4899-9EB9-511833E5EF34}" srcOrd="1" destOrd="0" presId="urn:microsoft.com/office/officeart/2005/8/layout/cycle7"/>
    <dgm:cxn modelId="{AC2FD7BF-3C78-4A81-A5AB-C89B03B93C6D}" type="presOf" srcId="{0857A0FA-F805-461C-B457-10F849469E54}" destId="{9C96171E-171A-4900-99C8-2781DABF3AAF}" srcOrd="0" destOrd="0" presId="urn:microsoft.com/office/officeart/2005/8/layout/cycle7"/>
    <dgm:cxn modelId="{D6D4BDD7-21E6-44BB-A05A-CE72BB59A1B1}" type="presOf" srcId="{863B8F28-6077-455B-80B2-116E6FA293BE}" destId="{78F63CAF-55F9-46C6-852B-AD689BE8E783}" srcOrd="0" destOrd="0" presId="urn:microsoft.com/office/officeart/2005/8/layout/cycle7"/>
    <dgm:cxn modelId="{0B90635D-AFA6-45AC-ABB8-5731A4E3856B}" type="presOf" srcId="{72C2573F-2557-45EE-8FC3-6AF49BF085CD}" destId="{9A2A3B2A-1292-443A-B110-DB0F752264E0}" srcOrd="0" destOrd="0" presId="urn:microsoft.com/office/officeart/2005/8/layout/cycle7"/>
    <dgm:cxn modelId="{177F05A7-B960-47ED-9446-919A568AC07F}" type="presParOf" srcId="{A14766FC-22DB-45A8-84F5-75566CDE6E9A}" destId="{9A2A3B2A-1292-443A-B110-DB0F752264E0}" srcOrd="0" destOrd="0" presId="urn:microsoft.com/office/officeart/2005/8/layout/cycle7"/>
    <dgm:cxn modelId="{C13EEE5D-7E59-43FA-8F2D-2100377B86EA}" type="presParOf" srcId="{A14766FC-22DB-45A8-84F5-75566CDE6E9A}" destId="{560820C5-5C9A-4044-B313-48A2FD0911D2}" srcOrd="1" destOrd="0" presId="urn:microsoft.com/office/officeart/2005/8/layout/cycle7"/>
    <dgm:cxn modelId="{22163683-A7B3-49A3-A887-5E41E81B2E0D}" type="presParOf" srcId="{560820C5-5C9A-4044-B313-48A2FD0911D2}" destId="{1B75A417-37F5-4D1D-968E-4B15F5FF7971}" srcOrd="0" destOrd="0" presId="urn:microsoft.com/office/officeart/2005/8/layout/cycle7"/>
    <dgm:cxn modelId="{5198DD93-6764-441B-955C-1DB693657B3C}" type="presParOf" srcId="{A14766FC-22DB-45A8-84F5-75566CDE6E9A}" destId="{46726A30-FDBC-4686-B21F-7520627BAAE1}" srcOrd="2" destOrd="0" presId="urn:microsoft.com/office/officeart/2005/8/layout/cycle7"/>
    <dgm:cxn modelId="{F0BD4C46-0330-47A9-8C2F-BAFB96D3C65E}" type="presParOf" srcId="{A14766FC-22DB-45A8-84F5-75566CDE6E9A}" destId="{04DC033E-FA2B-4028-9DC4-D50A8C451211}" srcOrd="3" destOrd="0" presId="urn:microsoft.com/office/officeart/2005/8/layout/cycle7"/>
    <dgm:cxn modelId="{46F52AF4-3B7D-4336-9F22-C7617C43006A}" type="presParOf" srcId="{04DC033E-FA2B-4028-9DC4-D50A8C451211}" destId="{FFA4874F-66C6-4732-B242-A9064FF72259}" srcOrd="0" destOrd="0" presId="urn:microsoft.com/office/officeart/2005/8/layout/cycle7"/>
    <dgm:cxn modelId="{736950D9-DF0C-45F5-8161-C01EB6CB9994}" type="presParOf" srcId="{A14766FC-22DB-45A8-84F5-75566CDE6E9A}" destId="{5207624B-AB35-453C-85C6-6F7D82BC381B}" srcOrd="4" destOrd="0" presId="urn:microsoft.com/office/officeart/2005/8/layout/cycle7"/>
    <dgm:cxn modelId="{118FDFF5-5F28-4970-BC48-23E6AC4AAF97}" type="presParOf" srcId="{A14766FC-22DB-45A8-84F5-75566CDE6E9A}" destId="{D003E044-07BA-41DC-BEA0-F84BA23F8B6C}" srcOrd="5" destOrd="0" presId="urn:microsoft.com/office/officeart/2005/8/layout/cycle7"/>
    <dgm:cxn modelId="{EEC87289-4792-4F1A-8E93-FFD3EDCFF590}" type="presParOf" srcId="{D003E044-07BA-41DC-BEA0-F84BA23F8B6C}" destId="{8234ED4E-2696-4899-9EB9-511833E5EF34}" srcOrd="0" destOrd="0" presId="urn:microsoft.com/office/officeart/2005/8/layout/cycle7"/>
    <dgm:cxn modelId="{EE7E5FCF-48CF-4C2D-A39A-882D52911C1F}" type="presParOf" srcId="{A14766FC-22DB-45A8-84F5-75566CDE6E9A}" destId="{9C96171E-171A-4900-99C8-2781DABF3AAF}" srcOrd="6" destOrd="0" presId="urn:microsoft.com/office/officeart/2005/8/layout/cycle7"/>
    <dgm:cxn modelId="{253CD530-C134-4E6A-B5B7-8559F29836C1}" type="presParOf" srcId="{A14766FC-22DB-45A8-84F5-75566CDE6E9A}" destId="{7E834891-857B-46AC-A9EA-5D0A0880A802}" srcOrd="7" destOrd="0" presId="urn:microsoft.com/office/officeart/2005/8/layout/cycle7"/>
    <dgm:cxn modelId="{B7A2FE65-3073-4EEF-A4F4-7F8A6178C501}" type="presParOf" srcId="{7E834891-857B-46AC-A9EA-5D0A0880A802}" destId="{50B97EFB-7A4D-4BF2-B07C-92F4171BB204}" srcOrd="0" destOrd="0" presId="urn:microsoft.com/office/officeart/2005/8/layout/cycle7"/>
    <dgm:cxn modelId="{A730566B-9CE6-4A2A-BFAB-B3968C78D9B8}" type="presParOf" srcId="{A14766FC-22DB-45A8-84F5-75566CDE6E9A}" destId="{78F63CAF-55F9-46C6-852B-AD689BE8E783}" srcOrd="8" destOrd="0" presId="urn:microsoft.com/office/officeart/2005/8/layout/cycle7"/>
    <dgm:cxn modelId="{19524FA8-5107-4FA7-8A03-39E02E867DFC}" type="presParOf" srcId="{A14766FC-22DB-45A8-84F5-75566CDE6E9A}" destId="{00BD543B-8802-4946-8B27-7DCC69EE9DB6}" srcOrd="9" destOrd="0" presId="urn:microsoft.com/office/officeart/2005/8/layout/cycle7"/>
    <dgm:cxn modelId="{1985B80F-4E08-4AC3-816A-BB1975DB08EE}" type="presParOf" srcId="{00BD543B-8802-4946-8B27-7DCC69EE9DB6}" destId="{F3FC1DA8-1E9A-4F27-ACAB-3339448324BA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A28247-63AC-4027-85FC-090CD49E17D6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9F3EAB-756C-4C7C-8752-3B7E197C1B05}">
      <dgm:prSet phldrT="[Текст]"/>
      <dgm:spPr/>
      <dgm:t>
        <a:bodyPr/>
        <a:lstStyle/>
        <a:p>
          <a:r>
            <a:rPr lang="ru-RU" dirty="0" smtClean="0"/>
            <a:t>1 – я группа- для кистей рук</a:t>
          </a:r>
          <a:endParaRPr lang="ru-RU" dirty="0"/>
        </a:p>
      </dgm:t>
    </dgm:pt>
    <dgm:pt modelId="{E3715863-F8BC-4E30-B68F-518B2AB48ADD}" type="parTrans" cxnId="{20A0DE81-4504-4403-869A-E70DD85AF226}">
      <dgm:prSet/>
      <dgm:spPr/>
      <dgm:t>
        <a:bodyPr/>
        <a:lstStyle/>
        <a:p>
          <a:endParaRPr lang="ru-RU"/>
        </a:p>
      </dgm:t>
    </dgm:pt>
    <dgm:pt modelId="{451036E0-2032-401B-B825-9D8AF5E72E4E}" type="sibTrans" cxnId="{20A0DE81-4504-4403-869A-E70DD85AF226}">
      <dgm:prSet/>
      <dgm:spPr/>
      <dgm:t>
        <a:bodyPr/>
        <a:lstStyle/>
        <a:p>
          <a:endParaRPr lang="ru-RU"/>
        </a:p>
      </dgm:t>
    </dgm:pt>
    <dgm:pt modelId="{BCFE0928-0E41-4B09-83EF-CDE23D1A895E}">
      <dgm:prSet phldrT="[Текст]"/>
      <dgm:spPr/>
      <dgm:t>
        <a:bodyPr/>
        <a:lstStyle/>
        <a:p>
          <a:r>
            <a:rPr lang="ru-RU" dirty="0" smtClean="0"/>
            <a:t>2 –я группа - условно статистические  </a:t>
          </a:r>
          <a:endParaRPr lang="ru-RU" dirty="0"/>
        </a:p>
      </dgm:t>
    </dgm:pt>
    <dgm:pt modelId="{948DBA34-5961-411F-9D3C-8D460C7D45AB}" type="parTrans" cxnId="{D34AEFBA-41CD-47E8-A0E7-A94CDC5A579F}">
      <dgm:prSet/>
      <dgm:spPr/>
      <dgm:t>
        <a:bodyPr/>
        <a:lstStyle/>
        <a:p>
          <a:endParaRPr lang="ru-RU"/>
        </a:p>
      </dgm:t>
    </dgm:pt>
    <dgm:pt modelId="{11349858-4392-496E-9D64-4D199AE0D195}" type="sibTrans" cxnId="{D34AEFBA-41CD-47E8-A0E7-A94CDC5A579F}">
      <dgm:prSet/>
      <dgm:spPr/>
      <dgm:t>
        <a:bodyPr/>
        <a:lstStyle/>
        <a:p>
          <a:endParaRPr lang="ru-RU"/>
        </a:p>
      </dgm:t>
    </dgm:pt>
    <dgm:pt modelId="{9A6D353E-D342-47E4-8CCA-7708DD9E33FE}">
      <dgm:prSet phldrT="[Текст]"/>
      <dgm:spPr/>
      <dgm:t>
        <a:bodyPr/>
        <a:lstStyle/>
        <a:p>
          <a:r>
            <a:rPr lang="ru-RU" dirty="0" smtClean="0"/>
            <a:t>3 – я группа  - игры для пальцев динамические</a:t>
          </a:r>
        </a:p>
      </dgm:t>
    </dgm:pt>
    <dgm:pt modelId="{6E205614-CDAF-4589-8E17-71BD5E6EF9FE}" type="parTrans" cxnId="{41F6F988-2EE1-4095-8AF4-8FD4E67CE945}">
      <dgm:prSet/>
      <dgm:spPr/>
      <dgm:t>
        <a:bodyPr/>
        <a:lstStyle/>
        <a:p>
          <a:endParaRPr lang="ru-RU"/>
        </a:p>
      </dgm:t>
    </dgm:pt>
    <dgm:pt modelId="{84C7977E-07F0-4055-9054-AA8D952AF43A}" type="sibTrans" cxnId="{41F6F988-2EE1-4095-8AF4-8FD4E67CE945}">
      <dgm:prSet/>
      <dgm:spPr/>
      <dgm:t>
        <a:bodyPr/>
        <a:lstStyle/>
        <a:p>
          <a:endParaRPr lang="ru-RU"/>
        </a:p>
      </dgm:t>
    </dgm:pt>
    <dgm:pt modelId="{5B3B69D0-B197-424B-8143-B9B6131A26CD}" type="pres">
      <dgm:prSet presAssocID="{60A28247-63AC-4027-85FC-090CD49E17D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93B592-5C16-47CC-B4EE-1AE547D7AC78}" type="pres">
      <dgm:prSet presAssocID="{959F3EAB-756C-4C7C-8752-3B7E197C1B05}" presName="parentLin" presStyleCnt="0"/>
      <dgm:spPr/>
    </dgm:pt>
    <dgm:pt modelId="{B57E3607-038F-4171-A2FA-BDE4CAE4833F}" type="pres">
      <dgm:prSet presAssocID="{959F3EAB-756C-4C7C-8752-3B7E197C1B0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CC2DF82-F21E-4C1A-88FE-0A165889EF94}" type="pres">
      <dgm:prSet presAssocID="{959F3EAB-756C-4C7C-8752-3B7E197C1B05}" presName="parentText" presStyleLbl="node1" presStyleIdx="0" presStyleCnt="3" custScaleX="925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D3F0B-FB03-43E3-9AD0-0FE124C85E40}" type="pres">
      <dgm:prSet presAssocID="{959F3EAB-756C-4C7C-8752-3B7E197C1B05}" presName="negativeSpace" presStyleCnt="0"/>
      <dgm:spPr/>
    </dgm:pt>
    <dgm:pt modelId="{6D6680F6-ECFB-46F9-A753-1DA59D9E469A}" type="pres">
      <dgm:prSet presAssocID="{959F3EAB-756C-4C7C-8752-3B7E197C1B05}" presName="childText" presStyleLbl="conFgAcc1" presStyleIdx="0" presStyleCnt="3" custScaleX="22570" custScaleY="145970" custLinFactY="-25942" custLinFactNeighborX="74306" custLinFactNeighborY="-10000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</dgm:spPr>
    </dgm:pt>
    <dgm:pt modelId="{AA7B5A9F-AAA7-4F06-B397-B63F2A9562B0}" type="pres">
      <dgm:prSet presAssocID="{451036E0-2032-401B-B825-9D8AF5E72E4E}" presName="spaceBetweenRectangles" presStyleCnt="0"/>
      <dgm:spPr/>
    </dgm:pt>
    <dgm:pt modelId="{F7DC256D-32A2-4845-AD78-0C780016D5D4}" type="pres">
      <dgm:prSet presAssocID="{BCFE0928-0E41-4B09-83EF-CDE23D1A895E}" presName="parentLin" presStyleCnt="0"/>
      <dgm:spPr/>
    </dgm:pt>
    <dgm:pt modelId="{C99C72E7-6B49-4524-B65D-116E22CCAA6F}" type="pres">
      <dgm:prSet presAssocID="{BCFE0928-0E41-4B09-83EF-CDE23D1A895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BD41ABA-7C08-4558-9CD2-95A674A01F4E}" type="pres">
      <dgm:prSet presAssocID="{BCFE0928-0E41-4B09-83EF-CDE23D1A89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16722-AE21-4E4F-94A2-CE8AE8411D1D}" type="pres">
      <dgm:prSet presAssocID="{BCFE0928-0E41-4B09-83EF-CDE23D1A895E}" presName="negativeSpace" presStyleCnt="0"/>
      <dgm:spPr/>
    </dgm:pt>
    <dgm:pt modelId="{6BBC1619-A77C-454B-AC85-02E129AD6750}" type="pres">
      <dgm:prSet presAssocID="{BCFE0928-0E41-4B09-83EF-CDE23D1A895E}" presName="childText" presStyleLbl="conFgAcc1" presStyleIdx="1" presStyleCnt="3">
        <dgm:presLayoutVars>
          <dgm:bulletEnabled val="1"/>
        </dgm:presLayoutVars>
      </dgm:prSet>
      <dgm:spPr/>
    </dgm:pt>
    <dgm:pt modelId="{C40E3875-3721-402D-93BB-B1223DE15C4C}" type="pres">
      <dgm:prSet presAssocID="{11349858-4392-496E-9D64-4D199AE0D195}" presName="spaceBetweenRectangles" presStyleCnt="0"/>
      <dgm:spPr/>
    </dgm:pt>
    <dgm:pt modelId="{69825F3E-22AE-4399-83EE-B7A10A11C72E}" type="pres">
      <dgm:prSet presAssocID="{9A6D353E-D342-47E4-8CCA-7708DD9E33FE}" presName="parentLin" presStyleCnt="0"/>
      <dgm:spPr/>
    </dgm:pt>
    <dgm:pt modelId="{CF46673F-E7B9-4748-9C32-04014E57B486}" type="pres">
      <dgm:prSet presAssocID="{9A6D353E-D342-47E4-8CCA-7708DD9E33F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EDAEEB8-81B8-4DD9-933B-19D19732B75C}" type="pres">
      <dgm:prSet presAssocID="{9A6D353E-D342-47E4-8CCA-7708DD9E33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EAA0D-7222-4247-8189-B9283D32D5EA}" type="pres">
      <dgm:prSet presAssocID="{9A6D353E-D342-47E4-8CCA-7708DD9E33FE}" presName="negativeSpace" presStyleCnt="0"/>
      <dgm:spPr/>
    </dgm:pt>
    <dgm:pt modelId="{236B695B-9B3F-4B64-9C46-FC1C6461D2B7}" type="pres">
      <dgm:prSet presAssocID="{9A6D353E-D342-47E4-8CCA-7708DD9E33FE}" presName="childText" presStyleLbl="conFgAcc1" presStyleIdx="2" presStyleCnt="3" custFlipHor="1" custScaleX="24306" custScaleY="216835" custLinFactNeighborX="76042" custLinFactNeighborY="-90705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67A72519-27A9-4BED-8BBE-5CA6738A7684}" type="presOf" srcId="{60A28247-63AC-4027-85FC-090CD49E17D6}" destId="{5B3B69D0-B197-424B-8143-B9B6131A26CD}" srcOrd="0" destOrd="0" presId="urn:microsoft.com/office/officeart/2005/8/layout/list1"/>
    <dgm:cxn modelId="{8F060325-AFBC-4ACC-B364-187116CDC37D}" type="presOf" srcId="{959F3EAB-756C-4C7C-8752-3B7E197C1B05}" destId="{B57E3607-038F-4171-A2FA-BDE4CAE4833F}" srcOrd="0" destOrd="0" presId="urn:microsoft.com/office/officeart/2005/8/layout/list1"/>
    <dgm:cxn modelId="{F60F701A-5F94-491A-91B9-1131EC555901}" type="presOf" srcId="{9A6D353E-D342-47E4-8CCA-7708DD9E33FE}" destId="{CF46673F-E7B9-4748-9C32-04014E57B486}" srcOrd="0" destOrd="0" presId="urn:microsoft.com/office/officeart/2005/8/layout/list1"/>
    <dgm:cxn modelId="{8F7B5649-A3DE-4E7A-B236-16279A1D0D6B}" type="presOf" srcId="{BCFE0928-0E41-4B09-83EF-CDE23D1A895E}" destId="{C99C72E7-6B49-4524-B65D-116E22CCAA6F}" srcOrd="0" destOrd="0" presId="urn:microsoft.com/office/officeart/2005/8/layout/list1"/>
    <dgm:cxn modelId="{3DD8AF26-3AE9-453B-AADF-9F9D3D079179}" type="presOf" srcId="{9A6D353E-D342-47E4-8CCA-7708DD9E33FE}" destId="{4EDAEEB8-81B8-4DD9-933B-19D19732B75C}" srcOrd="1" destOrd="0" presId="urn:microsoft.com/office/officeart/2005/8/layout/list1"/>
    <dgm:cxn modelId="{04C82685-736F-4988-8FDC-D29CF4BBDA1B}" type="presOf" srcId="{959F3EAB-756C-4C7C-8752-3B7E197C1B05}" destId="{CCC2DF82-F21E-4C1A-88FE-0A165889EF94}" srcOrd="1" destOrd="0" presId="urn:microsoft.com/office/officeart/2005/8/layout/list1"/>
    <dgm:cxn modelId="{20A0DE81-4504-4403-869A-E70DD85AF226}" srcId="{60A28247-63AC-4027-85FC-090CD49E17D6}" destId="{959F3EAB-756C-4C7C-8752-3B7E197C1B05}" srcOrd="0" destOrd="0" parTransId="{E3715863-F8BC-4E30-B68F-518B2AB48ADD}" sibTransId="{451036E0-2032-401B-B825-9D8AF5E72E4E}"/>
    <dgm:cxn modelId="{E2E69A66-109D-42D0-83BE-8FEF39635DA0}" type="presOf" srcId="{BCFE0928-0E41-4B09-83EF-CDE23D1A895E}" destId="{DBD41ABA-7C08-4558-9CD2-95A674A01F4E}" srcOrd="1" destOrd="0" presId="urn:microsoft.com/office/officeart/2005/8/layout/list1"/>
    <dgm:cxn modelId="{D34AEFBA-41CD-47E8-A0E7-A94CDC5A579F}" srcId="{60A28247-63AC-4027-85FC-090CD49E17D6}" destId="{BCFE0928-0E41-4B09-83EF-CDE23D1A895E}" srcOrd="1" destOrd="0" parTransId="{948DBA34-5961-411F-9D3C-8D460C7D45AB}" sibTransId="{11349858-4392-496E-9D64-4D199AE0D195}"/>
    <dgm:cxn modelId="{41F6F988-2EE1-4095-8AF4-8FD4E67CE945}" srcId="{60A28247-63AC-4027-85FC-090CD49E17D6}" destId="{9A6D353E-D342-47E4-8CCA-7708DD9E33FE}" srcOrd="2" destOrd="0" parTransId="{6E205614-CDAF-4589-8E17-71BD5E6EF9FE}" sibTransId="{84C7977E-07F0-4055-9054-AA8D952AF43A}"/>
    <dgm:cxn modelId="{F9BE2880-E536-4A39-9946-45158849A98A}" type="presParOf" srcId="{5B3B69D0-B197-424B-8143-B9B6131A26CD}" destId="{D493B592-5C16-47CC-B4EE-1AE547D7AC78}" srcOrd="0" destOrd="0" presId="urn:microsoft.com/office/officeart/2005/8/layout/list1"/>
    <dgm:cxn modelId="{1672E573-C81C-42AC-9A74-A6D5ABFE7B99}" type="presParOf" srcId="{D493B592-5C16-47CC-B4EE-1AE547D7AC78}" destId="{B57E3607-038F-4171-A2FA-BDE4CAE4833F}" srcOrd="0" destOrd="0" presId="urn:microsoft.com/office/officeart/2005/8/layout/list1"/>
    <dgm:cxn modelId="{B2D41CF3-E202-4414-9E9F-6A452708FA77}" type="presParOf" srcId="{D493B592-5C16-47CC-B4EE-1AE547D7AC78}" destId="{CCC2DF82-F21E-4C1A-88FE-0A165889EF94}" srcOrd="1" destOrd="0" presId="urn:microsoft.com/office/officeart/2005/8/layout/list1"/>
    <dgm:cxn modelId="{A87B975E-8A9F-46E2-BED3-209801C21045}" type="presParOf" srcId="{5B3B69D0-B197-424B-8143-B9B6131A26CD}" destId="{3A5D3F0B-FB03-43E3-9AD0-0FE124C85E40}" srcOrd="1" destOrd="0" presId="urn:microsoft.com/office/officeart/2005/8/layout/list1"/>
    <dgm:cxn modelId="{B6E5DE5D-A752-48FB-AC42-BE7F36C5BAD0}" type="presParOf" srcId="{5B3B69D0-B197-424B-8143-B9B6131A26CD}" destId="{6D6680F6-ECFB-46F9-A753-1DA59D9E469A}" srcOrd="2" destOrd="0" presId="urn:microsoft.com/office/officeart/2005/8/layout/list1"/>
    <dgm:cxn modelId="{26E3495E-5196-4D6E-8F7D-81A6250BDAD7}" type="presParOf" srcId="{5B3B69D0-B197-424B-8143-B9B6131A26CD}" destId="{AA7B5A9F-AAA7-4F06-B397-B63F2A9562B0}" srcOrd="3" destOrd="0" presId="urn:microsoft.com/office/officeart/2005/8/layout/list1"/>
    <dgm:cxn modelId="{905F9570-F9D8-4F24-B3AB-65C213CF64B1}" type="presParOf" srcId="{5B3B69D0-B197-424B-8143-B9B6131A26CD}" destId="{F7DC256D-32A2-4845-AD78-0C780016D5D4}" srcOrd="4" destOrd="0" presId="urn:microsoft.com/office/officeart/2005/8/layout/list1"/>
    <dgm:cxn modelId="{88CA4CE5-C98F-4C63-A4F4-A8781A4D138B}" type="presParOf" srcId="{F7DC256D-32A2-4845-AD78-0C780016D5D4}" destId="{C99C72E7-6B49-4524-B65D-116E22CCAA6F}" srcOrd="0" destOrd="0" presId="urn:microsoft.com/office/officeart/2005/8/layout/list1"/>
    <dgm:cxn modelId="{ADBA981F-5751-425B-9AB0-86A596711B0A}" type="presParOf" srcId="{F7DC256D-32A2-4845-AD78-0C780016D5D4}" destId="{DBD41ABA-7C08-4558-9CD2-95A674A01F4E}" srcOrd="1" destOrd="0" presId="urn:microsoft.com/office/officeart/2005/8/layout/list1"/>
    <dgm:cxn modelId="{AD434B6E-8F0E-4BE5-BD7A-3AD272BB78F8}" type="presParOf" srcId="{5B3B69D0-B197-424B-8143-B9B6131A26CD}" destId="{21016722-AE21-4E4F-94A2-CE8AE8411D1D}" srcOrd="5" destOrd="0" presId="urn:microsoft.com/office/officeart/2005/8/layout/list1"/>
    <dgm:cxn modelId="{219F9D0A-A316-431F-841D-5FDDB0FEC9D9}" type="presParOf" srcId="{5B3B69D0-B197-424B-8143-B9B6131A26CD}" destId="{6BBC1619-A77C-454B-AC85-02E129AD6750}" srcOrd="6" destOrd="0" presId="urn:microsoft.com/office/officeart/2005/8/layout/list1"/>
    <dgm:cxn modelId="{CEE80AFF-E60B-4B5E-BC90-1326FCA260E0}" type="presParOf" srcId="{5B3B69D0-B197-424B-8143-B9B6131A26CD}" destId="{C40E3875-3721-402D-93BB-B1223DE15C4C}" srcOrd="7" destOrd="0" presId="urn:microsoft.com/office/officeart/2005/8/layout/list1"/>
    <dgm:cxn modelId="{07027DD5-CB54-4CC8-A022-2A59247340B1}" type="presParOf" srcId="{5B3B69D0-B197-424B-8143-B9B6131A26CD}" destId="{69825F3E-22AE-4399-83EE-B7A10A11C72E}" srcOrd="8" destOrd="0" presId="urn:microsoft.com/office/officeart/2005/8/layout/list1"/>
    <dgm:cxn modelId="{BD9D2A26-B888-47D5-8E44-E6067E4747DE}" type="presParOf" srcId="{69825F3E-22AE-4399-83EE-B7A10A11C72E}" destId="{CF46673F-E7B9-4748-9C32-04014E57B486}" srcOrd="0" destOrd="0" presId="urn:microsoft.com/office/officeart/2005/8/layout/list1"/>
    <dgm:cxn modelId="{FCF25D06-42F8-4967-93B0-9C73ACAF05AF}" type="presParOf" srcId="{69825F3E-22AE-4399-83EE-B7A10A11C72E}" destId="{4EDAEEB8-81B8-4DD9-933B-19D19732B75C}" srcOrd="1" destOrd="0" presId="urn:microsoft.com/office/officeart/2005/8/layout/list1"/>
    <dgm:cxn modelId="{83298D95-2990-4B8C-AAE2-AE4AE6935725}" type="presParOf" srcId="{5B3B69D0-B197-424B-8143-B9B6131A26CD}" destId="{4B3EAA0D-7222-4247-8189-B9283D32D5EA}" srcOrd="9" destOrd="0" presId="urn:microsoft.com/office/officeart/2005/8/layout/list1"/>
    <dgm:cxn modelId="{F2D5CB9D-5102-434F-A830-CE0DE9AA8BC0}" type="presParOf" srcId="{5B3B69D0-B197-424B-8143-B9B6131A26CD}" destId="{236B695B-9B3F-4B64-9C46-FC1C6461D2B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2A3B2A-1292-443A-B110-DB0F752264E0}">
      <dsp:nvSpPr>
        <dsp:cNvPr id="0" name=""/>
        <dsp:cNvSpPr/>
      </dsp:nvSpPr>
      <dsp:spPr>
        <a:xfrm>
          <a:off x="2750415" y="-71352"/>
          <a:ext cx="2955632" cy="16715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Координация движения руки (мелкая моторика)</a:t>
          </a:r>
          <a:endParaRPr lang="ru-RU" sz="2200" kern="1200" dirty="0"/>
        </a:p>
      </dsp:txBody>
      <dsp:txXfrm>
        <a:off x="2750415" y="-71352"/>
        <a:ext cx="2955632" cy="1671527"/>
      </dsp:txXfrm>
    </dsp:sp>
    <dsp:sp modelId="{560820C5-5C9A-4044-B313-48A2FD0911D2}">
      <dsp:nvSpPr>
        <dsp:cNvPr id="0" name=""/>
        <dsp:cNvSpPr/>
      </dsp:nvSpPr>
      <dsp:spPr>
        <a:xfrm rot="12765535">
          <a:off x="5770585" y="823799"/>
          <a:ext cx="469645" cy="1821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2765535">
        <a:off x="5770585" y="823799"/>
        <a:ext cx="469645" cy="182163"/>
      </dsp:txXfrm>
    </dsp:sp>
    <dsp:sp modelId="{46726A30-FDBC-4686-B21F-7520627BAAE1}">
      <dsp:nvSpPr>
        <dsp:cNvPr id="0" name=""/>
        <dsp:cNvSpPr/>
      </dsp:nvSpPr>
      <dsp:spPr>
        <a:xfrm>
          <a:off x="5216599" y="1500996"/>
          <a:ext cx="3222436" cy="1872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smtClean="0"/>
            <a:t>Развитие активной речи.</a:t>
          </a:r>
          <a:endParaRPr lang="ru-RU" sz="2200" kern="1200" dirty="0"/>
        </a:p>
      </dsp:txBody>
      <dsp:txXfrm>
        <a:off x="5216599" y="1500996"/>
        <a:ext cx="3222436" cy="1872192"/>
      </dsp:txXfrm>
    </dsp:sp>
    <dsp:sp modelId="{04DC033E-FA2B-4028-9DC4-D50A8C451211}">
      <dsp:nvSpPr>
        <dsp:cNvPr id="0" name=""/>
        <dsp:cNvSpPr/>
      </dsp:nvSpPr>
      <dsp:spPr>
        <a:xfrm rot="6764333">
          <a:off x="6400902" y="3271722"/>
          <a:ext cx="35470" cy="2833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6764333">
        <a:off x="6400902" y="3271722"/>
        <a:ext cx="35470" cy="283368"/>
      </dsp:txXfrm>
    </dsp:sp>
    <dsp:sp modelId="{5207624B-AB35-453C-85C6-6F7D82BC381B}">
      <dsp:nvSpPr>
        <dsp:cNvPr id="0" name=""/>
        <dsp:cNvSpPr/>
      </dsp:nvSpPr>
      <dsp:spPr>
        <a:xfrm>
          <a:off x="4536241" y="3453624"/>
          <a:ext cx="2992940" cy="1761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Развитие </a:t>
          </a:r>
          <a:r>
            <a:rPr lang="ru-RU" sz="2200" b="0" i="0" kern="1200" dirty="0" smtClean="0"/>
            <a:t>артикуляционного аппарата</a:t>
          </a:r>
          <a:endParaRPr lang="ru-RU" sz="2200" kern="1200" dirty="0"/>
        </a:p>
      </dsp:txBody>
      <dsp:txXfrm>
        <a:off x="4536241" y="3453624"/>
        <a:ext cx="2992940" cy="1761225"/>
      </dsp:txXfrm>
    </dsp:sp>
    <dsp:sp modelId="{D003E044-07BA-41DC-BEA0-F84BA23F8B6C}">
      <dsp:nvSpPr>
        <dsp:cNvPr id="0" name=""/>
        <dsp:cNvSpPr/>
      </dsp:nvSpPr>
      <dsp:spPr>
        <a:xfrm rot="10447208" flipH="1">
          <a:off x="4105417" y="4053126"/>
          <a:ext cx="266584" cy="19271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447208" flipH="1">
        <a:off x="4105417" y="4053126"/>
        <a:ext cx="266584" cy="192710"/>
      </dsp:txXfrm>
    </dsp:sp>
    <dsp:sp modelId="{9C96171E-171A-4900-99C8-2781DABF3AAF}">
      <dsp:nvSpPr>
        <dsp:cNvPr id="0" name=""/>
        <dsp:cNvSpPr/>
      </dsp:nvSpPr>
      <dsp:spPr>
        <a:xfrm>
          <a:off x="1178883" y="3000276"/>
          <a:ext cx="2762294" cy="19526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i="0" kern="1200" dirty="0" smtClean="0"/>
            <a:t>Развитие ритма речи</a:t>
          </a:r>
          <a:endParaRPr lang="ru-RU" sz="2200" kern="1200" dirty="0"/>
        </a:p>
      </dsp:txBody>
      <dsp:txXfrm>
        <a:off x="1178883" y="3000276"/>
        <a:ext cx="2762294" cy="1952653"/>
      </dsp:txXfrm>
    </dsp:sp>
    <dsp:sp modelId="{7E834891-857B-46AC-A9EA-5D0A0880A802}">
      <dsp:nvSpPr>
        <dsp:cNvPr id="0" name=""/>
        <dsp:cNvSpPr/>
      </dsp:nvSpPr>
      <dsp:spPr>
        <a:xfrm rot="3420512">
          <a:off x="1924856" y="2883835"/>
          <a:ext cx="35470" cy="2833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3420512">
        <a:off x="1924856" y="2883835"/>
        <a:ext cx="35470" cy="283368"/>
      </dsp:txXfrm>
    </dsp:sp>
    <dsp:sp modelId="{78F63CAF-55F9-46C6-852B-AD689BE8E783}">
      <dsp:nvSpPr>
        <dsp:cNvPr id="0" name=""/>
        <dsp:cNvSpPr/>
      </dsp:nvSpPr>
      <dsp:spPr>
        <a:xfrm>
          <a:off x="108117" y="1358040"/>
          <a:ext cx="2602814" cy="16927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Выразительность голоса </a:t>
          </a:r>
          <a:endParaRPr lang="ru-RU" sz="2200" kern="1200" dirty="0"/>
        </a:p>
      </dsp:txBody>
      <dsp:txXfrm>
        <a:off x="108117" y="1358040"/>
        <a:ext cx="2602814" cy="1692723"/>
      </dsp:txXfrm>
    </dsp:sp>
    <dsp:sp modelId="{00BD543B-8802-4946-8B27-7DCC69EE9DB6}">
      <dsp:nvSpPr>
        <dsp:cNvPr id="0" name=""/>
        <dsp:cNvSpPr/>
      </dsp:nvSpPr>
      <dsp:spPr>
        <a:xfrm rot="18382987" flipV="1">
          <a:off x="2238912" y="961580"/>
          <a:ext cx="486382" cy="20444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8382987" flipV="1">
        <a:off x="2238912" y="961580"/>
        <a:ext cx="486382" cy="20444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6680F6-ECFB-46F9-A753-1DA59D9E469A}">
      <dsp:nvSpPr>
        <dsp:cNvPr id="0" name=""/>
        <dsp:cNvSpPr/>
      </dsp:nvSpPr>
      <dsp:spPr>
        <a:xfrm>
          <a:off x="6476091" y="140524"/>
          <a:ext cx="1967073" cy="102996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bg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C2DF82-F21E-4C1A-88FE-0A165889EF94}">
      <dsp:nvSpPr>
        <dsp:cNvPr id="0" name=""/>
        <dsp:cNvSpPr/>
      </dsp:nvSpPr>
      <dsp:spPr>
        <a:xfrm>
          <a:off x="435771" y="61491"/>
          <a:ext cx="5646844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0596" tIns="0" rIns="230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 – я группа- для кистей рук</a:t>
          </a:r>
          <a:endParaRPr lang="ru-RU" sz="2800" kern="1200" dirty="0"/>
        </a:p>
      </dsp:txBody>
      <dsp:txXfrm>
        <a:off x="435771" y="61491"/>
        <a:ext cx="5646844" cy="826560"/>
      </dsp:txXfrm>
    </dsp:sp>
    <dsp:sp modelId="{6BBC1619-A77C-454B-AC85-02E129AD6750}">
      <dsp:nvSpPr>
        <dsp:cNvPr id="0" name=""/>
        <dsp:cNvSpPr/>
      </dsp:nvSpPr>
      <dsp:spPr>
        <a:xfrm>
          <a:off x="0" y="2069215"/>
          <a:ext cx="871543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D41ABA-7C08-4558-9CD2-95A674A01F4E}">
      <dsp:nvSpPr>
        <dsp:cNvPr id="0" name=""/>
        <dsp:cNvSpPr/>
      </dsp:nvSpPr>
      <dsp:spPr>
        <a:xfrm>
          <a:off x="435771" y="1655935"/>
          <a:ext cx="6100805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0596" tIns="0" rIns="230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 –я группа - условно статистические  </a:t>
          </a:r>
          <a:endParaRPr lang="ru-RU" sz="2800" kern="1200" dirty="0"/>
        </a:p>
      </dsp:txBody>
      <dsp:txXfrm>
        <a:off x="435771" y="1655935"/>
        <a:ext cx="6100805" cy="826560"/>
      </dsp:txXfrm>
    </dsp:sp>
    <dsp:sp modelId="{236B695B-9B3F-4B64-9C46-FC1C6461D2B7}">
      <dsp:nvSpPr>
        <dsp:cNvPr id="0" name=""/>
        <dsp:cNvSpPr/>
      </dsp:nvSpPr>
      <dsp:spPr>
        <a:xfrm flipH="1">
          <a:off x="6597062" y="2964430"/>
          <a:ext cx="2118373" cy="152998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DAEEB8-81B8-4DD9-933B-19D19732B75C}">
      <dsp:nvSpPr>
        <dsp:cNvPr id="0" name=""/>
        <dsp:cNvSpPr/>
      </dsp:nvSpPr>
      <dsp:spPr>
        <a:xfrm>
          <a:off x="435771" y="2926015"/>
          <a:ext cx="6100805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0596" tIns="0" rIns="230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3 – я группа  - игры для пальцев динамические</a:t>
          </a:r>
        </a:p>
      </dsp:txBody>
      <dsp:txXfrm>
        <a:off x="435771" y="2926015"/>
        <a:ext cx="6100805" cy="826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rPr>
              <a:t>Здравствуйте уважаемы участники Международной научно – практической   конференции. Вашему вниманию представляется исследование на тему: </a:t>
            </a:r>
            <a:r>
              <a:rPr lang="ru-RU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Использование пальчиковой гимнастики, игр и упражнений в формировании речи детей» </a:t>
            </a:r>
            <a:r>
              <a:rPr lang="ru-RU" sz="1200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направление: «Н</a:t>
            </a:r>
            <a:r>
              <a:rPr lang="ru-RU" sz="1200" dirty="0" smtClean="0"/>
              <a:t>ациональные и культурные традиции в профессиональной деятельности»)</a:t>
            </a:r>
            <a:endParaRPr lang="ru-RU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Авторы: 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студентка группы СПО-41.44</a:t>
            </a:r>
          </a:p>
          <a:p>
            <a:r>
              <a:rPr lang="ru-RU" sz="1200" kern="1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Гуйтова</a:t>
            </a:r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 Г.А.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Малиновская  Е. О.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отделения среднего профессионального образования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ea typeface="+mn-ea"/>
                <a:cs typeface="Times New Roman" pitchFamily="18" charset="0"/>
              </a:rPr>
              <a:t> Парфенова Л.М.</a:t>
            </a:r>
          </a:p>
          <a:p>
            <a:endParaRPr lang="ru-RU" dirty="0" smtClean="0"/>
          </a:p>
          <a:p>
            <a:r>
              <a:rPr lang="ru-RU" dirty="0" smtClean="0"/>
              <a:t>В 2017 году нашему образовательному учреждению исполняется 70 лет. И первыми студентами в те времена «Педагогического училища»,</a:t>
            </a:r>
            <a:r>
              <a:rPr lang="ru-RU" baseline="0" dirty="0" smtClean="0"/>
              <a:t> были студенты специальности «Дошкольное воспитание».  Но как и прежде 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з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адача дошкольного воспитания состоит в создании каждому дошкольнику условий для наиболее полного раскрытия и развития индивидуальных возможностей и способностей ребенка, его неповторимости и самобытности.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На современном этапе проблема развития речи детей не вызывает сомнения не только у педагогов, но и у родителей. Ведь чаще всего задержка развития речи сказывается на общем развитии ребенка: не позволяет ему полноценно общаться и играть с ровесниками, затрудняет познание окружающего мира, отягощает эмоционально-психическое развитие ребенка. Но, если вовремя помочь ребёнку, используя все способы развития и активизации речи, эти серьёзные проблемы можно решить. </a:t>
            </a:r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10</a:t>
            </a:r>
          </a:p>
          <a:p>
            <a:r>
              <a:rPr lang="ru-RU" dirty="0" smtClean="0"/>
              <a:t>Проводя и исследование и наблюдения за детьми,</a:t>
            </a:r>
            <a:r>
              <a:rPr lang="ru-RU" baseline="0" dirty="0" smtClean="0"/>
              <a:t> нами было отмечено, что у детей с недостаточно развитой моторикой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наблюдаются речевые нарушения,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которые выражаются  в затруднении формулирования связных сложных предложений, звуковой культуре речи,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выразительности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голоса.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Александр Романович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Лурия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отмечает связь общей и речевой моторики. 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Не случайно в истории развития человечества роль рук подчёркивается особо. Именно руки дали возможность развивать путём жестов тот первичный язык, с помощью которого происходило общение. 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Слайд 10.</a:t>
            </a:r>
          </a:p>
          <a:p>
            <a:r>
              <a:rPr lang="ru-RU" dirty="0" smtClean="0"/>
              <a:t>На втором этапе исследования, мы провели работу по разработке картотеки пальчиковых игр </a:t>
            </a:r>
          </a:p>
          <a:p>
            <a:r>
              <a:rPr lang="ru-RU" dirty="0" smtClean="0"/>
              <a:t>При подготовки картотеки пальчиковых игр и упражнений, была</a:t>
            </a:r>
            <a:r>
              <a:rPr lang="ru-RU" baseline="0" dirty="0" smtClean="0"/>
              <a:t> </a:t>
            </a:r>
            <a:r>
              <a:rPr lang="ru-RU" dirty="0" smtClean="0"/>
              <a:t> проанализирована 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психолого</a:t>
            </a:r>
            <a:r>
              <a:rPr lang="ru-RU" baseline="0" dirty="0" smtClean="0"/>
              <a:t> – педагогическая  и  специальная литература и за основу взята классификация  </a:t>
            </a:r>
            <a:r>
              <a:rPr lang="ru-RU" dirty="0" smtClean="0"/>
              <a:t>Елены Борисовны Шмелевой,</a:t>
            </a:r>
            <a:r>
              <a:rPr lang="ru-RU" baseline="0" dirty="0" smtClean="0"/>
              <a:t> которая </a:t>
            </a:r>
            <a:r>
              <a:rPr lang="ru-RU" dirty="0" smtClean="0"/>
              <a:t> предлагает пальчиковые игры условно разделить на три группы: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 группа.</a:t>
            </a:r>
          </a:p>
          <a:p>
            <a:r>
              <a:rPr lang="ru-RU" sz="1200" b="1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Игры для кистей рук: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развивают подражательную способность;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учат напрягать и расслаблять мышцы;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развивают умение сохранять положение пальцев некоторое время;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учат переключаться с одного движения на другое.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II группа.</a:t>
            </a:r>
            <a:endParaRPr lang="ru-RU" sz="1200" b="1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Игры для пальцев условно статические: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совершенствуют полученные ранее навыки на более высоком уровне и требуют более точных движений.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III группа.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Игры </a:t>
            </a:r>
            <a:r>
              <a:rPr lang="ru-RU" sz="1200" b="1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для пальцев динамические: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развивают точную координацию движений;</a:t>
            </a:r>
          </a:p>
          <a:p>
            <a:pPr>
              <a:buFontTx/>
              <a:buChar char="-"/>
            </a:pP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учат сгибать и разгибать пальцы рук;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 учат противопоставлять большой палец остальным.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12</a:t>
            </a:r>
          </a:p>
          <a:p>
            <a:r>
              <a:rPr lang="ru-RU" dirty="0" smtClean="0"/>
              <a:t>Используя опыт работы</a:t>
            </a:r>
            <a:r>
              <a:rPr lang="ru-RU" sz="1200" b="1" i="1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,</a:t>
            </a:r>
            <a:endParaRPr lang="ru-RU" sz="1200" b="0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воспитателя высшей квалификационной категории Коробовой Татьяны Владимировны</a:t>
            </a:r>
            <a:endParaRPr lang="ru-RU" sz="1200" b="0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ГБДОУ детский сад №118 Санкт-Петербурга, мы разработали картотеку пальчиковый из и игровых упражнений для развития речи детей, с учетом каждого вида  игры и ситуации их применения</a:t>
            </a:r>
            <a:endParaRPr lang="ru-RU" sz="1200" b="0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Виды пальчиковых игр: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1. Игры с пальчиками.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2. Пальчиковые игры с палочками и цветными спичками.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3. Пальчиковые игры со скороговорками.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4. Пальчиковые игры со стихами.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5. Физкультминутки, пальчиковая гимнастика,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6. Пальчиковый алфавит.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7. Пальчиковый театр.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8. Театр теней.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13</a:t>
            </a:r>
          </a:p>
          <a:p>
            <a:r>
              <a:rPr lang="ru-RU" dirty="0" smtClean="0"/>
              <a:t>Итогом нашего научно – практического исследования, была разработка рекомендаций</a:t>
            </a:r>
            <a:r>
              <a:rPr lang="ru-RU" baseline="0" dirty="0" smtClean="0"/>
              <a:t> для воспитателей и родителей детей дошкольного возраста по использованию пальчиковых игр и упражнений.</a:t>
            </a:r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14</a:t>
            </a:r>
          </a:p>
          <a:p>
            <a:r>
              <a:rPr lang="ru-RU" dirty="0" smtClean="0"/>
              <a:t>Таким образом: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Мелкая моторика рук играет огромную роль в развитии ребенка, так как развитие функциональных возможностей кистей рук положительно сказывается на становлении детской речи, и на их интеллектуальном развитии. Развитие движений пальцев как бы подготавливает почву для последующего формирования полноценной речи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Для развития мелкой моторики у детей 6-го года жизни нами был разработан и апробирован комплекс логопедических упражнений, в который входят: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самомассаж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кисти и пальцев рук, упражнения на расслабление кисти и пальцев рук, задания на удержание позы кисти рук, работа с продуктивными видами деятельности.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 в заключении, мы предлагаем вам вместе с нами выполнить несколько не сложных но очень эффективных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 элементов пальчиковой гимнастики.</a:t>
            </a:r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Спасибо за внимание</a:t>
            </a:r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2</a:t>
            </a:r>
          </a:p>
          <a:p>
            <a:r>
              <a:rPr lang="ru-RU" dirty="0" smtClean="0"/>
              <a:t>В научной литературе существуют множество понятий относящихся к теме нашего исследования, но мы остановились  на основных</a:t>
            </a:r>
            <a:r>
              <a:rPr lang="ru-RU" baseline="0" dirty="0" smtClean="0"/>
              <a:t> – это  Мелкая моторика (Марии Аксеновой) Пальчиковые игры Безруких</a:t>
            </a:r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Слайд 3. 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Использование пальчиковых игр и упражнений, уходит в далекое прошлое.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Талантом нашей народной педагогики созданы игры «Ладушки», «</a:t>
            </a:r>
            <a:r>
              <a:rPr lang="ru-RU" sz="1200" b="0" i="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Сорока-белобока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», «Коза рогатая» и другие.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Люди давно заметили, что движения рук и пальцев, сопровождаемые короткими стихами, благотворно действуют на развитие речи детей.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Уже с первых недель жизни, общаясь с ребенком, мама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разговаривает с ним, рассказывает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потешки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и прибаутки. Они позволяют устанавливать контакт с ребенком и вызывают у него массу положительных эмоций. Выполняя пальчиками различные упражнения, ребенок достигает хорошего развития мелкой моторики рук, которая оказывает благоприятное влияние на развитие речи (так как при этом индуктивно происходит возбуждение в речевых центрах мозга).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Исследования отечественных физиологов также подтверждают связь развития рук с развитием мозга</a:t>
            </a:r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Огромное значение для ребенка, начиная с младенческого возраста, имеет развитие пальчиков, что впоследствии сказывается на развитии мелкой моторики, речи, ведет к развитию внимания, сосредоточенности, ловкости рук. Все это, несомненно, пригодится ребенку в его последующей жизни для приобретения более сложных навыков, необходимых для полноценного развития личности. С давних времен люди отмечали тесную связь между активностью кисти и психическим состоянием и выражали приметы в поговорках. Сегодня они у нас на слуху: «из рук вон (плохо)», «все из рук валится», «с легкой руки», «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руки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опускаются», «правая рука (кого, чья)», «руки не доходят», «легкая рука». В каждой из них заложен глубокий смысл о том, как влияют на развитие человека мелкие движения рук, в первую очередь пальцев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/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Слайд 4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Развитие мелкой моторики рук имеет непреходящее значение для общего физического и психического развития ребенка на протяжении всего дошкольного детства. Поэтому тренировка движений пальцев рук является важнейшим фактором, стимулирующим речевое развитие ребенка и имеет большое значение. 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 развитием двигательных навыков тесно связано звукопроизношение, автоматизация звуков, формируется интонация, выразительность голоса, а также мимика, пластика, точность и координация как общей, так и мелкой моторики.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Такие учены как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Ержанова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,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Дынгырова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Г. С. В своих исследованиях доказывали, что   пальчиковой гимнастика,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пальчиковые игры и упражнения </a:t>
            </a:r>
            <a:r>
              <a:rPr lang="ru-RU" sz="1200" kern="1200" baseline="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явялются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эффективным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средством развития речи детей. 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Василий Александрович Сухомлинский писал: «Истоки способностей и дарований детей – в кончиках их пальцев. От них, образно говоря, идут тончайшие ручейки, которые питают источник творческой мысли».</a:t>
            </a:r>
          </a:p>
          <a:p>
            <a:pPr eaLnBrk="1" hangingPunct="1"/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И. Кант сравнивал руку с «как бы вышедшим наружу головным мозгом»</a:t>
            </a:r>
          </a:p>
          <a:p>
            <a:pPr eaLnBrk="1" hangingPunct="1"/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Благодаря выполнению тонкой, но сложной работы непосредственно руками, происходила интенсификация импульсов, поступающих в мозг человека. В итоге кисть стала не только исполнительницей воли, но и воспитательницей человеческого мозга.</a:t>
            </a:r>
          </a:p>
          <a:p>
            <a:pPr eaLnBrk="1" hangingPunct="1"/>
            <a:endParaRPr lang="ru-RU" sz="120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pPr eaLnBrk="1" hangingPunct="1"/>
            <a:endParaRPr lang="ru-RU" sz="120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dirty="0" smtClean="0"/>
              <a:t>Цель нашего исследования:  изучить влияние</a:t>
            </a:r>
            <a:r>
              <a:rPr lang="ru-RU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альчиковой гимнастики, игр и упражнений на  формировании речи детей 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Главная задача разработать и апробировать на практике комплекс  пальчиковых игр и упражнений  способствующих 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развитию 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речи детей.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Также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нами были определены задачи исследования и этапы его реализации</a:t>
            </a:r>
            <a:endParaRPr lang="ru-RU" sz="120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Слайд 6</a:t>
            </a:r>
          </a:p>
          <a:p>
            <a:pPr eaLnBrk="1" hangingPunct="1"/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Как убедительно доказано научными исследованиями Кольцовой М. и канадским нейрохирургом У. </a:t>
            </a:r>
            <a:r>
              <a:rPr lang="ru-RU" sz="1200" b="0" i="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Пенфилдом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, прямая зависимость между уровнем </a:t>
            </a:r>
            <a:r>
              <a:rPr lang="ru-RU" sz="1200" b="0" i="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сформированности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речи и развитием тонкой моторики рук отчетливо прослеживается в ходе индивидуального развития каждого ребенка. Поэтому развитые, усовершенствованные движения пальцев рук способствуют более быстрому и полноценному формированию у ребенка речи и психических процессов, тогда как неразвитая ручная моторика, наоборот, тормозит речевое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развитие.</a:t>
            </a:r>
          </a:p>
          <a:p>
            <a:pPr eaLnBrk="1" hangingPunct="1"/>
            <a:r>
              <a:rPr lang="ru-RU" sz="1200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При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 прохождении    летней практики,  нами было замечено, что у многих детей п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рисутствуют проблемы  со связной речью, сложности при произношении отдельных звуков.  А так же с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уществуют проблемы моторной реализации речевой деятельности: голос, дыхание, мимика, мелодико-интонационная сторона речи.</a:t>
            </a:r>
          </a:p>
          <a:p>
            <a:pPr eaLnBrk="1" hangingPunct="1"/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 учетом данных проблем  было проведено исследование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по в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ыявлению состояния уровня </a:t>
            </a:r>
            <a:r>
              <a:rPr lang="ru-RU" sz="1200" b="0" i="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сформированности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мелкой моторики рук у детей 6-го года жизни. 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Для исследования была использована методика доктора  биологических наук, профессора 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Елены Анатольевны  Архиповой</a:t>
            </a:r>
            <a:endParaRPr lang="ru-RU" sz="1200" b="0" i="0" kern="1200" baseline="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pPr eaLnBrk="1" hangingPunct="1"/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 использованием </a:t>
            </a:r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критериев,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представленных на слайде</a:t>
            </a:r>
            <a:endParaRPr lang="ru-RU" sz="120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Используя методику Елены</a:t>
            </a:r>
            <a:r>
              <a:rPr lang="ru-RU" baseline="0" dirty="0" smtClean="0"/>
              <a:t> Архиповой результаты исследования мы оценивали по трем  шкалам: высокий, средний, низкий уровень развития моторики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Выполнение ребенком заданий оценивалось по следующей трехбалльной шкале: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3 балла - ребенок полностью выполняет, без помощи взрослого, либо частично не выполняет задание;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2 балла - ребенок выполняет задание частично с помощью взрослого;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1 балл - ребенок плохо выполняет задание даже с помощью, либо не выполняет вообще.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Учитывая, что диагностический комплекс состоял из 6 блоков заданий, в которые входило по несколько заданий, нами была разработана следующая шкала для определения уровня развития мелкой моторики у детей 6-го года жизни в зависимости от количества набранных балов: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-18 баллов - низкий уровень (выраженное нарушение мелкой моторики рук).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-36 баллов - средний уровень (незначительное нарушение мелкой моторики рук).</a:t>
            </a:r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-54 баллов - высокий уровень- (уровень развития мелкой моторики рук находится в пределах возрастной нормы).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</a:t>
            </a:r>
          </a:p>
          <a:p>
            <a:r>
              <a:rPr lang="ru-RU" dirty="0" smtClean="0"/>
              <a:t>В исследовании принимало участие 25 детей старшей группы от 5 до 6 лет.</a:t>
            </a:r>
          </a:p>
          <a:p>
            <a:r>
              <a:rPr lang="ru-RU" dirty="0" smtClean="0"/>
              <a:t> детям предлагалось выполнить 6 заданий:</a:t>
            </a:r>
          </a:p>
          <a:p>
            <a:endParaRPr lang="ru-RU" dirty="0" smtClean="0"/>
          </a:p>
          <a:p>
            <a:r>
              <a:rPr lang="ru-RU" sz="1200" b="0" i="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Анализируя результаты исследования  нами  было выявлено, что чем сложнее задания были предложены детям, тем</a:t>
            </a:r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больше затруднений они испытывали при их выполнении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.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В целом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по исследованию можно сделать вывод о том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, что наибольшие трудности у детей вызывали задания: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На исследования предметных действий, в которых требовалось завязать бант, зашнуровать ботинки;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Задания на исследование навыков работы ножницами;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Задания исследование </a:t>
            </a:r>
            <a:r>
              <a:rPr lang="ru-RU" sz="1200" kern="1200" dirty="0" err="1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сформированности</a:t>
            </a:r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графо - моторных навыков.</a:t>
            </a:r>
          </a:p>
          <a:p>
            <a:r>
              <a:rPr lang="ru-RU" sz="1200" kern="120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Легче всего дети выполняли задания на исследование статистической и динамической координации</a:t>
            </a:r>
            <a:r>
              <a:rPr lang="ru-RU" sz="120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 </a:t>
            </a:r>
          </a:p>
          <a:p>
            <a:r>
              <a:rPr lang="ru-RU" sz="1200" b="0" i="0" kern="1200" baseline="0" dirty="0" smtClean="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rPr>
              <a:t>Результаты исследования отражены в диаграмме на рисунке № 1</a:t>
            </a:r>
            <a:endParaRPr lang="ru-RU" sz="1200" b="0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endParaRPr lang="ru-RU" sz="1200" b="0" i="0" kern="1200" dirty="0" smtClean="0">
              <a:solidFill>
                <a:srgbClr val="000000"/>
              </a:solidFill>
              <a:latin typeface="Times New Roman" pitchFamily="16" charset="0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4DAB1B6A-2E32-4B52-8E01-7D4B3E6D41A6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2863724-0BC2-42D5-9CF5-23AAF9328B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CF6B88-28A5-407A-B5A5-491ED3C78E02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65E170-0177-471F-B9CB-4BD530835D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F269DA-1B6A-4E74-B64E-6A9D138BDA94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5DEA4-736C-4011-9DFB-7BC3C6B46D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BB79A5-B168-4F93-A863-41332C95BBA5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2DDA0-CA75-4719-BD08-CD3DC1E1EB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7CA696-5F1D-41D5-9C08-CD0CDB3D81BF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5628ED-03F2-4A15-B1A7-952EF04A82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82CEE-22ED-40E3-BE7A-0D2D6F65B2A1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0184-245D-4146-8B08-3820135A20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6349A981-1429-44FB-BE21-054EF98BE636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012054C-F5DC-43F9-8F5E-3699612210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4A52E29D-200B-443D-80C1-0ACE86102089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03774A8D-F663-4BFA-86BB-C8FC32FE2B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A4D6DD-8438-4035-98CF-1F4AB81A85A5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FA470-1C62-4098-B990-A798A432F6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AE5BCB-71C7-4700-A8F6-764D00CD8990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44B1D8-B29F-4075-9571-490088B0B6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8C5245-A422-4EF0-806F-B9B77B4B15F7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374583-74D8-4D2D-835A-EF49709543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3FEE9CBE-23DA-4889-BACF-4B98AB151E05}" type="datetimeFigureOut">
              <a:rPr lang="ru-RU" smtClean="0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6FB9A73-8770-4343-998E-B07C09D46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2919"/>
            <a:ext cx="9144000" cy="85725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Муниципальное </a:t>
            </a: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 бюджетное дошкольное  </a:t>
            </a: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образовательное </a:t>
            </a: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учреждение</a:t>
            </a:r>
            <a:b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Детский сад №2 «Теремок»</a:t>
            </a:r>
            <a: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16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857364"/>
            <a:ext cx="9143999" cy="4714884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Научно – практическое исследование</a:t>
            </a:r>
          </a:p>
          <a:p>
            <a:pPr lvl="0" algn="ctr">
              <a:buNone/>
            </a:pPr>
            <a:endParaRPr lang="ru-RU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 «Использование пальчиковой гимнастики, игр и упражнений в формировании речи детей»</a:t>
            </a:r>
          </a:p>
          <a:p>
            <a:pPr algn="ctr">
              <a:buNone/>
            </a:pPr>
            <a:r>
              <a:rPr lang="ru-RU" sz="1800" dirty="0" smtClean="0"/>
              <a:t>(направление: «Национальные и культурные традиции </a:t>
            </a:r>
          </a:p>
          <a:p>
            <a:pPr algn="ctr">
              <a:buNone/>
            </a:pPr>
            <a:r>
              <a:rPr lang="ru-RU" sz="1800" dirty="0" smtClean="0"/>
              <a:t>в профессиональной деятельности»)</a:t>
            </a:r>
            <a:endParaRPr lang="ru-RU" sz="1800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1800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</a:p>
          <a:p>
            <a:pPr marL="0" algn="ctr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786182" y="4929198"/>
            <a:ext cx="4818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itchFamily="18" charset="0"/>
              </a:rPr>
              <a:t>Автор: воспитатель </a:t>
            </a: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itchFamily="18" charset="0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itchFamily="18" charset="0"/>
              </a:rPr>
              <a:t>ЗАМУРУЕВА И.Н. </a:t>
            </a:r>
            <a:endParaRPr lang="ru-RU" sz="1600" dirty="0" smtClean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itchFamily="18" charset="0"/>
            </a:endParaRPr>
          </a:p>
          <a:p>
            <a:pPr algn="r"/>
            <a:r>
              <a:rPr lang="ru-RU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itchFamily="18" charset="0"/>
              </a:rPr>
              <a:t>.</a:t>
            </a:r>
            <a:endParaRPr lang="ru-RU" sz="16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Взаимосвязь общей и речевой моторики (А. </a:t>
            </a:r>
            <a:r>
              <a:rPr lang="ru-RU" sz="2400" b="1" dirty="0" err="1" smtClean="0">
                <a:solidFill>
                  <a:srgbClr val="C00000"/>
                </a:solidFill>
                <a:latin typeface="+mn-lt"/>
              </a:rPr>
              <a:t>Лурия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214282" y="1643050"/>
          <a:ext cx="871543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Основные группы пальчиковых игр </a:t>
            </a:r>
            <a:br>
              <a:rPr lang="ru-RU" sz="31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(Е. Б. Шмелева )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 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927225"/>
          <a:ext cx="8715436" cy="4930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Картинки по запросу опыт работы по применению пальчиковых игр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3000372"/>
            <a:ext cx="1845209" cy="1337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Виды пальчиковых игр </a:t>
            </a: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(Коробова Т.В.)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Игры с пальчиками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Пальчиковые игры с палочками и цветными спичками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Пальчиковые игры со скороговорками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Пальчиковые игры со стихами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Физкультминутки, пальчиковая гимнастика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Пальчиковый алфавит.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Пальчиковый театр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6" charset="0"/>
              </a:rPr>
              <a:t>Театр теней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5241" y="4643422"/>
            <a:ext cx="459875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357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Рекомендации по использованию пальчиковых игр в формировании речи детей</a:t>
            </a:r>
          </a:p>
          <a:p>
            <a:pPr algn="ctr"/>
            <a:endParaRPr lang="ru-RU" sz="2400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Нужно начинать развивать моторику с 3 месяцев с помощью игр с  погремушками.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Прежде чем разучивать новую пальчиковую игру с детьми, попробуйте поиграть самостоятельно, добейтесь четких движений руки и пальцев.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Перед каждой игрой настройте детей, найдите способ их заинтересовать.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Начинать пальчиковые игры желательно с разминки пальцев: сгибания и разгибания. Можно использовать для этого упражнения резиновые игрушки, мячики.</a:t>
            </a:r>
          </a:p>
          <a:p>
            <a:pPr algn="just">
              <a:buClr>
                <a:srgbClr val="C0000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+mn-lt"/>
              </a:rPr>
              <a:t>При разучивании новой игры все движения пальцев и рук выполняются показывающим взрослым и ребенком медленно. Если ребенок не может самостоятельно выполнить требуемое движение, надо взять его руку в свою и действовать вместе с ним.</a:t>
            </a:r>
          </a:p>
          <a:p>
            <a:endParaRPr lang="ru-RU" sz="2000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endParaRPr lang="ru-RU" sz="2000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endParaRPr lang="ru-RU" sz="2000" dirty="0" smtClean="0">
              <a:ln w="11430"/>
              <a:solidFill>
                <a:srgbClr val="8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endParaRPr lang="ru-RU" sz="2000" dirty="0">
              <a:latin typeface="+mn-lt"/>
            </a:endParaRPr>
          </a:p>
        </p:txBody>
      </p:sp>
      <p:pic>
        <p:nvPicPr>
          <p:cNvPr id="22530" name="Picture 2" descr="Картинки по запросу опыт работы по применению пальчиковых иг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5143513"/>
            <a:ext cx="4643438" cy="171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93161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Произносить тексты пальчиковых игр взрослый должен максимально выразительно: то повышая, то понижая голос, делая паузы, подчёркивая отдельные слова, а движения выполнять синхронно с текстом или в паузах. Если ребенку трудно проговаривать текст, то достаточно выполнять движения вместе с взрослым. Для некоторых игр можно надевать на пальчики бумажные колпачки или рисовать на подушечках пальцев лица.</a:t>
            </a:r>
          </a:p>
          <a:p>
            <a:pPr algn="just"/>
            <a:r>
              <a:rPr lang="ru-RU" sz="2000" dirty="0" smtClean="0"/>
              <a:t>Следует добиваться, чтобы дети выполняли движения кистями и пальцами с оптимальной амплитудой и нагрузкой. От вялых и небрежных движений пользы не будет.</a:t>
            </a:r>
          </a:p>
          <a:p>
            <a:pPr algn="just"/>
            <a:r>
              <a:rPr lang="ru-RU" sz="2000" dirty="0" smtClean="0"/>
              <a:t>Пальчиковые игры следует проводить систематически, ежедневно. Чтобы приобретенные  навыки закреплялись, следует повторять хорошо знакомые, полюбившиеся детям игры и одновременно разучивать новые.</a:t>
            </a:r>
          </a:p>
          <a:p>
            <a:pPr algn="just">
              <a:buNone/>
            </a:pPr>
            <a:endParaRPr lang="ru-RU" sz="1800" dirty="0" smtClean="0"/>
          </a:p>
        </p:txBody>
      </p:sp>
      <p:pic>
        <p:nvPicPr>
          <p:cNvPr id="57348" name="Picture 4" descr="Картинки по запросу опыт работы по применению пальчиковых иг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857760"/>
            <a:ext cx="4572000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432511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Старайтесь применять различные пальчиковые игры, используя сжатие, растяжение, расслабление кисти руки, изолированные движения каждого из пальцев. Помните, что в коре головного мозга имеется отдельная область проекции для каждого пальца.</a:t>
            </a:r>
          </a:p>
          <a:p>
            <a:pPr algn="just"/>
            <a:r>
              <a:rPr lang="ru-RU" sz="2000" dirty="0" smtClean="0"/>
              <a:t>Повторяйте игры как для правой, так и для левой руки.</a:t>
            </a:r>
          </a:p>
          <a:p>
            <a:pPr algn="just"/>
            <a:r>
              <a:rPr lang="ru-RU" sz="2000" dirty="0" smtClean="0"/>
              <a:t>Пальчиковые игры повышают тонус коры головного мозга, поэтому соблюдайте осторожность при работе с детьми с повышенной судорожной готовностью.</a:t>
            </a:r>
          </a:p>
          <a:p>
            <a:pPr algn="just"/>
            <a:r>
              <a:rPr lang="ru-RU" sz="2000" dirty="0" smtClean="0"/>
              <a:t>Продолжительность пальчиковых игр зависит от возраста детей. Для младшего дошкольного возраста (до 3 - 4 лет) рекомендуемое время - от 3 до 5 минут, для среднего и старшего дошкольного возраста (4 – 7 лет) - 10-15 минут в день.</a:t>
            </a:r>
          </a:p>
          <a:p>
            <a:endParaRPr lang="ru-RU" sz="2000" dirty="0"/>
          </a:p>
        </p:txBody>
      </p:sp>
      <p:pic>
        <p:nvPicPr>
          <p:cNvPr id="4" name="Picture 2" descr="Картинки по запросу опыт работы по применению пальчиковых игр"/>
          <p:cNvPicPr>
            <a:picLocks noChangeAspect="1" noChangeArrowheads="1"/>
          </p:cNvPicPr>
          <p:nvPr/>
        </p:nvPicPr>
        <p:blipFill>
          <a:blip r:embed="rId2" cstate="print"/>
          <a:srcRect b="18181"/>
          <a:stretch>
            <a:fillRect/>
          </a:stretch>
        </p:blipFill>
        <p:spPr bwMode="auto">
          <a:xfrm>
            <a:off x="4000496" y="4500570"/>
            <a:ext cx="4391248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0" y="1785926"/>
            <a:ext cx="9144000" cy="325354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dirty="0" smtClean="0"/>
              <a:t>Спасибо за внимание!</a:t>
            </a:r>
          </a:p>
        </p:txBody>
      </p:sp>
      <p:pic>
        <p:nvPicPr>
          <p:cNvPr id="4" name="Picture 2" descr="E:\РисованиЛапкиной\малыш с большим карандашом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6124"/>
            <a:ext cx="3203848" cy="329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8 -0.00394 L 1.01805 0.0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7229468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         Характеристика понятий</a:t>
            </a:r>
            <a:endParaRPr lang="ru-RU" sz="3200" b="1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714488"/>
          <a:ext cx="9144000" cy="5193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22"/>
                <a:gridCol w="6786578"/>
              </a:tblGrid>
              <a:tr h="1674824">
                <a:tc>
                  <a:txBody>
                    <a:bodyPr/>
                    <a:lstStyle/>
                    <a:p>
                      <a:endParaRPr kumimoji="0" lang="ru-RU" sz="20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0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20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Аксенова </a:t>
                      </a: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М.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b="0" i="0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Мелкая моторика</a:t>
                      </a:r>
                      <a:r>
                        <a:rPr kumimoji="0" lang="ru-RU" sz="20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— это способность выполнения мелких движений пальцами и руками посредством  скоординированных действий нервной, мышечной и костной систем. Мелкая моторика начинает развиваться с младенческого возраста естественным образом.</a:t>
                      </a:r>
                    </a:p>
                    <a:p>
                      <a:r>
                        <a:rPr kumimoji="0" lang="ru-RU" sz="2000" b="0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dirty="0"/>
                    </a:p>
                  </a:txBody>
                  <a:tcPr/>
                </a:tc>
              </a:tr>
              <a:tr h="2968646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Безруких М.М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000" b="0" i="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Пальчиковые игры</a:t>
                      </a:r>
                      <a:r>
                        <a:rPr kumimoji="0" lang="ru-RU" sz="2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 - это веселые упражнения для пальчиков и ручек, инсценировка с их помощью каких-либо стихотворений, историй, сказок.   Пальчиковые игры являются важной частью работы по развитию мелкой моторики рук у дошкольников. Игры эти очень эмоциональны, увлекательны для детей, а также исключительно полезны для их общего развития.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Documents and Settings\psychologist\Рабочий стол\фото д\P30-11-16_08.52[02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2285984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артинки по запросу пальчиковая гимнастика сорока воровка"/>
          <p:cNvPicPr>
            <a:picLocks noGrp="1"/>
          </p:cNvPicPr>
          <p:nvPr>
            <p:ph idx="1"/>
          </p:nvPr>
        </p:nvPicPr>
        <p:blipFill>
          <a:blip r:embed="rId3" cstate="print"/>
          <a:srcRect l="7812" r="7813"/>
          <a:stretch>
            <a:fillRect/>
          </a:stretch>
        </p:blipFill>
        <p:spPr bwMode="auto">
          <a:xfrm>
            <a:off x="357158" y="1214422"/>
            <a:ext cx="385765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инки по запросу пальчиковая гимнастика сорока воров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214422"/>
            <a:ext cx="405447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Картинки по запросу пальчиковая гимнастика идет коза рогата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3857628"/>
            <a:ext cx="5715040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57148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Aharoni" pitchFamily="2" charset="-79"/>
              </a:rPr>
              <a:t>Устное народное творчество</a:t>
            </a:r>
            <a:endParaRPr lang="ru-RU" sz="2800" b="1" dirty="0">
              <a:solidFill>
                <a:srgbClr val="C00000"/>
              </a:solidFill>
              <a:latin typeface="+mn-lt"/>
              <a:cs typeface="Aharoni" pitchFamily="2" charset="-79"/>
            </a:endParaRPr>
          </a:p>
        </p:txBody>
      </p:sp>
      <p:cxnSp>
        <p:nvCxnSpPr>
          <p:cNvPr id="10" name="Прямая со стрелкой 9"/>
          <p:cNvCxnSpPr>
            <a:stCxn id="8" idx="1"/>
          </p:cNvCxnSpPr>
          <p:nvPr/>
        </p:nvCxnSpPr>
        <p:spPr>
          <a:xfrm rot="10800000">
            <a:off x="928662" y="4000504"/>
            <a:ext cx="714380" cy="135731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" idx="3"/>
          </p:cNvCxnSpPr>
          <p:nvPr/>
        </p:nvCxnSpPr>
        <p:spPr>
          <a:xfrm flipV="1">
            <a:off x="7358082" y="3857628"/>
            <a:ext cx="714380" cy="150018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артинки по запросу пальчиковая гимнастика идет коза рогатая"/>
          <p:cNvPicPr/>
          <p:nvPr/>
        </p:nvPicPr>
        <p:blipFill>
          <a:blip r:embed="rId3" cstate="print"/>
          <a:srcRect l="17268" r="11743"/>
          <a:stretch>
            <a:fillRect/>
          </a:stretch>
        </p:blipFill>
        <p:spPr bwMode="auto">
          <a:xfrm>
            <a:off x="6500826" y="1643050"/>
            <a:ext cx="2643174" cy="3114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артинки по запросу пальчиковая гимнастика идет коза рогатая"/>
          <p:cNvPicPr/>
          <p:nvPr/>
        </p:nvPicPr>
        <p:blipFill>
          <a:blip r:embed="rId4" cstate="print"/>
          <a:srcRect l="7812" t="9524" r="21875" b="19047"/>
          <a:stretch>
            <a:fillRect/>
          </a:stretch>
        </p:blipFill>
        <p:spPr bwMode="auto">
          <a:xfrm>
            <a:off x="1857356" y="4714860"/>
            <a:ext cx="321471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0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571984"/>
            <a:ext cx="3143272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Содержимое 4" descr="Картинки по запросу пальчиковая гимнастика идет коза рогатая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57364"/>
            <a:ext cx="4444445" cy="2958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0" y="64291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Aharoni" pitchFamily="2" charset="-79"/>
              </a:rPr>
              <a:t>Связь активности кисти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Aharoni" pitchFamily="2" charset="-79"/>
              </a:rPr>
              <a:t> с психическим состоянием ребенка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  <a:cs typeface="Aharoni" pitchFamily="2" charset="-79"/>
              </a:rPr>
              <a:t>(приметы и поговорки) </a:t>
            </a:r>
            <a:endParaRPr lang="ru-RU" sz="2800" b="1" dirty="0">
              <a:solidFill>
                <a:srgbClr val="C00000"/>
              </a:solidFill>
              <a:latin typeface="+mn-lt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14282" y="785794"/>
            <a:ext cx="8715436" cy="5329237"/>
          </a:xfrm>
        </p:spPr>
        <p:txBody>
          <a:bodyPr lIns="90000" tIns="46800" rIns="90000" bIns="46800">
            <a:normAutofit/>
          </a:bodyPr>
          <a:lstStyle/>
          <a:p>
            <a:pPr marL="0" indent="0" algn="just">
              <a:spcBef>
                <a:spcPts val="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«Истоки способностей и дарований детей – в кончиках их пальцев. От них, образно говоря, идут тончайшие ручейки, которые питают источник творческой мысли»</a:t>
            </a:r>
          </a:p>
          <a:p>
            <a:pPr marL="0" indent="0" algn="r">
              <a:spcBef>
                <a:spcPts val="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dirty="0" smtClean="0"/>
              <a:t>В. Сухомлинский </a:t>
            </a:r>
            <a:endParaRPr lang="en-GB" sz="2800" dirty="0" smtClean="0"/>
          </a:p>
          <a:p>
            <a:pPr marL="0" indent="-533400" eaLnBrk="1" hangingPunct="1"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en-GB" dirty="0" smtClean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2876"/>
            <a:ext cx="4384445" cy="304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связь руки и мозг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857604"/>
            <a:ext cx="37862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64294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11430"/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«Значение пальчиковой гимнастики, игр и упражнений в формировании речи детей»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35514"/>
          <a:ext cx="9144000" cy="5522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14"/>
                <a:gridCol w="7929586"/>
              </a:tblGrid>
              <a:tr h="6761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n-lt"/>
                        </a:rPr>
                        <a:t>Цель</a:t>
                      </a:r>
                      <a:endParaRPr lang="ru-RU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изучить влияние</a:t>
                      </a:r>
                      <a:r>
                        <a:rPr lang="ru-RU" b="1" dirty="0" smtClean="0">
                          <a:ln w="11430"/>
                          <a:solidFill>
                            <a:srgbClr val="800000"/>
                          </a:solidFill>
                          <a:effectLst>
                            <a:outerShdw blurRad="50800" dist="39000" dir="5460000" algn="tl">
                              <a:srgbClr val="000000">
                                <a:alpha val="38000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kumimoji="0" lang="ru-RU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пальчиковой гимнастики, игр и упражнений на  формировании речи детей </a:t>
                      </a:r>
                    </a:p>
                  </a:txBody>
                  <a:tcPr/>
                </a:tc>
              </a:tr>
              <a:tr h="212509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n-lt"/>
                        </a:rPr>
                        <a:t>Задачи </a:t>
                      </a:r>
                      <a:endParaRPr lang="ru-RU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Font typeface="Symbol" pitchFamily="18" charset="2"/>
                        <a:buChar char="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изучить  историю возникновения и традиции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использования пальчиковой гимнастики с детьми дошкольного возраста;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just">
                        <a:buFont typeface="Symbol" pitchFamily="18" charset="2"/>
                        <a:buChar char="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выявить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уровень </a:t>
                      </a:r>
                      <a:r>
                        <a:rPr lang="ru-RU" sz="1800" dirty="0" smtClean="0"/>
                        <a:t>сформированности мелкой моторики рук у детей  старшего дошкольного возраста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itchFamily="18" charset="2"/>
                        <a:buChar char="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изучить опыт работы по использованию пальчиковых игр и упражнений;</a:t>
                      </a:r>
                    </a:p>
                    <a:p>
                      <a:pPr lvl="0" algn="just">
                        <a:buFont typeface="Symbol" pitchFamily="18" charset="2"/>
                        <a:buChar char="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разработать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апробировать на практике комплекс  пальчиковых игр и упражнений, способствующих  развитию речи детей; </a:t>
                      </a:r>
                    </a:p>
                    <a:p>
                      <a:pPr lvl="0" algn="just">
                        <a:buFont typeface="Symbol" pitchFamily="18" charset="2"/>
                        <a:buChar char="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подготовить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картотеку пальчиковых игр.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12509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n-lt"/>
                        </a:rPr>
                        <a:t>Этапы </a:t>
                      </a:r>
                      <a:endParaRPr lang="ru-RU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</a:rPr>
                        <a:t>1–</a:t>
                      </a:r>
                      <a:r>
                        <a:rPr lang="ru-RU" sz="1800" dirty="0" err="1" smtClean="0">
                          <a:latin typeface="+mn-lt"/>
                        </a:rPr>
                        <a:t>й</a:t>
                      </a:r>
                      <a:r>
                        <a:rPr lang="ru-RU" sz="1800" dirty="0" smtClean="0">
                          <a:latin typeface="+mn-lt"/>
                        </a:rPr>
                        <a:t> этап</a:t>
                      </a:r>
                      <a:r>
                        <a:rPr lang="ru-RU" sz="1800" baseline="0" dirty="0" smtClean="0">
                          <a:latin typeface="+mn-lt"/>
                        </a:rPr>
                        <a:t> –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изучить  историю возникновения и традиции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использования пальчиковой гимнастики с детьми дошкольного возраста, изучить опыт работы по использованию пальчиковых игр и упражнений;</a:t>
                      </a:r>
                      <a:endParaRPr lang="ru-RU" sz="1800" baseline="0" dirty="0" smtClean="0">
                        <a:latin typeface="+mn-lt"/>
                      </a:endParaRPr>
                    </a:p>
                    <a:p>
                      <a:pPr algn="just">
                        <a:buFontTx/>
                        <a:buNone/>
                      </a:pPr>
                      <a:r>
                        <a:rPr lang="ru-RU" sz="1800" dirty="0" smtClean="0">
                          <a:latin typeface="+mn-lt"/>
                        </a:rPr>
                        <a:t>2–</a:t>
                      </a:r>
                      <a:r>
                        <a:rPr lang="ru-RU" sz="1800" dirty="0" err="1" smtClean="0">
                          <a:latin typeface="+mn-lt"/>
                        </a:rPr>
                        <a:t>й</a:t>
                      </a:r>
                      <a:r>
                        <a:rPr lang="ru-RU" sz="1800" dirty="0" smtClean="0">
                          <a:latin typeface="+mn-lt"/>
                        </a:rPr>
                        <a:t> этап</a:t>
                      </a:r>
                      <a:r>
                        <a:rPr lang="ru-RU" sz="1800" baseline="0" dirty="0" smtClean="0">
                          <a:latin typeface="+mn-lt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</a:rPr>
                        <a:t>– проведение</a:t>
                      </a:r>
                      <a:r>
                        <a:rPr lang="ru-RU" sz="1800" baseline="0" dirty="0" smtClean="0">
                          <a:latin typeface="+mn-lt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</a:rPr>
                        <a:t>исследования «</a:t>
                      </a:r>
                      <a:r>
                        <a:rPr lang="ru-RU" sz="1800" dirty="0" smtClean="0"/>
                        <a:t>Определение  сформированности мелкой моторики рук у детей дошкольного возраста» (методика Е. Архиповой);</a:t>
                      </a:r>
                      <a:endParaRPr lang="ru-RU" sz="1800" dirty="0" smtClean="0">
                        <a:latin typeface="+mn-lt"/>
                      </a:endParaRPr>
                    </a:p>
                    <a:p>
                      <a:pPr algn="just"/>
                      <a:r>
                        <a:rPr lang="ru-RU" sz="1800" baseline="0" dirty="0" smtClean="0">
                          <a:latin typeface="+mn-lt"/>
                        </a:rPr>
                        <a:t> 3 </a:t>
                      </a:r>
                      <a:r>
                        <a:rPr lang="ru-RU" sz="1800" dirty="0" smtClean="0">
                          <a:latin typeface="+mn-lt"/>
                        </a:rPr>
                        <a:t>–</a:t>
                      </a:r>
                      <a:r>
                        <a:rPr lang="ru-RU" sz="1800" dirty="0" err="1" smtClean="0">
                          <a:latin typeface="+mn-lt"/>
                        </a:rPr>
                        <a:t>й</a:t>
                      </a:r>
                      <a:r>
                        <a:rPr lang="ru-RU" sz="1800" dirty="0" smtClean="0">
                          <a:latin typeface="+mn-lt"/>
                        </a:rPr>
                        <a:t> этап  - </a:t>
                      </a:r>
                      <a:r>
                        <a:rPr lang="ru-RU" sz="1800" baseline="0" dirty="0" smtClean="0">
                          <a:latin typeface="+mn-lt"/>
                        </a:rPr>
                        <a:t>разработка рекомендации для педагогов и родителей по использованию пальчиковой гимнастики в формировании речи детей.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3573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Исследование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«Определение  сформированности мелкой моторики рук у детей дошкольного возраста»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(методика Е. Архиповой)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9144000" cy="45742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Критерии:</a:t>
            </a:r>
          </a:p>
          <a:p>
            <a:pPr algn="just"/>
            <a:r>
              <a:rPr lang="ru-RU" sz="2000" dirty="0" smtClean="0"/>
              <a:t>статическая координация движений пальцев рук (выполнение движений по указанию воспитателя);</a:t>
            </a:r>
          </a:p>
          <a:p>
            <a:pPr algn="just"/>
            <a:r>
              <a:rPr lang="ru-RU" sz="2000" dirty="0" smtClean="0"/>
              <a:t>динамическая координации движений пальцев рук (выполнение движений под счет в  разном темпе);</a:t>
            </a:r>
          </a:p>
          <a:p>
            <a:pPr algn="just"/>
            <a:r>
              <a:rPr lang="ru-RU" sz="2000" dirty="0" smtClean="0"/>
              <a:t>предметные действия; (выполнение действий с ленточкой, обувью со шнурками, одеждой с пуговицами);</a:t>
            </a:r>
          </a:p>
          <a:p>
            <a:pPr algn="just"/>
            <a:r>
              <a:rPr lang="ru-RU" sz="2000" dirty="0" smtClean="0"/>
              <a:t>способность противопоставления большого пальца руки остальным пальцам и исследование динамической координации движений больших пальцев рук;</a:t>
            </a:r>
          </a:p>
          <a:p>
            <a:pPr algn="just"/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графо - моторных навыков (действия с карандашом  на плоскости;</a:t>
            </a:r>
          </a:p>
          <a:p>
            <a:pPr algn="just"/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навыков работы с ножницами.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Шкала для определения уровня развития мелкой моторики у детей старшего дошкольного возраста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3704"/>
            <a:ext cx="8643966" cy="457429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- 18 баллов - низкий уровень (выраженное нарушение мелкой моторики рук);</a:t>
            </a:r>
          </a:p>
          <a:p>
            <a:pPr algn="just">
              <a:buNone/>
            </a:pPr>
            <a:r>
              <a:rPr lang="ru-RU" dirty="0" smtClean="0"/>
              <a:t>- 36 баллов - средний уровень (незначительное нарушение мелкой моторики рук);</a:t>
            </a:r>
          </a:p>
          <a:p>
            <a:pPr algn="just">
              <a:buNone/>
            </a:pPr>
            <a:r>
              <a:rPr lang="ru-RU" dirty="0" smtClean="0"/>
              <a:t>- 54 баллов - высокий уровень - (уровень развития мелкой моторики рук находится в пределах возрастной нормы.</a:t>
            </a:r>
          </a:p>
          <a:p>
            <a:pPr algn="r">
              <a:buNone/>
            </a:pPr>
            <a:r>
              <a:rPr lang="ru-RU" dirty="0" smtClean="0"/>
              <a:t>Методика Е. Архиповой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Результаты исследования</a:t>
            </a:r>
            <a:br>
              <a:rPr lang="ru-RU" sz="2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 «Определение с </a:t>
            </a:r>
            <a:r>
              <a:rPr lang="ru-RU" sz="2200" b="1" dirty="0" err="1" smtClean="0">
                <a:solidFill>
                  <a:srgbClr val="C00000"/>
                </a:solidFill>
                <a:latin typeface="+mn-lt"/>
              </a:rPr>
              <a:t>сформированности</a:t>
            </a:r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 мелкой моторики рук у детей дошкольного возраста» </a:t>
            </a:r>
            <a:br>
              <a:rPr lang="ru-RU" sz="2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(в исследовании принимало участие 25 детей   старшей группы)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+mn-lt"/>
              </a:rPr>
            </a:b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9144000" cy="407196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chemeClr val="tx2"/>
                </a:solidFill>
                <a:ea typeface="+mj-ea"/>
                <a:cs typeface="+mj-cs"/>
              </a:rPr>
              <a:t>Цель - выявление состояния уровня сформированности мелкой моторики рук у детей старшего дошкольного возраста.</a:t>
            </a:r>
          </a:p>
          <a:p>
            <a:endParaRPr lang="ru-RU" sz="2000" b="1" dirty="0" smtClean="0">
              <a:solidFill>
                <a:schemeClr val="tx2"/>
              </a:solidFill>
              <a:ea typeface="+mj-ea"/>
              <a:cs typeface="+mj-cs"/>
            </a:endParaRPr>
          </a:p>
          <a:p>
            <a:pPr>
              <a:buNone/>
            </a:pPr>
            <a:endParaRPr lang="ru-RU" sz="2000" b="1" dirty="0" smtClean="0">
              <a:solidFill>
                <a:schemeClr val="tx2"/>
              </a:solidFill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2786058"/>
          <a:ext cx="9144000" cy="334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488" y="6215082"/>
            <a:ext cx="3696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+mn-lt"/>
              </a:rPr>
              <a:t>Рис. 1. Результаты исследования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2547</TotalTime>
  <Words>1967</Words>
  <Application>Microsoft Office PowerPoint</Application>
  <PresentationFormat>Экран (4:3)</PresentationFormat>
  <Paragraphs>189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Муниципальное  бюджетное дошкольное  образовательное учреждение Детский сад №2 «Теремок» </vt:lpstr>
      <vt:lpstr>         Характеристика понятий</vt:lpstr>
      <vt:lpstr>Слайд 3</vt:lpstr>
      <vt:lpstr>Слайд 4</vt:lpstr>
      <vt:lpstr>Слайд 5</vt:lpstr>
      <vt:lpstr>«Значение пальчиковой гимнастики, игр и упражнений в формировании речи детей»</vt:lpstr>
      <vt:lpstr>Исследование «Определение  сформированности мелкой моторики рук у детей дошкольного возраста»  (методика Е. Архиповой)</vt:lpstr>
      <vt:lpstr>Шкала для определения уровня развития мелкой моторики у детей старшего дошкольного возраста</vt:lpstr>
      <vt:lpstr>Результаты исследования  «Определение с сформированности мелкой моторики рук у детей дошкольного возраста»  (в исследовании принимало участие 25 детей   старшей группы) </vt:lpstr>
      <vt:lpstr>Взаимосвязь общей и речевой моторики (А. Лурия)</vt:lpstr>
      <vt:lpstr>Основные группы пальчиковых игр  (Е. Б. Шмелева ) </vt:lpstr>
      <vt:lpstr>Виды пальчиковых игр (Коробова Т.В.)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«Возможности урока иностранного языка в развитии творческ</dc:title>
  <dc:creator>User</dc:creator>
  <cp:lastModifiedBy>Yurushev</cp:lastModifiedBy>
  <cp:revision>279</cp:revision>
  <dcterms:modified xsi:type="dcterms:W3CDTF">2018-02-03T09:30:39Z</dcterms:modified>
</cp:coreProperties>
</file>