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31.jpg" ContentType="image/gif"/>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85" r:id="rId2"/>
    <p:sldId id="257" r:id="rId3"/>
    <p:sldId id="258" r:id="rId4"/>
    <p:sldId id="259" r:id="rId5"/>
    <p:sldId id="261" r:id="rId6"/>
    <p:sldId id="266" r:id="rId7"/>
    <p:sldId id="267" r:id="rId8"/>
    <p:sldId id="279" r:id="rId9"/>
    <p:sldId id="260" r:id="rId10"/>
    <p:sldId id="268" r:id="rId11"/>
    <p:sldId id="272" r:id="rId12"/>
    <p:sldId id="280" r:id="rId13"/>
    <p:sldId id="284" r:id="rId14"/>
    <p:sldId id="282" r:id="rId15"/>
    <p:sldId id="281" r:id="rId16"/>
    <p:sldId id="286" r:id="rId17"/>
    <p:sldId id="283" r:id="rId18"/>
    <p:sldId id="275" r:id="rId19"/>
    <p:sldId id="271" r:id="rId20"/>
    <p:sldId id="270" r:id="rId21"/>
    <p:sldId id="273" r:id="rId22"/>
    <p:sldId id="269" r:id="rId23"/>
    <p:sldId id="263" r:id="rId24"/>
    <p:sldId id="287" r:id="rId25"/>
    <p:sldId id="264" r:id="rId26"/>
    <p:sldId id="262" r:id="rId2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D2329"/>
    <a:srgbClr val="102B32"/>
    <a:srgbClr val="08161A"/>
    <a:srgbClr val="D3EBF1"/>
    <a:srgbClr val="EDF7F9"/>
    <a:srgbClr val="1841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386" autoAdjust="0"/>
  </p:normalViewPr>
  <p:slideViewPr>
    <p:cSldViewPr snapToGrid="0">
      <p:cViewPr varScale="1">
        <p:scale>
          <a:sx n="64" d="100"/>
          <a:sy n="64" d="100"/>
        </p:scale>
        <p:origin x="95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D6E814-120C-40E1-9AD6-5017BDF54E8A}" type="datetimeFigureOut">
              <a:rPr lang="ru-RU" smtClean="0"/>
              <a:t>03.02.2018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997892-A427-451A-807C-B494BA0DC6FB}" type="slidenum">
              <a:rPr lang="ru-RU" smtClean="0"/>
              <a:t>‹#›</a:t>
            </a:fld>
            <a:endParaRPr lang="ru-RU"/>
          </a:p>
        </p:txBody>
      </p:sp>
    </p:spTree>
    <p:extLst>
      <p:ext uri="{BB962C8B-B14F-4D97-AF65-F5344CB8AC3E}">
        <p14:creationId xmlns:p14="http://schemas.microsoft.com/office/powerpoint/2010/main" val="2444485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lvl="0" algn="just"/>
            <a:r>
              <a:rPr lang="ru-RU" sz="1400" b="1" i="1" dirty="0" smtClean="0">
                <a:solidFill>
                  <a:srgbClr val="143740"/>
                </a:solidFill>
                <a:latin typeface="Times New Roman" pitchFamily="18" charset="0"/>
                <a:cs typeface="Times New Roman" pitchFamily="18" charset="0"/>
              </a:rPr>
              <a:t>Цель: </a:t>
            </a:r>
            <a:r>
              <a:rPr lang="ru-RU" sz="1200" i="1" dirty="0" smtClean="0">
                <a:solidFill>
                  <a:srgbClr val="143740"/>
                </a:solidFill>
                <a:latin typeface="Times New Roman" pitchFamily="18" charset="0"/>
                <a:cs typeface="Times New Roman" pitchFamily="18" charset="0"/>
              </a:rPr>
              <a:t>дать основные теоретические знания о сущности искусства художественного чтения с детьми дошкольного возраста, ознакомить со средствами художественного чтения, их назначением.</a:t>
            </a:r>
            <a:endParaRPr lang="ru-RU" sz="1200" i="1" dirty="0">
              <a:solidFill>
                <a:srgbClr val="143740"/>
              </a:solidFill>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08997892-A427-451A-807C-B494BA0DC6FB}" type="slidenum">
              <a:rPr lang="ru-RU" smtClean="0"/>
              <a:t>1</a:t>
            </a:fld>
            <a:endParaRPr lang="ru-RU"/>
          </a:p>
        </p:txBody>
      </p:sp>
    </p:spTree>
    <p:extLst>
      <p:ext uri="{BB962C8B-B14F-4D97-AF65-F5344CB8AC3E}">
        <p14:creationId xmlns:p14="http://schemas.microsoft.com/office/powerpoint/2010/main" val="3454274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latin typeface="+mn-lt"/>
                <a:ea typeface="+mn-ea"/>
                <a:cs typeface="+mn-cs"/>
              </a:rPr>
              <a:t>       Во все времена существования человечества, люди проявляли особое внимание к произведениям для детей, считая их наиважнейшими в формировании человека в ребенке.</a:t>
            </a:r>
            <a:endParaRPr lang="ru-RU" dirty="0" smtClean="0"/>
          </a:p>
          <a:p>
            <a:r>
              <a:rPr lang="ru-RU" sz="1200" kern="1200" dirty="0" smtClean="0">
                <a:solidFill>
                  <a:schemeClr val="tx1"/>
                </a:solidFill>
                <a:latin typeface="+mn-lt"/>
                <a:ea typeface="+mn-ea"/>
                <a:cs typeface="+mn-cs"/>
              </a:rPr>
              <a:t>       Вопросы о круге детского чтения поднимались в России в 18-м веке, и в трудах Н. Чернышевского, В. Белинского, Н. Добролюбова, Л.Толстого в 19-м веке. </a:t>
            </a:r>
            <a:endParaRPr lang="ru-RU" dirty="0" smtClean="0"/>
          </a:p>
          <a:p>
            <a:r>
              <a:rPr lang="ru-RU" sz="1200" kern="1200" dirty="0" smtClean="0">
                <a:solidFill>
                  <a:schemeClr val="tx1"/>
                </a:solidFill>
                <a:latin typeface="+mn-lt"/>
                <a:ea typeface="+mn-ea"/>
                <a:cs typeface="+mn-cs"/>
              </a:rPr>
              <a:t>Но все же острота вопроса остается и в современной России 21-го века.</a:t>
            </a:r>
            <a:endParaRPr lang="ru-RU" dirty="0" smtClean="0"/>
          </a:p>
          <a:p>
            <a:r>
              <a:rPr lang="ru-RU" sz="1200" kern="1200" dirty="0" smtClean="0">
                <a:solidFill>
                  <a:schemeClr val="tx1"/>
                </a:solidFill>
                <a:latin typeface="+mn-lt"/>
                <a:ea typeface="+mn-ea"/>
                <a:cs typeface="+mn-cs"/>
              </a:rPr>
              <a:t>       Человеку, занимающемуся вопросами детского чтения необходимо обладать разносторонними знаниями в области русского фольклора, и зарубежного творчества, писателей русской и иностранной детской литературы. А так же для формирования круга детского чтения, необходимо иметь отличную педагогическую и психологическую подготовку. Ему самому важно отслеживать тенденции развития рынка детской литературы, детского книгоиздательства, самому много читать и верить в то, что художественное слово может воздействовать и влиять на человека.</a:t>
            </a:r>
            <a:endParaRPr lang="ru-RU" dirty="0" smtClean="0"/>
          </a:p>
          <a:p>
            <a:pPr algn="just"/>
            <a:r>
              <a:rPr lang="ru-RU" sz="1200" b="1" i="1" kern="1200" dirty="0" smtClean="0">
                <a:solidFill>
                  <a:schemeClr val="tx1"/>
                </a:solidFill>
                <a:latin typeface="+mn-lt"/>
                <a:ea typeface="+mn-ea"/>
                <a:cs typeface="+mn-cs"/>
              </a:rPr>
              <a:t>       Так что же это-круг детского чтения? Это круг произведений, которые слушают, читают и воспринимают дети. </a:t>
            </a:r>
            <a:r>
              <a:rPr lang="ru-RU" sz="1200" kern="1200" dirty="0" smtClean="0">
                <a:solidFill>
                  <a:schemeClr val="tx1"/>
                </a:solidFill>
                <a:latin typeface="+mn-lt"/>
                <a:ea typeface="+mn-ea"/>
                <a:cs typeface="+mn-cs"/>
              </a:rPr>
              <a:t>Они писались, переходили от взрослых, были поняты и приняты детьми. В круг детского чтения входят:</a:t>
            </a:r>
            <a:endParaRPr lang="ru-RU" dirty="0" smtClean="0"/>
          </a:p>
          <a:p>
            <a:r>
              <a:rPr lang="ru-RU" sz="1200" kern="1200" dirty="0" smtClean="0">
                <a:solidFill>
                  <a:schemeClr val="tx1"/>
                </a:solidFill>
                <a:latin typeface="+mn-lt"/>
                <a:ea typeface="+mn-ea"/>
                <a:cs typeface="+mn-cs"/>
              </a:rPr>
              <a:t>- фольклор,</a:t>
            </a:r>
            <a:endParaRPr lang="ru-RU" dirty="0" smtClean="0"/>
          </a:p>
          <a:p>
            <a:r>
              <a:rPr lang="ru-RU" sz="1200" kern="1200" dirty="0" smtClean="0">
                <a:solidFill>
                  <a:schemeClr val="tx1"/>
                </a:solidFill>
                <a:latin typeface="+mn-lt"/>
                <a:ea typeface="+mn-ea"/>
                <a:cs typeface="+mn-cs"/>
              </a:rPr>
              <a:t>- книги для детей,</a:t>
            </a:r>
            <a:endParaRPr lang="ru-RU" dirty="0" smtClean="0"/>
          </a:p>
          <a:p>
            <a:r>
              <a:rPr lang="ru-RU" sz="1200" kern="1200" dirty="0" smtClean="0">
                <a:solidFill>
                  <a:schemeClr val="tx1"/>
                </a:solidFill>
                <a:latin typeface="+mn-lt"/>
                <a:ea typeface="+mn-ea"/>
                <a:cs typeface="+mn-cs"/>
              </a:rPr>
              <a:t>- детское творчество,</a:t>
            </a:r>
            <a:endParaRPr lang="ru-RU" dirty="0" smtClean="0"/>
          </a:p>
          <a:p>
            <a:r>
              <a:rPr lang="ru-RU" sz="1200" kern="1200" dirty="0" smtClean="0">
                <a:solidFill>
                  <a:schemeClr val="tx1"/>
                </a:solidFill>
                <a:latin typeface="+mn-lt"/>
                <a:ea typeface="+mn-ea"/>
                <a:cs typeface="+mn-cs"/>
              </a:rPr>
              <a:t>- детские газеты и журналы,</a:t>
            </a:r>
            <a:endParaRPr lang="ru-RU" dirty="0" smtClean="0"/>
          </a:p>
          <a:p>
            <a:r>
              <a:rPr lang="ru-RU" sz="1200" kern="1200" dirty="0" smtClean="0">
                <a:solidFill>
                  <a:schemeClr val="tx1"/>
                </a:solidFill>
                <a:latin typeface="+mn-lt"/>
                <a:ea typeface="+mn-ea"/>
                <a:cs typeface="+mn-cs"/>
              </a:rPr>
              <a:t>- произведения юных авторов.</a:t>
            </a:r>
            <a:endParaRPr lang="ru-RU" dirty="0" smtClean="0"/>
          </a:p>
          <a:p>
            <a:pPr algn="just"/>
            <a:r>
              <a:rPr lang="ru-RU" sz="1200" kern="1200" dirty="0" smtClean="0">
                <a:solidFill>
                  <a:schemeClr val="tx1"/>
                </a:solidFill>
                <a:latin typeface="+mn-lt"/>
                <a:ea typeface="+mn-ea"/>
                <a:cs typeface="+mn-cs"/>
              </a:rPr>
              <a:t>       Как известно, что каждому году жизни ребенка соответствуют определенные произведения : потешки и пестушки </a:t>
            </a:r>
            <a:r>
              <a:rPr lang="ru-RU" sz="1200" kern="1200" dirty="0" err="1" smtClean="0">
                <a:solidFill>
                  <a:schemeClr val="tx1"/>
                </a:solidFill>
                <a:latin typeface="+mn-lt"/>
                <a:ea typeface="+mn-ea"/>
                <a:cs typeface="+mn-cs"/>
              </a:rPr>
              <a:t>четырехстрочные</a:t>
            </a:r>
            <a:r>
              <a:rPr lang="ru-RU" sz="1200" kern="1200" dirty="0" smtClean="0">
                <a:solidFill>
                  <a:schemeClr val="tx1"/>
                </a:solidFill>
                <a:latin typeface="+mn-lt"/>
                <a:ea typeface="+mn-ea"/>
                <a:cs typeface="+mn-cs"/>
              </a:rPr>
              <a:t> в раннем дошкольном возрасте, до сказок-романов в старшем дошкольном возрасте.</a:t>
            </a:r>
            <a:endParaRPr lang="ru-RU" dirty="0" smtClean="0"/>
          </a:p>
          <a:p>
            <a:r>
              <a:rPr lang="ru-RU" sz="1200" kern="1200" dirty="0" smtClean="0">
                <a:solidFill>
                  <a:schemeClr val="tx1"/>
                </a:solidFill>
                <a:latin typeface="+mn-lt"/>
                <a:ea typeface="+mn-ea"/>
                <a:cs typeface="+mn-cs"/>
              </a:rPr>
              <a:t>       Из этого напрашивается вопрос - </a:t>
            </a:r>
            <a:r>
              <a:rPr lang="ru-RU" sz="1200" b="1" i="1" kern="1200" dirty="0" smtClean="0">
                <a:solidFill>
                  <a:schemeClr val="tx1"/>
                </a:solidFill>
                <a:latin typeface="+mn-lt"/>
                <a:ea typeface="+mn-ea"/>
                <a:cs typeface="+mn-cs"/>
              </a:rPr>
              <a:t>от чего зависит круг детского чтения?:</a:t>
            </a:r>
            <a:endParaRPr lang="ru-RU" b="1" i="1" dirty="0" smtClean="0"/>
          </a:p>
          <a:p>
            <a:r>
              <a:rPr lang="ru-RU" sz="1200" kern="1200" dirty="0" smtClean="0">
                <a:solidFill>
                  <a:schemeClr val="tx1"/>
                </a:solidFill>
                <a:latin typeface="+mn-lt"/>
                <a:ea typeface="+mn-ea"/>
                <a:cs typeface="+mn-cs"/>
              </a:rPr>
              <a:t>- от возраста ребенка, от его предпочтений. Так, в самые юные слушатели предпочитают сказки, потешки, стихи, написанные определенным автором, определенной книге.</a:t>
            </a:r>
            <a:endParaRPr lang="ru-RU" dirty="0" smtClean="0"/>
          </a:p>
          <a:p>
            <a:r>
              <a:rPr lang="ru-RU" sz="1200" kern="1200" dirty="0" smtClean="0">
                <a:solidFill>
                  <a:schemeClr val="tx1"/>
                </a:solidFill>
                <a:latin typeface="+mn-lt"/>
                <a:ea typeface="+mn-ea"/>
                <a:cs typeface="+mn-cs"/>
              </a:rPr>
              <a:t>- от развития самой литературы. Что говорить, состояние уровня развития детской литературы конца 20-го века оставалось на низком уровне, стихи для детей практически не печатались, очень мало исторических и реалистических произведений, что не способствовало воспитанию разностороннего читателя.</a:t>
            </a:r>
            <a:endParaRPr lang="ru-RU" dirty="0" smtClean="0"/>
          </a:p>
          <a:p>
            <a:r>
              <a:rPr lang="ru-RU" sz="1200" kern="1200" dirty="0" smtClean="0">
                <a:solidFill>
                  <a:schemeClr val="tx1"/>
                </a:solidFill>
                <a:latin typeface="+mn-lt"/>
                <a:ea typeface="+mn-ea"/>
                <a:cs typeface="+mn-cs"/>
              </a:rPr>
              <a:t>- от подбора литературы для детского чтения. В фондах городских и сельских библиотек, от книг находящихся в семьях, большое влияние оказывает само время, в котором живет ребенок.</a:t>
            </a:r>
            <a:endParaRPr lang="ru-RU" dirty="0" smtClean="0"/>
          </a:p>
          <a:p>
            <a:pPr algn="just"/>
            <a:r>
              <a:rPr lang="ru-RU" sz="1200" kern="1200" dirty="0" smtClean="0">
                <a:solidFill>
                  <a:schemeClr val="tx1"/>
                </a:solidFill>
                <a:latin typeface="+mn-lt"/>
                <a:ea typeface="+mn-ea"/>
                <a:cs typeface="+mn-cs"/>
              </a:rPr>
              <a:t>       Круг детского чтения не может быть одинаковым для всех, и не должен. Ведь ребенок в состоянии выбрать книгу себе сам, даже самый маленький, по привлекательной обложке, по иллюстрациям. </a:t>
            </a:r>
            <a:endParaRPr lang="ru-RU" dirty="0" smtClean="0"/>
          </a:p>
          <a:p>
            <a:pPr algn="just"/>
            <a:r>
              <a:rPr lang="ru-RU" sz="1200" kern="1200" dirty="0" smtClean="0">
                <a:solidFill>
                  <a:schemeClr val="tx1"/>
                </a:solidFill>
                <a:latin typeface="+mn-lt"/>
                <a:ea typeface="+mn-ea"/>
                <a:cs typeface="+mn-cs"/>
              </a:rPr>
              <a:t>       Образовательная программа, которая выполняется в дошкольном учреждении, содержит в себе определенный список рекомендуемой литературы для чтения детям, согласно возрастной категории. </a:t>
            </a:r>
            <a:endParaRPr lang="ru-RU" dirty="0" smtClean="0"/>
          </a:p>
          <a:p>
            <a:pPr algn="just"/>
            <a:r>
              <a:rPr lang="ru-RU" sz="1200" kern="1200" dirty="0" smtClean="0">
                <a:solidFill>
                  <a:schemeClr val="tx1"/>
                </a:solidFill>
                <a:latin typeface="+mn-lt"/>
                <a:ea typeface="+mn-ea"/>
                <a:cs typeface="+mn-cs"/>
              </a:rPr>
              <a:t>       Наряду с этим, существует семейное, домашнее чтение. Это вариативная часть чтения, которая зависит от знания детской литературы, вкуса, предпочтения, образования родителей и она играет положительную роль в сохранении уникальности ребенка-слушателя, ребенка-читателя.</a:t>
            </a:r>
            <a:endParaRPr lang="ru-RU" dirty="0" smtClean="0"/>
          </a:p>
          <a:p>
            <a:pPr algn="just"/>
            <a:r>
              <a:rPr lang="ru-RU" sz="1200" kern="1200" dirty="0" smtClean="0">
                <a:solidFill>
                  <a:schemeClr val="tx1"/>
                </a:solidFill>
                <a:latin typeface="+mn-lt"/>
                <a:ea typeface="+mn-ea"/>
                <a:cs typeface="+mn-cs"/>
              </a:rPr>
              <a:t>       В круге детского чтения существует ряд произведений, обязательных, без которых дошкольное детство не возможно себе представить. Это произведения прошедшие проверку многими поколениями читателей, классические произведения :</a:t>
            </a:r>
            <a:endParaRPr lang="ru-RU" dirty="0" smtClean="0"/>
          </a:p>
          <a:p>
            <a:r>
              <a:rPr lang="ru-RU" sz="1200" kern="1200" dirty="0" smtClean="0">
                <a:solidFill>
                  <a:schemeClr val="tx1"/>
                </a:solidFill>
                <a:latin typeface="+mn-lt"/>
                <a:ea typeface="+mn-ea"/>
                <a:cs typeface="+mn-cs"/>
              </a:rPr>
              <a:t>- народные сказки,</a:t>
            </a:r>
            <a:endParaRPr lang="ru-RU" dirty="0" smtClean="0"/>
          </a:p>
          <a:p>
            <a:r>
              <a:rPr lang="ru-RU" sz="1200" kern="1200" dirty="0" smtClean="0">
                <a:solidFill>
                  <a:schemeClr val="tx1"/>
                </a:solidFill>
                <a:latin typeface="+mn-lt"/>
                <a:ea typeface="+mn-ea"/>
                <a:cs typeface="+mn-cs"/>
              </a:rPr>
              <a:t>- произведения К.Чуковского, С.Маршака, </a:t>
            </a:r>
            <a:r>
              <a:rPr lang="ru-RU" sz="1200" kern="1200" dirty="0" err="1" smtClean="0">
                <a:solidFill>
                  <a:schemeClr val="tx1"/>
                </a:solidFill>
                <a:latin typeface="+mn-lt"/>
                <a:ea typeface="+mn-ea"/>
                <a:cs typeface="+mn-cs"/>
              </a:rPr>
              <a:t>А.Барто</a:t>
            </a:r>
            <a:r>
              <a:rPr lang="ru-RU" sz="1200" kern="1200" dirty="0" smtClean="0">
                <a:solidFill>
                  <a:schemeClr val="tx1"/>
                </a:solidFill>
                <a:latin typeface="+mn-lt"/>
                <a:ea typeface="+mn-ea"/>
                <a:cs typeface="+mn-cs"/>
              </a:rPr>
              <a:t>, Н.Носова,</a:t>
            </a:r>
            <a:endParaRPr lang="ru-RU" dirty="0" smtClean="0"/>
          </a:p>
          <a:p>
            <a:r>
              <a:rPr lang="ru-RU" sz="1200" kern="1200" dirty="0" smtClean="0">
                <a:solidFill>
                  <a:schemeClr val="tx1"/>
                </a:solidFill>
                <a:latin typeface="+mn-lt"/>
                <a:ea typeface="+mn-ea"/>
                <a:cs typeface="+mn-cs"/>
              </a:rPr>
              <a:t>- сказки Ш. Перро, Х. Андерсена, А. </a:t>
            </a:r>
            <a:r>
              <a:rPr lang="ru-RU" sz="1200" kern="1200" dirty="0" err="1" smtClean="0">
                <a:solidFill>
                  <a:schemeClr val="tx1"/>
                </a:solidFill>
                <a:latin typeface="+mn-lt"/>
                <a:ea typeface="+mn-ea"/>
                <a:cs typeface="+mn-cs"/>
              </a:rPr>
              <a:t>Линдгренд</a:t>
            </a:r>
            <a:r>
              <a:rPr lang="ru-RU" sz="1200" kern="1200" dirty="0" smtClean="0">
                <a:solidFill>
                  <a:schemeClr val="tx1"/>
                </a:solidFill>
                <a:latin typeface="+mn-lt"/>
                <a:ea typeface="+mn-ea"/>
                <a:cs typeface="+mn-cs"/>
              </a:rPr>
              <a:t>.</a:t>
            </a:r>
            <a:endParaRPr lang="ru-RU" dirty="0" smtClean="0"/>
          </a:p>
          <a:p>
            <a:pPr algn="just"/>
            <a:r>
              <a:rPr lang="ru-RU" sz="1200" kern="1200" dirty="0" smtClean="0">
                <a:solidFill>
                  <a:schemeClr val="tx1"/>
                </a:solidFill>
                <a:latin typeface="+mn-lt"/>
                <a:ea typeface="+mn-ea"/>
                <a:cs typeface="+mn-cs"/>
              </a:rPr>
              <a:t>       В. Г. Белинский, утверждал, что детям свойственно особое восприятие услышанного, о важности роли книги в воспитании ребенка. Ведь «неправильная» книга может привести к искажению нравственных представлений, разрушит эстетические чувства, и о своем месте в окружающем мире.</a:t>
            </a:r>
            <a:endParaRPr lang="ru-RU" dirty="0" smtClean="0"/>
          </a:p>
          <a:p>
            <a:pPr algn="just"/>
            <a:r>
              <a:rPr lang="ru-RU" sz="1200" kern="1200" dirty="0" smtClean="0">
                <a:solidFill>
                  <a:schemeClr val="tx1"/>
                </a:solidFill>
                <a:latin typeface="+mn-lt"/>
                <a:ea typeface="+mn-ea"/>
                <a:cs typeface="+mn-cs"/>
              </a:rPr>
              <a:t>       Взрослые при чтении должны обращать на возрастные особенности детей, на быструю утомляемость, на концентрацию внимания и быстрое его переключение на другую деятельность. И не стоит забывать о том, что у детей недостаточно развит фонематический слух. Ребенок-дошкольник это слушающий читатель. Живо и эмоционально слушает стихи, труднее прозу. Ему свойственна наивность. Порой не дослушав окончания произведения, может изменить его, к примеру - плохой конец, на хороший или просто просит не читать дальше.</a:t>
            </a:r>
            <a:endParaRPr lang="ru-RU" dirty="0" smtClean="0"/>
          </a:p>
          <a:p>
            <a:pPr algn="just"/>
            <a:r>
              <a:rPr lang="ru-RU" sz="1200" kern="1200" dirty="0" smtClean="0">
                <a:solidFill>
                  <a:schemeClr val="tx1"/>
                </a:solidFill>
                <a:latin typeface="+mn-lt"/>
                <a:ea typeface="+mn-ea"/>
                <a:cs typeface="+mn-cs"/>
              </a:rPr>
              <a:t>       Дошкольники воспринимают искусство </a:t>
            </a:r>
            <a:r>
              <a:rPr lang="ru-RU" sz="1200" kern="1200" dirty="0" err="1" smtClean="0">
                <a:solidFill>
                  <a:schemeClr val="tx1"/>
                </a:solidFill>
                <a:latin typeface="+mn-lt"/>
                <a:ea typeface="+mn-ea"/>
                <a:cs typeface="+mn-cs"/>
              </a:rPr>
              <a:t>внеконтекстно</a:t>
            </a:r>
            <a:r>
              <a:rPr lang="ru-RU" sz="1200" kern="1200" dirty="0" smtClean="0">
                <a:solidFill>
                  <a:schemeClr val="tx1"/>
                </a:solidFill>
                <a:latin typeface="+mn-lt"/>
                <a:ea typeface="+mn-ea"/>
                <a:cs typeface="+mn-cs"/>
              </a:rPr>
              <a:t>: может одушевить неодушевленные предметы, изменяет произведения на свое усмотрение, делая его героем себя или своих друзей. Понравившаяся книга оказывает на ребенка сильное впечатление, и он использует сюжет в своих играх, живет ими, включает в свою реальную жизнь.</a:t>
            </a:r>
            <a:endParaRPr lang="ru-RU" dirty="0" smtClean="0"/>
          </a:p>
          <a:p>
            <a:pPr algn="just"/>
            <a:r>
              <a:rPr lang="ru-RU" sz="1200" kern="1200" dirty="0" smtClean="0">
                <a:solidFill>
                  <a:schemeClr val="tx1"/>
                </a:solidFill>
                <a:latin typeface="+mn-lt"/>
                <a:ea typeface="+mn-ea"/>
                <a:cs typeface="+mn-cs"/>
              </a:rPr>
              <a:t>       Литература, как вид искусства помогает в воспитании грамотного слушателя и читателя, но следует помнить, что она будет лучше восприниматься в том случае, когда будет создана особая эмоциональная атмосфера, настрой ребенка на чтение книги. </a:t>
            </a:r>
            <a:endParaRPr lang="ru-RU" dirty="0" smtClean="0"/>
          </a:p>
          <a:p>
            <a:r>
              <a:rPr lang="ru-RU" sz="1200" kern="1200" dirty="0" smtClean="0">
                <a:solidFill>
                  <a:schemeClr val="tx1"/>
                </a:solidFill>
                <a:latin typeface="+mn-lt"/>
                <a:ea typeface="+mn-ea"/>
                <a:cs typeface="+mn-cs"/>
              </a:rPr>
              <a:t>У детей должно быть отведено время для чтения, и ни чего не должно мешать или отвлекать. Детям необходимо объяснить, что нельзя читать во время еды, в транспорте, на ходу. Не следует постоянно читать одну и ту же книгу. При чтении следует не торопиться, четко и ясно проговаривать звуки и буквы. Взрослые должны помнить, что недопустимо заставлять ребенка слушать, если он устал, отвлекается, желает сменить вид своей деятельности. Только внимательное заботливое отношение к дошкольникам, тщательный выбор для чтения того или иного произведения приведут к желаемому результату.</a:t>
            </a:r>
            <a:endParaRPr lang="ru-RU" dirty="0" smtClean="0"/>
          </a:p>
          <a:p>
            <a:pPr algn="just"/>
            <a:r>
              <a:rPr lang="ru-RU" sz="1200" kern="1200" dirty="0" smtClean="0">
                <a:solidFill>
                  <a:schemeClr val="tx1"/>
                </a:solidFill>
                <a:latin typeface="+mn-lt"/>
                <a:ea typeface="+mn-ea"/>
                <a:cs typeface="+mn-cs"/>
              </a:rPr>
              <a:t>       В подборе круга детского чтения должно уделяться особое внимание:</a:t>
            </a:r>
            <a:endParaRPr lang="ru-RU" dirty="0" smtClean="0"/>
          </a:p>
          <a:p>
            <a:r>
              <a:rPr lang="ru-RU" sz="1200" kern="1200" dirty="0" smtClean="0">
                <a:solidFill>
                  <a:schemeClr val="tx1"/>
                </a:solidFill>
                <a:latin typeface="+mn-lt"/>
                <a:ea typeface="+mn-ea"/>
                <a:cs typeface="+mn-cs"/>
              </a:rPr>
              <a:t>- доступности,</a:t>
            </a:r>
            <a:endParaRPr lang="ru-RU" dirty="0" smtClean="0"/>
          </a:p>
          <a:p>
            <a:r>
              <a:rPr lang="ru-RU" sz="1200" kern="1200" dirty="0" smtClean="0">
                <a:solidFill>
                  <a:schemeClr val="tx1"/>
                </a:solidFill>
                <a:latin typeface="+mn-lt"/>
                <a:ea typeface="+mn-ea"/>
                <a:cs typeface="+mn-cs"/>
              </a:rPr>
              <a:t>- наглядности,</a:t>
            </a:r>
            <a:endParaRPr lang="ru-RU" dirty="0" smtClean="0"/>
          </a:p>
          <a:p>
            <a:r>
              <a:rPr lang="ru-RU" sz="1200" kern="1200" dirty="0" smtClean="0">
                <a:solidFill>
                  <a:schemeClr val="tx1"/>
                </a:solidFill>
                <a:latin typeface="+mn-lt"/>
                <a:ea typeface="+mn-ea"/>
                <a:cs typeface="+mn-cs"/>
              </a:rPr>
              <a:t>- занимательности,</a:t>
            </a:r>
            <a:endParaRPr lang="ru-RU" dirty="0" smtClean="0"/>
          </a:p>
          <a:p>
            <a:r>
              <a:rPr lang="ru-RU" sz="1200" kern="1200" dirty="0" smtClean="0">
                <a:solidFill>
                  <a:schemeClr val="tx1"/>
                </a:solidFill>
                <a:latin typeface="+mn-lt"/>
                <a:ea typeface="+mn-ea"/>
                <a:cs typeface="+mn-cs"/>
              </a:rPr>
              <a:t>- динамичности сюжета,</a:t>
            </a:r>
            <a:endParaRPr lang="ru-RU" dirty="0" smtClean="0"/>
          </a:p>
          <a:p>
            <a:r>
              <a:rPr lang="ru-RU" sz="1200" kern="1200" dirty="0" smtClean="0">
                <a:solidFill>
                  <a:schemeClr val="tx1"/>
                </a:solidFill>
                <a:latin typeface="+mn-lt"/>
                <a:ea typeface="+mn-ea"/>
                <a:cs typeface="+mn-cs"/>
              </a:rPr>
              <a:t>- воспитательной ценности произведения.</a:t>
            </a:r>
            <a:endParaRPr lang="ru-RU" dirty="0" smtClean="0"/>
          </a:p>
          <a:p>
            <a:r>
              <a:rPr lang="ru-RU" sz="1200" b="1" kern="1200" dirty="0" smtClean="0">
                <a:solidFill>
                  <a:schemeClr val="tx1"/>
                </a:solidFill>
                <a:latin typeface="+mn-lt"/>
                <a:ea typeface="+mn-ea"/>
                <a:cs typeface="+mn-cs"/>
              </a:rPr>
              <a:t>       Так что же должно входить в круг детского чтения?</a:t>
            </a:r>
            <a:endParaRPr lang="ru-RU" b="1" dirty="0" smtClean="0"/>
          </a:p>
          <a:p>
            <a:r>
              <a:rPr lang="ru-RU" sz="1200" b="1" kern="1200" dirty="0" smtClean="0">
                <a:solidFill>
                  <a:schemeClr val="tx1"/>
                </a:solidFill>
                <a:latin typeface="+mn-lt"/>
                <a:ea typeface="+mn-ea"/>
                <a:cs typeface="+mn-cs"/>
              </a:rPr>
              <a:t>Все виды литературы: </a:t>
            </a:r>
            <a:endParaRPr lang="ru-RU" b="1" dirty="0" smtClean="0"/>
          </a:p>
          <a:p>
            <a:r>
              <a:rPr lang="ru-RU" sz="1200" kern="1200" dirty="0" smtClean="0">
                <a:solidFill>
                  <a:schemeClr val="tx1"/>
                </a:solidFill>
                <a:latin typeface="+mn-lt"/>
                <a:ea typeface="+mn-ea"/>
                <a:cs typeface="+mn-cs"/>
              </a:rPr>
              <a:t>- проза (эпос), поэзия (лирика), драма, художественная литература; </a:t>
            </a:r>
            <a:endParaRPr lang="ru-RU" dirty="0" smtClean="0"/>
          </a:p>
          <a:p>
            <a:r>
              <a:rPr lang="ru-RU" sz="1200" kern="1200" dirty="0" smtClean="0">
                <a:solidFill>
                  <a:schemeClr val="tx1"/>
                </a:solidFill>
                <a:latin typeface="+mn-lt"/>
                <a:ea typeface="+mn-ea"/>
                <a:cs typeface="+mn-cs"/>
              </a:rPr>
              <a:t>- фольклорные жанры- народные сказки, колыбельные песни, пестушки, потешки, заклички, приговорки, небылицы-перевертыши, детские народные песенки, страшилки; </a:t>
            </a:r>
            <a:endParaRPr lang="ru-RU" dirty="0" smtClean="0"/>
          </a:p>
          <a:p>
            <a:r>
              <a:rPr lang="ru-RU" sz="1200" kern="1200" dirty="0" smtClean="0">
                <a:solidFill>
                  <a:schemeClr val="tx1"/>
                </a:solidFill>
                <a:latin typeface="+mn-lt"/>
                <a:ea typeface="+mn-ea"/>
                <a:cs typeface="+mn-cs"/>
              </a:rPr>
              <a:t>- авторские сказки, стихотворные миниатюры, рассказы, повести;</a:t>
            </a:r>
            <a:endParaRPr lang="ru-RU" dirty="0" smtClean="0"/>
          </a:p>
          <a:p>
            <a:r>
              <a:rPr lang="ru-RU" sz="1200" kern="1200" dirty="0" smtClean="0">
                <a:solidFill>
                  <a:schemeClr val="tx1"/>
                </a:solidFill>
                <a:latin typeface="+mn-lt"/>
                <a:ea typeface="+mn-ea"/>
                <a:cs typeface="+mn-cs"/>
              </a:rPr>
              <a:t>- научно-популярные жанры (энциклопедии);</a:t>
            </a:r>
            <a:endParaRPr lang="ru-RU" dirty="0" smtClean="0"/>
          </a:p>
          <a:p>
            <a:r>
              <a:rPr lang="ru-RU" sz="1200" kern="1200" dirty="0" smtClean="0">
                <a:solidFill>
                  <a:schemeClr val="tx1"/>
                </a:solidFill>
                <a:latin typeface="+mn-lt"/>
                <a:ea typeface="+mn-ea"/>
                <a:cs typeface="+mn-cs"/>
              </a:rPr>
              <a:t>- произведения литературы народов мира.</a:t>
            </a:r>
            <a:endParaRPr lang="ru-RU" dirty="0" smtClean="0"/>
          </a:p>
          <a:p>
            <a:r>
              <a:rPr lang="ru-RU" sz="1200" b="1" kern="1200" dirty="0" smtClean="0">
                <a:solidFill>
                  <a:schemeClr val="tx1"/>
                </a:solidFill>
                <a:latin typeface="+mn-lt"/>
                <a:ea typeface="+mn-ea"/>
                <a:cs typeface="+mn-cs"/>
              </a:rPr>
              <a:t>       Тематика произведений должна быть настолько разнообразной, насколько требует читатель:</a:t>
            </a:r>
            <a:endParaRPr lang="ru-RU" b="1" dirty="0" smtClean="0"/>
          </a:p>
          <a:p>
            <a:r>
              <a:rPr lang="ru-RU" sz="1200" kern="1200" dirty="0" smtClean="0">
                <a:solidFill>
                  <a:schemeClr val="tx1"/>
                </a:solidFill>
                <a:latin typeface="+mn-lt"/>
                <a:ea typeface="+mn-ea"/>
                <a:cs typeface="+mn-cs"/>
              </a:rPr>
              <a:t>- детство;</a:t>
            </a:r>
            <a:endParaRPr lang="ru-RU" dirty="0" smtClean="0"/>
          </a:p>
          <a:p>
            <a:r>
              <a:rPr lang="ru-RU" sz="1200" kern="1200" dirty="0" smtClean="0">
                <a:solidFill>
                  <a:schemeClr val="tx1"/>
                </a:solidFill>
                <a:latin typeface="+mn-lt"/>
                <a:ea typeface="+mn-ea"/>
                <a:cs typeface="+mn-cs"/>
              </a:rPr>
              <a:t>- детская игра, игрушки; </a:t>
            </a:r>
            <a:endParaRPr lang="ru-RU" dirty="0" smtClean="0"/>
          </a:p>
          <a:p>
            <a:r>
              <a:rPr lang="ru-RU" sz="1200" kern="1200" dirty="0" smtClean="0">
                <a:solidFill>
                  <a:schemeClr val="tx1"/>
                </a:solidFill>
                <a:latin typeface="+mn-lt"/>
                <a:ea typeface="+mn-ea"/>
                <a:cs typeface="+mn-cs"/>
              </a:rPr>
              <a:t>- природа, животный мир; </a:t>
            </a:r>
            <a:endParaRPr lang="ru-RU" dirty="0" smtClean="0"/>
          </a:p>
          <a:p>
            <a:r>
              <a:rPr lang="ru-RU" sz="1200" kern="1200" dirty="0" smtClean="0">
                <a:solidFill>
                  <a:schemeClr val="tx1"/>
                </a:solidFill>
                <a:latin typeface="+mn-lt"/>
                <a:ea typeface="+mn-ea"/>
                <a:cs typeface="+mn-cs"/>
              </a:rPr>
              <a:t>- взаимоотношения детей и взрослых; семья, долг перед родителями и родственниками; интернационализм; честь и долг перед Родиной; </a:t>
            </a:r>
            <a:endParaRPr lang="ru-RU" dirty="0" smtClean="0"/>
          </a:p>
          <a:p>
            <a:r>
              <a:rPr lang="ru-RU" sz="1200" kern="1200" dirty="0" smtClean="0">
                <a:solidFill>
                  <a:schemeClr val="tx1"/>
                </a:solidFill>
                <a:latin typeface="+mn-lt"/>
                <a:ea typeface="+mn-ea"/>
                <a:cs typeface="+mn-cs"/>
              </a:rPr>
              <a:t>- война и героизм;</a:t>
            </a:r>
            <a:endParaRPr lang="ru-RU" dirty="0" smtClean="0"/>
          </a:p>
          <a:p>
            <a:r>
              <a:rPr lang="ru-RU" sz="1200" kern="1200" dirty="0" smtClean="0">
                <a:solidFill>
                  <a:schemeClr val="tx1"/>
                </a:solidFill>
                <a:latin typeface="+mn-lt"/>
                <a:ea typeface="+mn-ea"/>
                <a:cs typeface="+mn-cs"/>
              </a:rPr>
              <a:t>- исторические периоды; </a:t>
            </a:r>
            <a:endParaRPr lang="ru-RU" dirty="0" smtClean="0"/>
          </a:p>
          <a:p>
            <a:r>
              <a:rPr lang="ru-RU" sz="1200" kern="1200" dirty="0" smtClean="0">
                <a:solidFill>
                  <a:schemeClr val="tx1"/>
                </a:solidFill>
                <a:latin typeface="+mn-lt"/>
                <a:ea typeface="+mn-ea"/>
                <a:cs typeface="+mn-cs"/>
              </a:rPr>
              <a:t>- человек и техника. </a:t>
            </a:r>
            <a:endParaRPr lang="ru-RU" dirty="0" smtClean="0"/>
          </a:p>
          <a:p>
            <a:pPr algn="just"/>
            <a:r>
              <a:rPr lang="ru-RU" sz="1200" kern="1200" dirty="0" smtClean="0">
                <a:solidFill>
                  <a:schemeClr val="tx1"/>
                </a:solidFill>
                <a:latin typeface="+mn-lt"/>
                <a:ea typeface="+mn-ea"/>
                <a:cs typeface="+mn-cs"/>
              </a:rPr>
              <a:t>       Важно учитывать и половые различия между детьми. Для девочек нужно читать книги о женских добродетелях, о ведении дома, о женском предназначении. Мальчикам же будет интересна литература о смелости, о мужестве, о героях, о путешествии, изобретениях, о поведении людей в трудных ситуациях.</a:t>
            </a:r>
            <a:endParaRPr lang="ru-RU" dirty="0" smtClean="0"/>
          </a:p>
          <a:p>
            <a:pPr algn="just"/>
            <a:r>
              <a:rPr lang="ru-RU" sz="1200" kern="1200" dirty="0" smtClean="0">
                <a:solidFill>
                  <a:schemeClr val="tx1"/>
                </a:solidFill>
                <a:latin typeface="+mn-lt"/>
                <a:ea typeface="+mn-ea"/>
                <a:cs typeface="+mn-cs"/>
              </a:rPr>
              <a:t>Детская литература - это самоценный вид словесного художественного творчества, играющий важную роль в развитии и воспитании ребенка. В. Лунин так отмечал : «Должен Вам сознаться, что пишу я не для Вас, а для самого себя!».</a:t>
            </a:r>
            <a:endParaRPr lang="ru-RU" dirty="0" smtClean="0"/>
          </a:p>
          <a:p>
            <a:endParaRPr lang="ru-RU" dirty="0"/>
          </a:p>
        </p:txBody>
      </p:sp>
      <p:sp>
        <p:nvSpPr>
          <p:cNvPr id="4" name="Номер слайда 3"/>
          <p:cNvSpPr>
            <a:spLocks noGrp="1"/>
          </p:cNvSpPr>
          <p:nvPr>
            <p:ph type="sldNum" sz="quarter" idx="10"/>
          </p:nvPr>
        </p:nvSpPr>
        <p:spPr/>
        <p:txBody>
          <a:bodyPr/>
          <a:lstStyle/>
          <a:p>
            <a:fld id="{08997892-A427-451A-807C-B494BA0DC6FB}" type="slidenum">
              <a:rPr lang="ru-RU" smtClean="0"/>
              <a:t>4</a:t>
            </a:fld>
            <a:endParaRPr lang="ru-RU"/>
          </a:p>
        </p:txBody>
      </p:sp>
    </p:spTree>
    <p:extLst>
      <p:ext uri="{BB962C8B-B14F-4D97-AF65-F5344CB8AC3E}">
        <p14:creationId xmlns:p14="http://schemas.microsoft.com/office/powerpoint/2010/main" val="3102434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       Подготовка к занятию включает следующие моменты:</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обоснованный выбор произведения в соответствии с разработанными критериями (художественный уровень и воспитательное значение), с учетом возраста детей, текущей воспитательно-образовательной работы с детьми и времени года, а также выбор методов работы с книгой;</a:t>
            </a:r>
          </a:p>
          <a:p>
            <a:pPr algn="just"/>
            <a:r>
              <a:rPr lang="ru-RU" sz="1200" kern="1200" dirty="0" smtClean="0">
                <a:solidFill>
                  <a:schemeClr val="tx1"/>
                </a:solidFill>
                <a:effectLst/>
                <a:latin typeface="+mn-lt"/>
                <a:ea typeface="+mn-ea"/>
                <a:cs typeface="+mn-cs"/>
              </a:rPr>
              <a:t>·         определение программного содержания – литературной и воспитательной задач;</a:t>
            </a:r>
          </a:p>
          <a:p>
            <a:pPr algn="just"/>
            <a:r>
              <a:rPr lang="ru-RU" sz="1200" kern="1200" dirty="0" smtClean="0">
                <a:solidFill>
                  <a:schemeClr val="tx1"/>
                </a:solidFill>
                <a:effectLst/>
                <a:latin typeface="+mn-lt"/>
                <a:ea typeface="+mn-ea"/>
                <a:cs typeface="+mn-cs"/>
              </a:rPr>
              <a:t>·         подготовка воспитателя к чтению произведения. Нужно прочитать произведение так, чтобы дети поняли основное содержание, идею и эмоционально пережили прослушанное (прочувствовали его).</a:t>
            </a:r>
          </a:p>
          <a:p>
            <a:pPr algn="just"/>
            <a:r>
              <a:rPr lang="ru-RU" sz="1200" kern="1200" dirty="0" smtClean="0">
                <a:solidFill>
                  <a:schemeClr val="tx1"/>
                </a:solidFill>
                <a:effectLst/>
                <a:latin typeface="+mn-lt"/>
                <a:ea typeface="+mn-ea"/>
                <a:cs typeface="+mn-cs"/>
              </a:rPr>
              <a:t>       С этой целью требуется провести литературный анализ художественного текста: понять основной замысел автора, характер действующих лиц, их взаимоотношения, мотивы поступков.</a:t>
            </a:r>
          </a:p>
          <a:p>
            <a:pPr algn="just"/>
            <a:r>
              <a:rPr lang="ru-RU" sz="1200" kern="1200" dirty="0" smtClean="0">
                <a:solidFill>
                  <a:schemeClr val="tx1"/>
                </a:solidFill>
                <a:effectLst/>
                <a:latin typeface="+mn-lt"/>
                <a:ea typeface="+mn-ea"/>
                <a:cs typeface="+mn-cs"/>
              </a:rPr>
              <a:t>Далее идет работа над выразительностью передачи: овладение средствами эмоциональной и образной выразительности (основной тон, интонации); расстановка логических ударений, пауз; выработка правильного произношения, хорошей дикции.</a:t>
            </a:r>
          </a:p>
          <a:p>
            <a:pPr algn="just"/>
            <a:r>
              <a:rPr lang="ru-RU" sz="1200" b="1" kern="1200" dirty="0" smtClean="0">
                <a:solidFill>
                  <a:schemeClr val="tx1"/>
                </a:solidFill>
                <a:effectLst/>
                <a:latin typeface="+mn-lt"/>
                <a:ea typeface="+mn-ea"/>
                <a:cs typeface="+mn-cs"/>
              </a:rPr>
              <a:t>       В предварительную работу входит и подготовка детей.</a:t>
            </a:r>
            <a:r>
              <a:rPr lang="ru-RU" sz="1200" kern="1200" dirty="0" smtClean="0">
                <a:solidFill>
                  <a:schemeClr val="tx1"/>
                </a:solidFill>
                <a:effectLst/>
                <a:latin typeface="+mn-lt"/>
                <a:ea typeface="+mn-ea"/>
                <a:cs typeface="+mn-cs"/>
              </a:rPr>
              <a:t> Прежде всего подготовка к восприятию литературного текста, к осмыслению его содержания и формы. Еще К. Д. Ушинский считал необходимым «предварительно доводить дитя до понимания того произведения, которое предполагается прочесть, и потом уже читать его, не ослабляя впечатление излишними толкованиями». С этой целью можно активизировать личный опыт детей, обогатить их представления путем организации наблюдений, экскурсий, рассматривания картин, иллюстраций.</a:t>
            </a:r>
          </a:p>
          <a:p>
            <a:pPr algn="just"/>
            <a:r>
              <a:rPr lang="ru-RU" sz="1200" b="1" i="1" kern="1200" dirty="0" smtClean="0">
                <a:solidFill>
                  <a:schemeClr val="tx1"/>
                </a:solidFill>
                <a:effectLst/>
                <a:latin typeface="+mn-lt"/>
                <a:ea typeface="+mn-ea"/>
                <a:cs typeface="+mn-cs"/>
              </a:rPr>
              <a:t>       Объяснение незнакомых слов</a:t>
            </a:r>
            <a:r>
              <a:rPr lang="ru-RU" sz="1200" kern="1200" dirty="0" smtClean="0">
                <a:solidFill>
                  <a:schemeClr val="tx1"/>
                </a:solidFill>
                <a:effectLst/>
                <a:latin typeface="+mn-lt"/>
                <a:ea typeface="+mn-ea"/>
                <a:cs typeface="+mn-cs"/>
              </a:rPr>
              <a:t> – обязательный прием, обеспечивающий полноценное восприятие произведения. Следует объяснять значения тех слов, без понимания которых становятся неясными основной смысл текста, характер образов, поступки персонажей. Варианты объяснения различны: подстановка другого слова во время чтения прозы, подбор синонимов (избушка лубяная – деревянная, горница – комната); употребление слов или словосочетаний воспитателем до чтения, во время знакомства детей с картинкой («течет молоко по вымечку, а с вымечка по </a:t>
            </a:r>
            <a:r>
              <a:rPr lang="ru-RU" sz="1200" kern="1200" dirty="0" err="1" smtClean="0">
                <a:solidFill>
                  <a:schemeClr val="tx1"/>
                </a:solidFill>
                <a:effectLst/>
                <a:latin typeface="+mn-lt"/>
                <a:ea typeface="+mn-ea"/>
                <a:cs typeface="+mn-cs"/>
              </a:rPr>
              <a:t>копытечку</a:t>
            </a:r>
            <a:r>
              <a:rPr lang="ru-RU" sz="1200" kern="1200" dirty="0" smtClean="0">
                <a:solidFill>
                  <a:schemeClr val="tx1"/>
                </a:solidFill>
                <a:effectLst/>
                <a:latin typeface="+mn-lt"/>
                <a:ea typeface="+mn-ea"/>
                <a:cs typeface="+mn-cs"/>
              </a:rPr>
              <a:t>» – при рассматривании козы на картинке); вопрос к детям о значении слова и др.</a:t>
            </a:r>
          </a:p>
          <a:p>
            <a:pPr algn="just"/>
            <a:r>
              <a:rPr lang="ru-RU" sz="1200" kern="1200" dirty="0" smtClean="0">
                <a:solidFill>
                  <a:schemeClr val="tx1"/>
                </a:solidFill>
                <a:effectLst/>
                <a:latin typeface="+mn-lt"/>
                <a:ea typeface="+mn-ea"/>
                <a:cs typeface="+mn-cs"/>
              </a:rPr>
              <a:t>       Вместе с тем, анализируя текст, надо помнить, что не все слова требуют толкования. Так, читая сказки А. С. Пушкина, нет необходимости объяснять понятия «столбовая дворянка», «соболья душегрейка», «пряник печатный», так как они не мешают пониманию основного содержания. Ошибочно спрашивать у детей, что им непонятно в тексте, но на вопрос о значении слова необходимо давать ответ в доступной ребенку форме.</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08997892-A427-451A-807C-B494BA0DC6FB}" type="slidenum">
              <a:rPr lang="ru-RU" smtClean="0"/>
              <a:t>10</a:t>
            </a:fld>
            <a:endParaRPr lang="ru-RU"/>
          </a:p>
        </p:txBody>
      </p:sp>
    </p:spTree>
    <p:extLst>
      <p:ext uri="{BB962C8B-B14F-4D97-AF65-F5344CB8AC3E}">
        <p14:creationId xmlns:p14="http://schemas.microsoft.com/office/powerpoint/2010/main" val="265692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lang="ru-RU" dirty="0" smtClean="0"/>
              <a:t>       Предлагаю студентам </a:t>
            </a:r>
            <a:r>
              <a:rPr kumimoji="0" lang="ru-RU" sz="2800" b="0" i="1" u="none" strike="noStrike" kern="1200" cap="none" spc="0" normalizeH="0" baseline="0" noProof="0" dirty="0" smtClean="0">
                <a:ln>
                  <a:noFill/>
                </a:ln>
                <a:solidFill>
                  <a:srgbClr val="0D2329"/>
                </a:solidFill>
                <a:effectLst/>
                <a:uLnTx/>
                <a:uFillTx/>
                <a:latin typeface="Times New Roman" pitchFamily="18" charset="0"/>
                <a:cs typeface="Times New Roman" pitchFamily="18" charset="0"/>
              </a:rPr>
              <a:t>п</a:t>
            </a:r>
            <a:r>
              <a:rPr kumimoji="0" lang="ru-RU" sz="2800" b="0" i="1" u="none" strike="noStrike" kern="1200" cap="none" spc="0" normalizeH="0" baseline="0" noProof="0" dirty="0" smtClean="0">
                <a:ln>
                  <a:noFill/>
                </a:ln>
                <a:solidFill>
                  <a:srgbClr val="0D2329"/>
                </a:solidFill>
                <a:effectLst/>
                <a:uLnTx/>
                <a:uFillTx/>
                <a:latin typeface="Times New Roman" pitchFamily="18" charset="0"/>
                <a:ea typeface="Times New Roman" pitchFamily="18" charset="0"/>
                <a:cs typeface="Times New Roman" pitchFamily="18" charset="0"/>
              </a:rPr>
              <a:t>рослушать чтение стихотворения Саши Чёрного «Снежная баба»  в исполнении Михаила Полицеймако. Проект «Живая поэзия». Детские стихи. Выполнить задания.</a:t>
            </a:r>
          </a:p>
          <a:p>
            <a:pPr marL="457200" lvl="0" indent="-457200" algn="just" fontAlgn="base">
              <a:spcBef>
                <a:spcPct val="0"/>
              </a:spcBef>
              <a:spcAft>
                <a:spcPct val="0"/>
              </a:spcAft>
              <a:buFont typeface="Wingdings" panose="05000000000000000000" pitchFamily="2" charset="2"/>
              <a:buChar char="ü"/>
            </a:pPr>
            <a:r>
              <a:rPr lang="ru-RU" sz="2800" i="1" dirty="0" smtClean="0">
                <a:solidFill>
                  <a:srgbClr val="0D2329"/>
                </a:solidFill>
                <a:latin typeface="Times New Roman" pitchFamily="18" charset="0"/>
                <a:ea typeface="Times New Roman" pitchFamily="18" charset="0"/>
                <a:cs typeface="Times New Roman" pitchFamily="18" charset="0"/>
              </a:rPr>
              <a:t>Поделиться какое чувство возникло у студентов к мальчику после чтения стихотворения.</a:t>
            </a:r>
          </a:p>
          <a:p>
            <a:pPr marL="457200" lvl="0" indent="-457200" algn="just" fontAlgn="base">
              <a:spcBef>
                <a:spcPct val="0"/>
              </a:spcBef>
              <a:spcAft>
                <a:spcPct val="0"/>
              </a:spcAft>
              <a:buFont typeface="Wingdings" panose="05000000000000000000" pitchFamily="2" charset="2"/>
              <a:buChar char="ü"/>
            </a:pPr>
            <a:r>
              <a:rPr lang="ru-RU" sz="2800" i="1" dirty="0" smtClean="0">
                <a:solidFill>
                  <a:srgbClr val="0D2329"/>
                </a:solidFill>
                <a:latin typeface="Times New Roman" pitchFamily="18" charset="0"/>
                <a:ea typeface="Times New Roman" pitchFamily="18" charset="0"/>
                <a:cs typeface="Times New Roman" pitchFamily="18" charset="0"/>
              </a:rPr>
              <a:t>Отметить какими средствами выразительности речи, актёр добился создавая проницательный образ мальчика.</a:t>
            </a:r>
          </a:p>
          <a:p>
            <a:pPr marL="457200" lvl="0" indent="-457200" algn="just" fontAlgn="base">
              <a:spcBef>
                <a:spcPct val="0"/>
              </a:spcBef>
              <a:spcAft>
                <a:spcPct val="0"/>
              </a:spcAft>
              <a:buFont typeface="Wingdings" panose="05000000000000000000" pitchFamily="2" charset="2"/>
              <a:buChar char="ü"/>
            </a:pPr>
            <a:r>
              <a:rPr lang="ru-RU" sz="2800" i="1" dirty="0" smtClean="0">
                <a:solidFill>
                  <a:srgbClr val="0D2329"/>
                </a:solidFill>
                <a:latin typeface="Times New Roman" pitchFamily="18" charset="0"/>
                <a:ea typeface="Times New Roman" pitchFamily="18" charset="0"/>
                <a:cs typeface="Times New Roman" pitchFamily="18" charset="0"/>
              </a:rPr>
              <a:t> Перечислить какие эмоции использов</a:t>
            </a:r>
            <a:r>
              <a:rPr lang="ru-RU" sz="3200" i="1" dirty="0" smtClean="0">
                <a:solidFill>
                  <a:srgbClr val="0D2329"/>
                </a:solidFill>
                <a:latin typeface="Times New Roman" pitchFamily="18" charset="0"/>
                <a:ea typeface="Times New Roman" pitchFamily="18" charset="0"/>
                <a:cs typeface="Times New Roman" pitchFamily="18" charset="0"/>
              </a:rPr>
              <a:t>ал </a:t>
            </a:r>
            <a:r>
              <a:rPr lang="ru-RU" sz="2800" i="1" dirty="0" smtClean="0">
                <a:solidFill>
                  <a:srgbClr val="0D2329"/>
                </a:solidFill>
                <a:latin typeface="Times New Roman" pitchFamily="18" charset="0"/>
                <a:ea typeface="Times New Roman" pitchFamily="18" charset="0"/>
                <a:cs typeface="Times New Roman" pitchFamily="18" charset="0"/>
              </a:rPr>
              <a:t>чтец, создавая образ мальчика.</a:t>
            </a:r>
          </a:p>
        </p:txBody>
      </p:sp>
      <p:sp>
        <p:nvSpPr>
          <p:cNvPr id="4" name="Номер слайда 3"/>
          <p:cNvSpPr>
            <a:spLocks noGrp="1"/>
          </p:cNvSpPr>
          <p:nvPr>
            <p:ph type="sldNum" sz="quarter" idx="10"/>
          </p:nvPr>
        </p:nvSpPr>
        <p:spPr/>
        <p:txBody>
          <a:bodyPr/>
          <a:lstStyle/>
          <a:p>
            <a:fld id="{08997892-A427-451A-807C-B494BA0DC6FB}" type="slidenum">
              <a:rPr lang="ru-RU" smtClean="0"/>
              <a:t>16</a:t>
            </a:fld>
            <a:endParaRPr lang="ru-RU"/>
          </a:p>
        </p:txBody>
      </p:sp>
    </p:spTree>
    <p:extLst>
      <p:ext uri="{BB962C8B-B14F-4D97-AF65-F5344CB8AC3E}">
        <p14:creationId xmlns:p14="http://schemas.microsoft.com/office/powerpoint/2010/main" val="716152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4AA54A9-CEBA-4F37-A2C2-F3C606E96674}" type="datetimeFigureOut">
              <a:rPr lang="ru-RU" smtClean="0"/>
              <a:t>03.02.2018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DD0A39-333A-4849-B194-F5E522068CD3}" type="slidenum">
              <a:rPr lang="ru-RU" smtClean="0"/>
              <a:t>‹#›</a:t>
            </a:fld>
            <a:endParaRPr lang="ru-RU"/>
          </a:p>
        </p:txBody>
      </p:sp>
    </p:spTree>
    <p:extLst>
      <p:ext uri="{BB962C8B-B14F-4D97-AF65-F5344CB8AC3E}">
        <p14:creationId xmlns:p14="http://schemas.microsoft.com/office/powerpoint/2010/main" val="9628773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AA54A9-CEBA-4F37-A2C2-F3C606E96674}" type="datetimeFigureOut">
              <a:rPr lang="ru-RU" smtClean="0"/>
              <a:t>03.02.2018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DD0A39-333A-4849-B194-F5E522068CD3}" type="slidenum">
              <a:rPr lang="ru-RU" smtClean="0"/>
              <a:t>‹#›</a:t>
            </a:fld>
            <a:endParaRPr lang="ru-RU"/>
          </a:p>
        </p:txBody>
      </p:sp>
    </p:spTree>
    <p:extLst>
      <p:ext uri="{BB962C8B-B14F-4D97-AF65-F5344CB8AC3E}">
        <p14:creationId xmlns:p14="http://schemas.microsoft.com/office/powerpoint/2010/main" val="3836990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AA54A9-CEBA-4F37-A2C2-F3C606E96674}" type="datetimeFigureOut">
              <a:rPr lang="ru-RU" smtClean="0"/>
              <a:t>03.02.2018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DD0A39-333A-4849-B194-F5E522068CD3}" type="slidenum">
              <a:rPr lang="ru-RU" smtClean="0"/>
              <a:t>‹#›</a:t>
            </a:fld>
            <a:endParaRPr lang="ru-RU"/>
          </a:p>
        </p:txBody>
      </p:sp>
    </p:spTree>
    <p:extLst>
      <p:ext uri="{BB962C8B-B14F-4D97-AF65-F5344CB8AC3E}">
        <p14:creationId xmlns:p14="http://schemas.microsoft.com/office/powerpoint/2010/main" val="2944200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4AA54A9-CEBA-4F37-A2C2-F3C606E96674}" type="datetimeFigureOut">
              <a:rPr lang="ru-RU" smtClean="0"/>
              <a:t>03.02.2018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DD0A39-333A-4849-B194-F5E522068CD3}" type="slidenum">
              <a:rPr lang="ru-RU" smtClean="0"/>
              <a:t>‹#›</a:t>
            </a:fld>
            <a:endParaRPr lang="ru-RU"/>
          </a:p>
        </p:txBody>
      </p:sp>
    </p:spTree>
    <p:extLst>
      <p:ext uri="{BB962C8B-B14F-4D97-AF65-F5344CB8AC3E}">
        <p14:creationId xmlns:p14="http://schemas.microsoft.com/office/powerpoint/2010/main" val="3705267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4AA54A9-CEBA-4F37-A2C2-F3C606E96674}" type="datetimeFigureOut">
              <a:rPr lang="ru-RU" smtClean="0"/>
              <a:t>03.02.2018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2DD0A39-333A-4849-B194-F5E522068CD3}" type="slidenum">
              <a:rPr lang="ru-RU" smtClean="0"/>
              <a:t>‹#›</a:t>
            </a:fld>
            <a:endParaRPr lang="ru-RU"/>
          </a:p>
        </p:txBody>
      </p:sp>
    </p:spTree>
    <p:extLst>
      <p:ext uri="{BB962C8B-B14F-4D97-AF65-F5344CB8AC3E}">
        <p14:creationId xmlns:p14="http://schemas.microsoft.com/office/powerpoint/2010/main" val="2451301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4AA54A9-CEBA-4F37-A2C2-F3C606E96674}" type="datetimeFigureOut">
              <a:rPr lang="ru-RU" smtClean="0"/>
              <a:t>03.02.2018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DD0A39-333A-4849-B194-F5E522068CD3}" type="slidenum">
              <a:rPr lang="ru-RU" smtClean="0"/>
              <a:t>‹#›</a:t>
            </a:fld>
            <a:endParaRPr lang="ru-RU"/>
          </a:p>
        </p:txBody>
      </p:sp>
    </p:spTree>
    <p:extLst>
      <p:ext uri="{BB962C8B-B14F-4D97-AF65-F5344CB8AC3E}">
        <p14:creationId xmlns:p14="http://schemas.microsoft.com/office/powerpoint/2010/main" val="3205717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4AA54A9-CEBA-4F37-A2C2-F3C606E96674}" type="datetimeFigureOut">
              <a:rPr lang="ru-RU" smtClean="0"/>
              <a:t>03.02.2018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2DD0A39-333A-4849-B194-F5E522068CD3}" type="slidenum">
              <a:rPr lang="ru-RU" smtClean="0"/>
              <a:t>‹#›</a:t>
            </a:fld>
            <a:endParaRPr lang="ru-RU"/>
          </a:p>
        </p:txBody>
      </p:sp>
    </p:spTree>
    <p:extLst>
      <p:ext uri="{BB962C8B-B14F-4D97-AF65-F5344CB8AC3E}">
        <p14:creationId xmlns:p14="http://schemas.microsoft.com/office/powerpoint/2010/main" val="329300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4AA54A9-CEBA-4F37-A2C2-F3C606E96674}" type="datetimeFigureOut">
              <a:rPr lang="ru-RU" smtClean="0"/>
              <a:t>03.02.2018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2DD0A39-333A-4849-B194-F5E522068CD3}" type="slidenum">
              <a:rPr lang="ru-RU" smtClean="0"/>
              <a:t>‹#›</a:t>
            </a:fld>
            <a:endParaRPr lang="ru-RU"/>
          </a:p>
        </p:txBody>
      </p:sp>
    </p:spTree>
    <p:extLst>
      <p:ext uri="{BB962C8B-B14F-4D97-AF65-F5344CB8AC3E}">
        <p14:creationId xmlns:p14="http://schemas.microsoft.com/office/powerpoint/2010/main" val="1068999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4AA54A9-CEBA-4F37-A2C2-F3C606E96674}" type="datetimeFigureOut">
              <a:rPr lang="ru-RU" smtClean="0"/>
              <a:t>03.02.2018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2DD0A39-333A-4849-B194-F5E522068CD3}" type="slidenum">
              <a:rPr lang="ru-RU" smtClean="0"/>
              <a:t>‹#›</a:t>
            </a:fld>
            <a:endParaRPr lang="ru-RU"/>
          </a:p>
        </p:txBody>
      </p:sp>
    </p:spTree>
    <p:extLst>
      <p:ext uri="{BB962C8B-B14F-4D97-AF65-F5344CB8AC3E}">
        <p14:creationId xmlns:p14="http://schemas.microsoft.com/office/powerpoint/2010/main" val="75564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4AA54A9-CEBA-4F37-A2C2-F3C606E96674}" type="datetimeFigureOut">
              <a:rPr lang="ru-RU" smtClean="0"/>
              <a:t>03.02.2018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DD0A39-333A-4849-B194-F5E522068CD3}" type="slidenum">
              <a:rPr lang="ru-RU" smtClean="0"/>
              <a:t>‹#›</a:t>
            </a:fld>
            <a:endParaRPr lang="ru-RU"/>
          </a:p>
        </p:txBody>
      </p:sp>
    </p:spTree>
    <p:extLst>
      <p:ext uri="{BB962C8B-B14F-4D97-AF65-F5344CB8AC3E}">
        <p14:creationId xmlns:p14="http://schemas.microsoft.com/office/powerpoint/2010/main" val="3865491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4AA54A9-CEBA-4F37-A2C2-F3C606E96674}" type="datetimeFigureOut">
              <a:rPr lang="ru-RU" smtClean="0"/>
              <a:t>03.02.2018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2DD0A39-333A-4849-B194-F5E522068CD3}" type="slidenum">
              <a:rPr lang="ru-RU" smtClean="0"/>
              <a:t>‹#›</a:t>
            </a:fld>
            <a:endParaRPr lang="ru-RU"/>
          </a:p>
        </p:txBody>
      </p:sp>
    </p:spTree>
    <p:extLst>
      <p:ext uri="{BB962C8B-B14F-4D97-AF65-F5344CB8AC3E}">
        <p14:creationId xmlns:p14="http://schemas.microsoft.com/office/powerpoint/2010/main" val="1168196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AA54A9-CEBA-4F37-A2C2-F3C606E96674}" type="datetimeFigureOut">
              <a:rPr lang="ru-RU" smtClean="0"/>
              <a:t>03.02.2018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DD0A39-333A-4849-B194-F5E522068CD3}" type="slidenum">
              <a:rPr lang="ru-RU" smtClean="0"/>
              <a:t>‹#›</a:t>
            </a:fld>
            <a:endParaRPr lang="ru-RU"/>
          </a:p>
        </p:txBody>
      </p:sp>
    </p:spTree>
    <p:extLst>
      <p:ext uri="{BB962C8B-B14F-4D97-AF65-F5344CB8AC3E}">
        <p14:creationId xmlns:p14="http://schemas.microsoft.com/office/powerpoint/2010/main" val="13653731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4.jp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5.jpg"/></Relationships>
</file>

<file path=ppt/slides/_rels/slide13.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7.jpg"/></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9.jp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2.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1.jpg"/><Relationship Id="rId5" Type="http://schemas.openxmlformats.org/officeDocument/2006/relationships/image" Target="../media/image30.png"/><Relationship Id="rId4" Type="http://schemas.openxmlformats.org/officeDocument/2006/relationships/hyperlink" Target="&#1057;&#1072;&#1096;&#1072;%20&#1063;&#1105;&#1088;&#1085;&#1099;&#1081;.%20&#171;&#1057;&#1085;&#1077;&#1078;&#1085;&#1072;&#1103;%20&#1073;&#1072;&#1073;&#1072;&#187;.%20&#1063;&#1080;&#1090;&#1072;&#1077;&#1090;%20&#1052;&#1080;&#1093;&#1072;&#1080;&#1083;%20&#1055;&#1086;&#1083;&#1080;&#1094;&#1077;&#1081;&#1084;&#1072;&#1082;&#1086;.%20&#1055;&#1088;&#1086;&#1077;&#1082;&#1090;%20&#171;&#1046;&#1080;&#1074;&#1072;&#1103;%20&#1087;&#1086;&#1101;&#1079;&#1080;&#1103;&#187;.%20&#1044;&#1077;&#1090;&#1089;&#1082;&#1080;&#1077;%20&#1089;&#1090;&#1080;&#1093;&#1080;.mp4"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3.jpg"/></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8.jp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0.jpg"/></Relationships>
</file>

<file path=ppt/slides/_rels/slide2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1.jpg"/><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g"/><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3"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5" name="TextBox 4"/>
          <p:cNvSpPr txBox="1"/>
          <p:nvPr/>
        </p:nvSpPr>
        <p:spPr>
          <a:xfrm>
            <a:off x="2452254" y="152400"/>
            <a:ext cx="7426037" cy="1384995"/>
          </a:xfrm>
          <a:prstGeom prst="rect">
            <a:avLst/>
          </a:prstGeom>
          <a:noFill/>
        </p:spPr>
        <p:txBody>
          <a:bodyPr wrap="square" rtlCol="0">
            <a:spAutoFit/>
          </a:bodyPr>
          <a:lstStyle/>
          <a:p>
            <a:pPr lvl="0" algn="ctr"/>
            <a:r>
              <a:rPr lang="ru-RU" sz="1200" b="1" i="1" dirty="0">
                <a:solidFill>
                  <a:srgbClr val="08161A"/>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08161A"/>
              </a:solidFill>
              <a:latin typeface="Times New Roman" panose="02020603050405020304" pitchFamily="18" charset="0"/>
              <a:ea typeface="Times New Roman" panose="02020603050405020304" pitchFamily="18" charset="0"/>
            </a:endParaRPr>
          </a:p>
          <a:p>
            <a:pPr lvl="0" algn="ctr"/>
            <a:r>
              <a:rPr lang="ru-RU" sz="1200" b="1" i="1" dirty="0">
                <a:solidFill>
                  <a:srgbClr val="08161A"/>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08161A"/>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08161A"/>
                </a:solidFill>
                <a:latin typeface="Times New Roman" panose="02020603050405020304" pitchFamily="18" charset="0"/>
                <a:ea typeface="Times New Roman" panose="02020603050405020304" pitchFamily="18" charset="0"/>
              </a:rPr>
              <a:t> </a:t>
            </a:r>
            <a:endParaRPr lang="ru-RU" sz="1200" i="1" dirty="0">
              <a:solidFill>
                <a:srgbClr val="08161A"/>
              </a:solidFill>
              <a:latin typeface="Times New Roman" panose="02020603050405020304" pitchFamily="18" charset="0"/>
              <a:ea typeface="Times New Roman" panose="02020603050405020304" pitchFamily="18" charset="0"/>
            </a:endParaRPr>
          </a:p>
          <a:p>
            <a:pPr lvl="0" algn="ctr"/>
            <a:r>
              <a:rPr lang="ru-RU" sz="1200" b="1" i="1" dirty="0">
                <a:solidFill>
                  <a:srgbClr val="08161A"/>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08161A"/>
              </a:solidFill>
              <a:latin typeface="Times New Roman" panose="02020603050405020304" pitchFamily="18" charset="0"/>
              <a:ea typeface="Times New Roman" panose="02020603050405020304" pitchFamily="18" charset="0"/>
            </a:endParaRPr>
          </a:p>
          <a:p>
            <a:pPr lvl="0" algn="ctr"/>
            <a:r>
              <a:rPr lang="ru-RU" sz="1200" b="1" i="1" dirty="0">
                <a:solidFill>
                  <a:srgbClr val="08161A"/>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08161A"/>
              </a:solidFill>
              <a:latin typeface="Times New Roman" panose="02020603050405020304" pitchFamily="18" charset="0"/>
              <a:ea typeface="Times New Roman" panose="02020603050405020304" pitchFamily="18" charset="0"/>
            </a:endParaRPr>
          </a:p>
          <a:p>
            <a:pPr lvl="0" algn="ctr"/>
            <a:r>
              <a:rPr lang="ru-RU" sz="1200" b="1" i="1" dirty="0">
                <a:solidFill>
                  <a:srgbClr val="08161A"/>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08161A"/>
              </a:solidFill>
              <a:latin typeface="Times New Roman" panose="02020603050405020304" pitchFamily="18" charset="0"/>
              <a:ea typeface="Times New Roman" panose="02020603050405020304" pitchFamily="18" charset="0"/>
            </a:endParaRPr>
          </a:p>
          <a:p>
            <a:pPr lvl="0" algn="ctr"/>
            <a:r>
              <a:rPr lang="ru-RU" sz="1200" b="1" i="1" dirty="0">
                <a:solidFill>
                  <a:srgbClr val="08161A"/>
                </a:solidFill>
                <a:latin typeface="Times New Roman" panose="02020603050405020304" pitchFamily="18" charset="0"/>
                <a:ea typeface="Times New Roman" panose="02020603050405020304" pitchFamily="18" charset="0"/>
              </a:rPr>
              <a:t>(ГПОАУ АО АПК)</a:t>
            </a:r>
            <a:endParaRPr lang="ru-RU" sz="1200" b="1" i="1" dirty="0">
              <a:solidFill>
                <a:srgbClr val="08161A"/>
              </a:solidFill>
              <a:latin typeface="Arial" pitchFamily="34" charset="0"/>
              <a:cs typeface="Arial" pitchFamily="34" charset="0"/>
            </a:endParaRPr>
          </a:p>
        </p:txBody>
      </p:sp>
      <p:pic>
        <p:nvPicPr>
          <p:cNvPr id="6" name="Рисунок 5"/>
          <p:cNvPicPr>
            <a:picLocks noChangeAspect="1"/>
          </p:cNvPicPr>
          <p:nvPr/>
        </p:nvPicPr>
        <p:blipFill>
          <a:blip r:embed="rId4"/>
          <a:stretch>
            <a:fillRect/>
          </a:stretch>
        </p:blipFill>
        <p:spPr>
          <a:xfrm>
            <a:off x="1794163" y="175762"/>
            <a:ext cx="1316182" cy="770985"/>
          </a:xfrm>
          <a:prstGeom prst="rect">
            <a:avLst/>
          </a:prstGeom>
        </p:spPr>
      </p:pic>
      <p:sp>
        <p:nvSpPr>
          <p:cNvPr id="8" name="TextBox 7"/>
          <p:cNvSpPr txBox="1"/>
          <p:nvPr/>
        </p:nvSpPr>
        <p:spPr>
          <a:xfrm>
            <a:off x="1662545" y="3236766"/>
            <a:ext cx="7218219" cy="707886"/>
          </a:xfrm>
          <a:prstGeom prst="rect">
            <a:avLst/>
          </a:prstGeom>
          <a:noFill/>
        </p:spPr>
        <p:txBody>
          <a:bodyPr wrap="square" rtlCol="0">
            <a:spAutoFit/>
          </a:bodyPr>
          <a:lstStyle/>
          <a:p>
            <a:pPr lvl="0" algn="r"/>
            <a:r>
              <a:rPr lang="ru-RU" sz="2400" i="1" dirty="0">
                <a:solidFill>
                  <a:srgbClr val="08161A"/>
                </a:solidFill>
                <a:latin typeface="Times New Roman" pitchFamily="18" charset="0"/>
                <a:cs typeface="Times New Roman" pitchFamily="18" charset="0"/>
              </a:rPr>
              <a:t>Читайте детям не </a:t>
            </a:r>
            <a:r>
              <a:rPr lang="ru-RU" sz="2400" i="1" dirty="0" smtClean="0">
                <a:solidFill>
                  <a:srgbClr val="08161A"/>
                </a:solidFill>
                <a:latin typeface="Times New Roman" pitchFamily="18" charset="0"/>
                <a:cs typeface="Times New Roman" pitchFamily="18" charset="0"/>
              </a:rPr>
              <a:t>нотации, а </a:t>
            </a:r>
            <a:r>
              <a:rPr lang="ru-RU" sz="2400" i="1" dirty="0">
                <a:solidFill>
                  <a:srgbClr val="08161A"/>
                </a:solidFill>
                <a:latin typeface="Times New Roman" pitchFamily="18" charset="0"/>
                <a:cs typeface="Times New Roman" pitchFamily="18" charset="0"/>
              </a:rPr>
              <a:t>книги.</a:t>
            </a:r>
          </a:p>
          <a:p>
            <a:pPr lvl="0" algn="r"/>
            <a:r>
              <a:rPr lang="ru-RU" sz="1600" i="1" dirty="0">
                <a:solidFill>
                  <a:srgbClr val="08161A"/>
                </a:solidFill>
                <a:latin typeface="Times New Roman" pitchFamily="18" charset="0"/>
                <a:cs typeface="Times New Roman" pitchFamily="18" charset="0"/>
              </a:rPr>
              <a:t>(Г. Остер</a:t>
            </a:r>
            <a:r>
              <a:rPr lang="ru-RU" sz="1600" i="1" dirty="0">
                <a:solidFill>
                  <a:srgbClr val="102B32"/>
                </a:solidFill>
                <a:latin typeface="Times New Roman" pitchFamily="18" charset="0"/>
                <a:cs typeface="Times New Roman" pitchFamily="18" charset="0"/>
              </a:rPr>
              <a:t>)</a:t>
            </a:r>
          </a:p>
        </p:txBody>
      </p:sp>
      <p:sp>
        <p:nvSpPr>
          <p:cNvPr id="9" name="TextBox 8"/>
          <p:cNvSpPr txBox="1"/>
          <p:nvPr/>
        </p:nvSpPr>
        <p:spPr>
          <a:xfrm>
            <a:off x="1288473" y="4599251"/>
            <a:ext cx="6012872" cy="646331"/>
          </a:xfrm>
          <a:prstGeom prst="rect">
            <a:avLst/>
          </a:prstGeom>
          <a:noFill/>
        </p:spPr>
        <p:txBody>
          <a:bodyPr wrap="square" rtlCol="0">
            <a:spAutoFit/>
          </a:bodyPr>
          <a:lstStyle/>
          <a:p>
            <a:pPr lvl="0" algn="ctr"/>
            <a:r>
              <a:rPr lang="ru-RU" b="1" i="1" dirty="0">
                <a:solidFill>
                  <a:srgbClr val="08161A"/>
                </a:solidFill>
                <a:latin typeface="Times New Roman" panose="02020603050405020304" pitchFamily="18" charset="0"/>
                <a:cs typeface="Times New Roman" panose="02020603050405020304" pitchFamily="18" charset="0"/>
              </a:rPr>
              <a:t>МДК 03.02 </a:t>
            </a:r>
            <a:r>
              <a:rPr lang="ru-RU" i="1" dirty="0">
                <a:solidFill>
                  <a:srgbClr val="08161A"/>
                </a:solidFill>
                <a:latin typeface="Times New Roman" panose="02020603050405020304" pitchFamily="18" charset="0"/>
                <a:cs typeface="Times New Roman" panose="02020603050405020304" pitchFamily="18" charset="0"/>
              </a:rPr>
              <a:t>Теория и методика развития речи у детей</a:t>
            </a:r>
          </a:p>
          <a:p>
            <a:pPr lvl="0" algn="ctr"/>
            <a:r>
              <a:rPr lang="ru-RU" b="1" i="1" dirty="0">
                <a:solidFill>
                  <a:srgbClr val="08161A"/>
                </a:solidFill>
                <a:latin typeface="Times New Roman" panose="02020603050405020304" pitchFamily="18" charset="0"/>
                <a:cs typeface="Times New Roman" panose="02020603050405020304" pitchFamily="18" charset="0"/>
              </a:rPr>
              <a:t>Специальность:</a:t>
            </a:r>
            <a:r>
              <a:rPr lang="ru-RU" i="1" dirty="0">
                <a:solidFill>
                  <a:srgbClr val="08161A"/>
                </a:solidFill>
                <a:latin typeface="Times New Roman" panose="02020603050405020304" pitchFamily="18" charset="0"/>
                <a:cs typeface="Times New Roman" panose="02020603050405020304" pitchFamily="18" charset="0"/>
              </a:rPr>
              <a:t>44. 02. 01  Дошкольное образование </a:t>
            </a:r>
          </a:p>
        </p:txBody>
      </p:sp>
      <p:sp>
        <p:nvSpPr>
          <p:cNvPr id="10" name="TextBox 9"/>
          <p:cNvSpPr txBox="1"/>
          <p:nvPr/>
        </p:nvSpPr>
        <p:spPr>
          <a:xfrm>
            <a:off x="2452254" y="5561625"/>
            <a:ext cx="6303817" cy="707886"/>
          </a:xfrm>
          <a:prstGeom prst="rect">
            <a:avLst/>
          </a:prstGeom>
          <a:noFill/>
        </p:spPr>
        <p:txBody>
          <a:bodyPr wrap="square" rtlCol="0">
            <a:spAutoFit/>
          </a:bodyPr>
          <a:lstStyle/>
          <a:p>
            <a:pPr lvl="0" algn="r"/>
            <a:r>
              <a:rPr lang="ru-RU" sz="2000" b="1" i="1" dirty="0">
                <a:solidFill>
                  <a:srgbClr val="08161A"/>
                </a:solidFill>
                <a:latin typeface="Times New Roman" panose="02020603050405020304" pitchFamily="18" charset="0"/>
                <a:cs typeface="Times New Roman" panose="02020603050405020304" pitchFamily="18" charset="0"/>
              </a:rPr>
              <a:t>Преподаватель методики развития речи: </a:t>
            </a:r>
          </a:p>
          <a:p>
            <a:pPr lvl="0" algn="r"/>
            <a:r>
              <a:rPr lang="ru-RU" sz="2000" i="1" dirty="0">
                <a:solidFill>
                  <a:srgbClr val="08161A"/>
                </a:solidFill>
                <a:latin typeface="Times New Roman" panose="02020603050405020304" pitchFamily="18" charset="0"/>
                <a:cs typeface="Times New Roman" panose="02020603050405020304" pitchFamily="18" charset="0"/>
              </a:rPr>
              <a:t>Гольская Оксана Геннадьевна</a:t>
            </a:r>
          </a:p>
        </p:txBody>
      </p:sp>
      <p:sp>
        <p:nvSpPr>
          <p:cNvPr id="11" name="TextBox 10"/>
          <p:cNvSpPr txBox="1"/>
          <p:nvPr/>
        </p:nvSpPr>
        <p:spPr>
          <a:xfrm>
            <a:off x="4571999" y="6438648"/>
            <a:ext cx="4184073" cy="369332"/>
          </a:xfrm>
          <a:prstGeom prst="rect">
            <a:avLst/>
          </a:prstGeom>
          <a:noFill/>
        </p:spPr>
        <p:txBody>
          <a:bodyPr wrap="square" rtlCol="0">
            <a:spAutoFit/>
          </a:bodyPr>
          <a:lstStyle/>
          <a:p>
            <a:pPr lvl="0"/>
            <a:r>
              <a:rPr lang="ru-RU" b="1" i="1" dirty="0">
                <a:solidFill>
                  <a:srgbClr val="08161A"/>
                </a:solidFill>
                <a:latin typeface="Times New Roman" panose="02020603050405020304" pitchFamily="18" charset="0"/>
                <a:cs typeface="Times New Roman" panose="02020603050405020304" pitchFamily="18" charset="0"/>
              </a:rPr>
              <a:t>г</a:t>
            </a:r>
            <a:r>
              <a:rPr lang="ru-RU" b="1" i="1" dirty="0" smtClean="0">
                <a:solidFill>
                  <a:srgbClr val="08161A"/>
                </a:solidFill>
                <a:latin typeface="Times New Roman" panose="02020603050405020304" pitchFamily="18" charset="0"/>
                <a:cs typeface="Times New Roman" panose="02020603050405020304" pitchFamily="18" charset="0"/>
              </a:rPr>
              <a:t>. Благовещенск</a:t>
            </a:r>
            <a:endParaRPr lang="ru-RU" b="1" i="1" dirty="0">
              <a:solidFill>
                <a:srgbClr val="08161A"/>
              </a:solidFill>
              <a:latin typeface="Times New Roman" panose="02020603050405020304" pitchFamily="18" charset="0"/>
              <a:cs typeface="Times New Roman" panose="02020603050405020304" pitchFamily="18" charset="0"/>
            </a:endParaRPr>
          </a:p>
        </p:txBody>
      </p:sp>
      <p:pic>
        <p:nvPicPr>
          <p:cNvPr id="15" name="Рисунок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60688" y="2911989"/>
            <a:ext cx="2876077" cy="3784313"/>
          </a:xfrm>
          <a:prstGeom prst="rect">
            <a:avLst/>
          </a:prstGeom>
        </p:spPr>
      </p:pic>
      <p:sp>
        <p:nvSpPr>
          <p:cNvPr id="18" name="TextBox 17"/>
          <p:cNvSpPr txBox="1"/>
          <p:nvPr/>
        </p:nvSpPr>
        <p:spPr>
          <a:xfrm>
            <a:off x="1177637" y="2113523"/>
            <a:ext cx="9421090" cy="954107"/>
          </a:xfrm>
          <a:prstGeom prst="rect">
            <a:avLst/>
          </a:prstGeom>
          <a:noFill/>
        </p:spPr>
        <p:txBody>
          <a:bodyPr wrap="square" rtlCol="0">
            <a:spAutoFit/>
          </a:bodyPr>
          <a:lstStyle/>
          <a:p>
            <a:pPr lvl="0" indent="450850" algn="ctr" fontAlgn="base">
              <a:spcBef>
                <a:spcPct val="0"/>
              </a:spcBef>
              <a:spcAft>
                <a:spcPct val="0"/>
              </a:spcAft>
            </a:pPr>
            <a:r>
              <a:rPr lang="ru-RU" sz="2800" b="1" i="1" dirty="0">
                <a:solidFill>
                  <a:srgbClr val="08161A"/>
                </a:solidFill>
                <a:latin typeface="Times New Roman" pitchFamily="18" charset="0"/>
                <a:ea typeface="Times New Roman" pitchFamily="18" charset="0"/>
                <a:cs typeface="Times New Roman" pitchFamily="18" charset="0"/>
              </a:rPr>
              <a:t>Методика </a:t>
            </a:r>
            <a:r>
              <a:rPr lang="ru-RU" sz="2800" b="1" i="1" dirty="0" smtClean="0">
                <a:solidFill>
                  <a:srgbClr val="08161A"/>
                </a:solidFill>
                <a:latin typeface="Times New Roman" pitchFamily="18" charset="0"/>
                <a:ea typeface="Times New Roman" pitchFamily="18" charset="0"/>
                <a:cs typeface="Times New Roman" pitchFamily="18" charset="0"/>
              </a:rPr>
              <a:t>чтения,  </a:t>
            </a:r>
            <a:r>
              <a:rPr lang="ru-RU" sz="2800" b="1" i="1" dirty="0">
                <a:solidFill>
                  <a:srgbClr val="08161A"/>
                </a:solidFill>
                <a:latin typeface="Times New Roman" pitchFamily="18" charset="0"/>
                <a:ea typeface="Times New Roman" pitchFamily="18" charset="0"/>
                <a:cs typeface="Times New Roman" pitchFamily="18" charset="0"/>
              </a:rPr>
              <a:t>рассказывания </a:t>
            </a:r>
            <a:r>
              <a:rPr lang="ru-RU" sz="2800" b="1" i="1" dirty="0" smtClean="0">
                <a:solidFill>
                  <a:srgbClr val="08161A"/>
                </a:solidFill>
                <a:latin typeface="Times New Roman" pitchFamily="18" charset="0"/>
                <a:ea typeface="Times New Roman" pitchFamily="18" charset="0"/>
                <a:cs typeface="Times New Roman" pitchFamily="18" charset="0"/>
              </a:rPr>
              <a:t> литературных произведений для детей дошкольного </a:t>
            </a:r>
            <a:r>
              <a:rPr lang="ru-RU" sz="2800" b="1" i="1" dirty="0">
                <a:solidFill>
                  <a:srgbClr val="08161A"/>
                </a:solidFill>
                <a:latin typeface="Times New Roman" pitchFamily="18" charset="0"/>
                <a:ea typeface="Times New Roman" pitchFamily="18" charset="0"/>
                <a:cs typeface="Times New Roman" pitchFamily="18" charset="0"/>
              </a:rPr>
              <a:t>возраста</a:t>
            </a:r>
            <a:endParaRPr lang="ru-RU" sz="2800" dirty="0">
              <a:solidFill>
                <a:srgbClr val="08161A"/>
              </a:solidFill>
              <a:latin typeface="Times New Roman" pitchFamily="18" charset="0"/>
              <a:cs typeface="Times New Roman" pitchFamily="18" charset="0"/>
            </a:endParaRPr>
          </a:p>
        </p:txBody>
      </p:sp>
    </p:spTree>
    <p:extLst>
      <p:ext uri="{BB962C8B-B14F-4D97-AF65-F5344CB8AC3E}">
        <p14:creationId xmlns:p14="http://schemas.microsoft.com/office/powerpoint/2010/main" val="31979931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3"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6" name="TextBox 5"/>
          <p:cNvSpPr txBox="1"/>
          <p:nvPr/>
        </p:nvSpPr>
        <p:spPr>
          <a:xfrm>
            <a:off x="1579419" y="180109"/>
            <a:ext cx="10446326" cy="1569660"/>
          </a:xfrm>
          <a:prstGeom prst="rect">
            <a:avLst/>
          </a:prstGeom>
          <a:noFill/>
        </p:spPr>
        <p:txBody>
          <a:bodyPr wrap="square" rtlCol="0">
            <a:spAutoFit/>
          </a:bodyPr>
          <a:lstStyle/>
          <a:p>
            <a:pPr algn="ctr"/>
            <a:r>
              <a:rPr lang="ru-RU" sz="3200" b="1" i="1" dirty="0" smtClean="0">
                <a:solidFill>
                  <a:srgbClr val="102B32"/>
                </a:solidFill>
                <a:latin typeface="Times New Roman" panose="02020603050405020304" pitchFamily="18" charset="0"/>
                <a:cs typeface="Times New Roman" panose="02020603050405020304" pitchFamily="18" charset="0"/>
              </a:rPr>
              <a:t>Подготовка воспитателя к занятию по</a:t>
            </a:r>
            <a:r>
              <a:rPr lang="ru-RU" sz="2800" b="1" i="1" dirty="0">
                <a:solidFill>
                  <a:srgbClr val="102B32"/>
                </a:solidFill>
                <a:latin typeface="Times New Roman" pitchFamily="18" charset="0"/>
                <a:ea typeface="Times New Roman" pitchFamily="18" charset="0"/>
                <a:cs typeface="Times New Roman" pitchFamily="18" charset="0"/>
              </a:rPr>
              <a:t> </a:t>
            </a:r>
            <a:r>
              <a:rPr lang="ru-RU" sz="2800" b="1" i="1" dirty="0" smtClean="0">
                <a:solidFill>
                  <a:srgbClr val="102B32"/>
                </a:solidFill>
                <a:latin typeface="Times New Roman" pitchFamily="18" charset="0"/>
                <a:ea typeface="Times New Roman" pitchFamily="18" charset="0"/>
                <a:cs typeface="Times New Roman" pitchFamily="18" charset="0"/>
              </a:rPr>
              <a:t>чтению  </a:t>
            </a:r>
            <a:r>
              <a:rPr lang="ru-RU" sz="3200" b="1" i="1" dirty="0" smtClean="0">
                <a:solidFill>
                  <a:srgbClr val="102B32"/>
                </a:solidFill>
                <a:latin typeface="Times New Roman" pitchFamily="18" charset="0"/>
                <a:ea typeface="Times New Roman" pitchFamily="18" charset="0"/>
                <a:cs typeface="Times New Roman" pitchFamily="18" charset="0"/>
              </a:rPr>
              <a:t>(рассказыванию)  литературного произведения </a:t>
            </a:r>
            <a:r>
              <a:rPr lang="ru-RU" sz="3200" b="1" i="1" dirty="0">
                <a:solidFill>
                  <a:srgbClr val="102B32"/>
                </a:solidFill>
                <a:latin typeface="Times New Roman" pitchFamily="18" charset="0"/>
                <a:ea typeface="Times New Roman" pitchFamily="18" charset="0"/>
                <a:cs typeface="Times New Roman" pitchFamily="18" charset="0"/>
              </a:rPr>
              <a:t>для детей дошкольного </a:t>
            </a:r>
            <a:r>
              <a:rPr lang="ru-RU" sz="3200" b="1" i="1" dirty="0" smtClean="0">
                <a:solidFill>
                  <a:srgbClr val="102B32"/>
                </a:solidFill>
                <a:latin typeface="Times New Roman" pitchFamily="18" charset="0"/>
                <a:ea typeface="Times New Roman" pitchFamily="18" charset="0"/>
                <a:cs typeface="Times New Roman" pitchFamily="18" charset="0"/>
              </a:rPr>
              <a:t>возраста</a:t>
            </a:r>
            <a:endParaRPr lang="ru-RU" sz="3200" b="1" i="1" dirty="0">
              <a:solidFill>
                <a:srgbClr val="102B32"/>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504821">
            <a:off x="1703618" y="224314"/>
            <a:ext cx="352791" cy="630597"/>
          </a:xfrm>
          <a:prstGeom prst="rect">
            <a:avLst/>
          </a:prstGeom>
        </p:spPr>
      </p:pic>
      <p:sp>
        <p:nvSpPr>
          <p:cNvPr id="2" name="Стрелка вправо с вырезом 1"/>
          <p:cNvSpPr/>
          <p:nvPr/>
        </p:nvSpPr>
        <p:spPr>
          <a:xfrm rot="8745749">
            <a:off x="3049606" y="1536691"/>
            <a:ext cx="584616" cy="614597"/>
          </a:xfrm>
          <a:prstGeom prst="notchedRightArrow">
            <a:avLst/>
          </a:prstGeom>
          <a:solidFill>
            <a:srgbClr val="102B3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право с вырезом 6"/>
          <p:cNvSpPr/>
          <p:nvPr/>
        </p:nvSpPr>
        <p:spPr>
          <a:xfrm rot="2828618">
            <a:off x="10168183" y="1512537"/>
            <a:ext cx="584616" cy="614597"/>
          </a:xfrm>
          <a:prstGeom prst="notchedRightArrow">
            <a:avLst/>
          </a:prstGeom>
          <a:solidFill>
            <a:srgbClr val="102B3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84224" y="2050272"/>
            <a:ext cx="5141626" cy="4401205"/>
          </a:xfrm>
          <a:prstGeom prst="rect">
            <a:avLst/>
          </a:prstGeom>
          <a:noFill/>
        </p:spPr>
        <p:txBody>
          <a:bodyPr wrap="square" rtlCol="0">
            <a:spAutoFit/>
          </a:bodyPr>
          <a:lstStyle/>
          <a:p>
            <a:pPr algn="just"/>
            <a:r>
              <a:rPr lang="ru-RU" sz="2800" b="1" i="1" dirty="0" smtClean="0">
                <a:solidFill>
                  <a:srgbClr val="0D2329"/>
                </a:solidFill>
                <a:latin typeface="Times New Roman" panose="02020603050405020304" pitchFamily="18" charset="0"/>
                <a:cs typeface="Times New Roman" panose="02020603050405020304" pitchFamily="18" charset="0"/>
              </a:rPr>
              <a:t>1. </a:t>
            </a:r>
            <a:r>
              <a:rPr lang="ru-RU" sz="2800" i="1" dirty="0" smtClean="0">
                <a:solidFill>
                  <a:srgbClr val="0D2329"/>
                </a:solidFill>
                <a:latin typeface="Times New Roman" panose="02020603050405020304" pitchFamily="18" charset="0"/>
                <a:cs typeface="Times New Roman" panose="02020603050405020304" pitchFamily="18" charset="0"/>
              </a:rPr>
              <a:t>Подбор художественной литературы для чтения и рассказывания по принципам:</a:t>
            </a:r>
          </a:p>
          <a:p>
            <a:pPr algn="just"/>
            <a:r>
              <a:rPr lang="ru-RU" sz="2800" i="1" dirty="0" smtClean="0">
                <a:solidFill>
                  <a:srgbClr val="102B32"/>
                </a:solidFill>
                <a:latin typeface="Times New Roman" panose="02020603050405020304" pitchFamily="18" charset="0"/>
                <a:cs typeface="Times New Roman" panose="02020603050405020304" pitchFamily="18" charset="0"/>
              </a:rPr>
              <a:t>- </a:t>
            </a:r>
            <a:r>
              <a:rPr lang="ru-RU" sz="2400" i="1" dirty="0" smtClean="0">
                <a:solidFill>
                  <a:srgbClr val="102B32"/>
                </a:solidFill>
                <a:latin typeface="Times New Roman" panose="02020603050405020304" pitchFamily="18" charset="0"/>
                <a:cs typeface="Times New Roman" panose="02020603050405020304" pitchFamily="18" charset="0"/>
              </a:rPr>
              <a:t>соответствие возрастным особенностям;</a:t>
            </a:r>
          </a:p>
          <a:p>
            <a:pPr marL="457200" indent="-457200" algn="just">
              <a:buFontTx/>
              <a:buChar char="-"/>
            </a:pPr>
            <a:r>
              <a:rPr lang="ru-RU" sz="2400" i="1" dirty="0">
                <a:solidFill>
                  <a:srgbClr val="102B32"/>
                </a:solidFill>
                <a:latin typeface="Times New Roman" panose="02020603050405020304" pitchFamily="18" charset="0"/>
                <a:cs typeface="Times New Roman" panose="02020603050405020304" pitchFamily="18" charset="0"/>
              </a:rPr>
              <a:t>соответствие </a:t>
            </a:r>
            <a:r>
              <a:rPr lang="ru-RU" sz="2400" i="1" dirty="0" smtClean="0">
                <a:solidFill>
                  <a:srgbClr val="102B32"/>
                </a:solidFill>
                <a:latin typeface="Times New Roman" panose="02020603050405020304" pitchFamily="18" charset="0"/>
                <a:cs typeface="Times New Roman" panose="02020603050405020304" pitchFamily="18" charset="0"/>
              </a:rPr>
              <a:t>уровню знаний детей;</a:t>
            </a:r>
          </a:p>
          <a:p>
            <a:pPr marL="457200" indent="-457200" algn="just">
              <a:buFontTx/>
              <a:buChar char="-"/>
            </a:pPr>
            <a:r>
              <a:rPr lang="ru-RU" sz="2400" i="1" dirty="0">
                <a:solidFill>
                  <a:srgbClr val="102B32"/>
                </a:solidFill>
                <a:latin typeface="Times New Roman" panose="02020603050405020304" pitchFamily="18" charset="0"/>
                <a:cs typeface="Times New Roman" panose="02020603050405020304" pitchFamily="18" charset="0"/>
              </a:rPr>
              <a:t>соответствие </a:t>
            </a:r>
            <a:r>
              <a:rPr lang="ru-RU" sz="2400" i="1" dirty="0" smtClean="0">
                <a:solidFill>
                  <a:srgbClr val="102B32"/>
                </a:solidFill>
                <a:latin typeface="Times New Roman" panose="02020603050405020304" pitchFamily="18" charset="0"/>
                <a:cs typeface="Times New Roman" panose="02020603050405020304" pitchFamily="18" charset="0"/>
              </a:rPr>
              <a:t>времени года; </a:t>
            </a:r>
          </a:p>
          <a:p>
            <a:pPr marL="457200" indent="-457200" algn="just">
              <a:buFontTx/>
              <a:buChar char="-"/>
            </a:pPr>
            <a:r>
              <a:rPr lang="ru-RU" sz="2400" i="1" dirty="0">
                <a:solidFill>
                  <a:srgbClr val="102B32"/>
                </a:solidFill>
                <a:latin typeface="Times New Roman" panose="02020603050405020304" pitchFamily="18" charset="0"/>
                <a:cs typeface="Times New Roman" panose="02020603050405020304" pitchFamily="18" charset="0"/>
              </a:rPr>
              <a:t>соответствие </a:t>
            </a:r>
            <a:r>
              <a:rPr lang="ru-RU" sz="2400" i="1" dirty="0" smtClean="0">
                <a:solidFill>
                  <a:srgbClr val="102B32"/>
                </a:solidFill>
                <a:latin typeface="Times New Roman" panose="02020603050405020304" pitchFamily="18" charset="0"/>
                <a:cs typeface="Times New Roman" panose="02020603050405020304" pitchFamily="18" charset="0"/>
              </a:rPr>
              <a:t>календарным событиям и тематике предшествующей работы в ДОУ.</a:t>
            </a:r>
            <a:endParaRPr lang="ru-RU" sz="2400" i="1" dirty="0">
              <a:solidFill>
                <a:srgbClr val="102B32"/>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6805533" y="2047963"/>
            <a:ext cx="5220211" cy="954107"/>
          </a:xfrm>
          <a:prstGeom prst="rect">
            <a:avLst/>
          </a:prstGeom>
          <a:noFill/>
        </p:spPr>
        <p:txBody>
          <a:bodyPr wrap="square" rtlCol="0">
            <a:spAutoFit/>
          </a:bodyPr>
          <a:lstStyle/>
          <a:p>
            <a:pPr algn="just"/>
            <a:r>
              <a:rPr lang="ru-RU" sz="2800" b="1" i="1" dirty="0" smtClean="0">
                <a:solidFill>
                  <a:srgbClr val="0D2329"/>
                </a:solidFill>
                <a:latin typeface="Times New Roman" panose="02020603050405020304" pitchFamily="18" charset="0"/>
                <a:cs typeface="Times New Roman" panose="02020603050405020304" pitchFamily="18" charset="0"/>
              </a:rPr>
              <a:t>2. </a:t>
            </a:r>
            <a:r>
              <a:rPr lang="ru-RU" sz="2800" i="1" dirty="0" smtClean="0">
                <a:solidFill>
                  <a:srgbClr val="0D2329"/>
                </a:solidFill>
                <a:latin typeface="Times New Roman" panose="02020603050405020304" pitchFamily="18" charset="0"/>
                <a:cs typeface="Times New Roman" panose="02020603050405020304" pitchFamily="18" charset="0"/>
              </a:rPr>
              <a:t>Знакомство с текстом и анализ его.</a:t>
            </a:r>
            <a:endParaRPr lang="ru-RU" sz="2800" i="1" dirty="0">
              <a:solidFill>
                <a:srgbClr val="0D2329"/>
              </a:solidFill>
              <a:latin typeface="Times New Roman" panose="02020603050405020304" pitchFamily="18" charset="0"/>
              <a:cs typeface="Times New Roman" panose="02020603050405020304" pitchFamily="18" charset="0"/>
            </a:endParaRPr>
          </a:p>
        </p:txBody>
      </p:sp>
      <p:sp>
        <p:nvSpPr>
          <p:cNvPr id="10" name="Стрелка вправо с вырезом 9"/>
          <p:cNvSpPr/>
          <p:nvPr/>
        </p:nvSpPr>
        <p:spPr>
          <a:xfrm rot="2828618">
            <a:off x="10501850" y="2986500"/>
            <a:ext cx="392536" cy="391850"/>
          </a:xfrm>
          <a:prstGeom prst="notchedRightArrow">
            <a:avLst/>
          </a:prstGeom>
          <a:solidFill>
            <a:srgbClr val="18414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право с вырезом 11"/>
          <p:cNvSpPr/>
          <p:nvPr/>
        </p:nvSpPr>
        <p:spPr>
          <a:xfrm rot="7876664">
            <a:off x="8366687" y="3004059"/>
            <a:ext cx="393890" cy="374356"/>
          </a:xfrm>
          <a:prstGeom prst="notchedRightArrow">
            <a:avLst/>
          </a:prstGeom>
          <a:solidFill>
            <a:srgbClr val="18414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6625653" y="3300264"/>
            <a:ext cx="3043004" cy="830997"/>
          </a:xfrm>
          <a:prstGeom prst="rect">
            <a:avLst/>
          </a:prstGeom>
          <a:noFill/>
        </p:spPr>
        <p:txBody>
          <a:bodyPr wrap="square" rtlCol="0">
            <a:spAutoFit/>
          </a:bodyPr>
          <a:lstStyle/>
          <a:p>
            <a:pPr algn="ctr"/>
            <a:r>
              <a:rPr lang="ru-RU" sz="2400" i="1" dirty="0">
                <a:solidFill>
                  <a:srgbClr val="102B32"/>
                </a:solidFill>
                <a:latin typeface="Times New Roman" panose="02020603050405020304" pitchFamily="18" charset="0"/>
                <a:cs typeface="Times New Roman" panose="02020603050405020304" pitchFamily="18" charset="0"/>
              </a:rPr>
              <a:t>а</a:t>
            </a:r>
            <a:r>
              <a:rPr lang="ru-RU" sz="2400" i="1" dirty="0" smtClean="0">
                <a:solidFill>
                  <a:srgbClr val="102B32"/>
                </a:solidFill>
                <a:latin typeface="Times New Roman" panose="02020603050405020304" pitchFamily="18" charset="0"/>
                <a:cs typeface="Times New Roman" panose="02020603050405020304" pitchFamily="18" charset="0"/>
              </a:rPr>
              <a:t>) содержательно – методический анализ</a:t>
            </a:r>
            <a:endParaRPr lang="ru-RU" sz="2400" i="1" dirty="0">
              <a:solidFill>
                <a:srgbClr val="102B32"/>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9668656" y="3329465"/>
            <a:ext cx="2357087" cy="830997"/>
          </a:xfrm>
          <a:prstGeom prst="rect">
            <a:avLst/>
          </a:prstGeom>
          <a:noFill/>
        </p:spPr>
        <p:txBody>
          <a:bodyPr wrap="square" rtlCol="0">
            <a:spAutoFit/>
          </a:bodyPr>
          <a:lstStyle/>
          <a:p>
            <a:pPr algn="ctr"/>
            <a:r>
              <a:rPr lang="ru-RU" sz="2400" i="1" dirty="0">
                <a:solidFill>
                  <a:srgbClr val="102B32"/>
                </a:solidFill>
                <a:latin typeface="Times New Roman" panose="02020603050405020304" pitchFamily="18" charset="0"/>
                <a:cs typeface="Times New Roman" panose="02020603050405020304" pitchFamily="18" charset="0"/>
              </a:rPr>
              <a:t>б</a:t>
            </a:r>
            <a:r>
              <a:rPr lang="ru-RU" sz="2400" i="1" dirty="0" smtClean="0">
                <a:solidFill>
                  <a:srgbClr val="102B32"/>
                </a:solidFill>
                <a:latin typeface="Times New Roman" panose="02020603050405020304" pitchFamily="18" charset="0"/>
                <a:cs typeface="Times New Roman" panose="02020603050405020304" pitchFamily="18" charset="0"/>
              </a:rPr>
              <a:t>) языковой анализ</a:t>
            </a:r>
            <a:endParaRPr lang="ru-RU" sz="2400" i="1" dirty="0">
              <a:solidFill>
                <a:srgbClr val="102B32"/>
              </a:solidFill>
              <a:latin typeface="Times New Roman" panose="02020603050405020304" pitchFamily="18" charset="0"/>
              <a:cs typeface="Times New Roman" panose="02020603050405020304" pitchFamily="18" charset="0"/>
            </a:endParaRPr>
          </a:p>
        </p:txBody>
      </p:sp>
      <p:pic>
        <p:nvPicPr>
          <p:cNvPr id="11" name="Рисунок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34227" y="4386489"/>
            <a:ext cx="3019609" cy="2325100"/>
          </a:xfrm>
          <a:prstGeom prst="rect">
            <a:avLst/>
          </a:prstGeom>
        </p:spPr>
      </p:pic>
    </p:spTree>
    <p:extLst>
      <p:ext uri="{BB962C8B-B14F-4D97-AF65-F5344CB8AC3E}">
        <p14:creationId xmlns:p14="http://schemas.microsoft.com/office/powerpoint/2010/main" val="25271191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 name="Стрелка вправо с вырезом 2"/>
          <p:cNvSpPr/>
          <p:nvPr/>
        </p:nvSpPr>
        <p:spPr>
          <a:xfrm rot="2146733">
            <a:off x="1538210" y="284891"/>
            <a:ext cx="584616" cy="614597"/>
          </a:xfrm>
          <a:prstGeom prst="notchedRightArrow">
            <a:avLst/>
          </a:prstGeom>
          <a:solidFill>
            <a:srgbClr val="102B3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2368446" y="299803"/>
            <a:ext cx="9458793" cy="584775"/>
          </a:xfrm>
          <a:prstGeom prst="rect">
            <a:avLst/>
          </a:prstGeom>
          <a:noFill/>
        </p:spPr>
        <p:txBody>
          <a:bodyPr wrap="square" rtlCol="0">
            <a:spAutoFit/>
          </a:bodyPr>
          <a:lstStyle/>
          <a:p>
            <a:r>
              <a:rPr lang="ru-RU" sz="2800" i="1" dirty="0" smtClean="0">
                <a:solidFill>
                  <a:srgbClr val="0D2329"/>
                </a:solidFill>
                <a:latin typeface="Times New Roman" panose="02020603050405020304" pitchFamily="18" charset="0"/>
                <a:cs typeface="Times New Roman" panose="02020603050405020304" pitchFamily="18" charset="0"/>
              </a:rPr>
              <a:t>3.  </a:t>
            </a:r>
            <a:r>
              <a:rPr lang="ru-RU" sz="3200" i="1" dirty="0" smtClean="0">
                <a:solidFill>
                  <a:srgbClr val="0D2329"/>
                </a:solidFill>
                <a:latin typeface="Times New Roman" panose="02020603050405020304" pitchFamily="18" charset="0"/>
                <a:cs typeface="Times New Roman" panose="02020603050405020304" pitchFamily="18" charset="0"/>
              </a:rPr>
              <a:t>Подбор воспитателем наглядного материала:</a:t>
            </a:r>
            <a:endParaRPr lang="ru-RU" sz="3200" i="1" dirty="0">
              <a:solidFill>
                <a:srgbClr val="0D2329"/>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413710" y="1012395"/>
            <a:ext cx="6171314" cy="2677656"/>
          </a:xfrm>
          <a:prstGeom prst="rect">
            <a:avLst/>
          </a:prstGeom>
          <a:noFill/>
        </p:spPr>
        <p:txBody>
          <a:bodyPr wrap="square" rtlCol="0">
            <a:spAutoFit/>
          </a:bodyPr>
          <a:lstStyle/>
          <a:p>
            <a:pPr marL="457200" indent="-457200" algn="just">
              <a:buFontTx/>
              <a:buChar char="-"/>
            </a:pPr>
            <a:r>
              <a:rPr lang="ru-RU" sz="2400" i="1" dirty="0" smtClean="0">
                <a:solidFill>
                  <a:srgbClr val="0D2329"/>
                </a:solidFill>
                <a:latin typeface="Times New Roman" panose="02020603050405020304" pitchFamily="18" charset="0"/>
                <a:cs typeface="Times New Roman" panose="02020603050405020304" pitchFamily="18" charset="0"/>
              </a:rPr>
              <a:t>рисунки художников к произведению, игрушки, предметы имеющие отношение к содержанию сказки (рассказа) и малознакомые детям;</a:t>
            </a:r>
          </a:p>
          <a:p>
            <a:pPr marL="457200" indent="-457200" algn="just">
              <a:buFontTx/>
              <a:buChar char="-"/>
            </a:pPr>
            <a:r>
              <a:rPr lang="ru-RU" sz="2400" i="1" dirty="0">
                <a:solidFill>
                  <a:srgbClr val="0D2329"/>
                </a:solidFill>
                <a:latin typeface="Times New Roman" panose="02020603050405020304" pitchFamily="18" charset="0"/>
                <a:cs typeface="Times New Roman" panose="02020603050405020304" pitchFamily="18" charset="0"/>
              </a:rPr>
              <a:t>п</a:t>
            </a:r>
            <a:r>
              <a:rPr lang="ru-RU" sz="2400" i="1" dirty="0" smtClean="0">
                <a:solidFill>
                  <a:srgbClr val="0D2329"/>
                </a:solidFill>
                <a:latin typeface="Times New Roman" panose="02020603050405020304" pitchFamily="18" charset="0"/>
                <a:cs typeface="Times New Roman" panose="02020603050405020304" pitchFamily="18" charset="0"/>
              </a:rPr>
              <a:t>ортрет писателя;</a:t>
            </a:r>
          </a:p>
          <a:p>
            <a:pPr marL="457200" indent="-457200" algn="just">
              <a:buFontTx/>
              <a:buChar char="-"/>
            </a:pPr>
            <a:r>
              <a:rPr lang="ru-RU" sz="2400" i="1" dirty="0">
                <a:solidFill>
                  <a:srgbClr val="0D2329"/>
                </a:solidFill>
                <a:latin typeface="Times New Roman" panose="02020603050405020304" pitchFamily="18" charset="0"/>
                <a:cs typeface="Times New Roman" panose="02020603050405020304" pitchFamily="18" charset="0"/>
              </a:rPr>
              <a:t>в</a:t>
            </a:r>
            <a:r>
              <a:rPr lang="ru-RU" sz="2400" i="1" dirty="0" smtClean="0">
                <a:solidFill>
                  <a:srgbClr val="0D2329"/>
                </a:solidFill>
                <a:latin typeface="Times New Roman" panose="02020603050405020304" pitchFamily="18" charset="0"/>
                <a:cs typeface="Times New Roman" panose="02020603050405020304" pitchFamily="18" charset="0"/>
              </a:rPr>
              <a:t>иды театров;</a:t>
            </a:r>
          </a:p>
          <a:p>
            <a:pPr marL="457200" indent="-457200" algn="just">
              <a:buFontTx/>
              <a:buChar char="-"/>
            </a:pPr>
            <a:r>
              <a:rPr lang="ru-RU" sz="2400" i="1" dirty="0">
                <a:solidFill>
                  <a:srgbClr val="0D2329"/>
                </a:solidFill>
                <a:latin typeface="Times New Roman" panose="02020603050405020304" pitchFamily="18" charset="0"/>
                <a:cs typeface="Times New Roman" panose="02020603050405020304" pitchFamily="18" charset="0"/>
              </a:rPr>
              <a:t>а</a:t>
            </a:r>
            <a:r>
              <a:rPr lang="ru-RU" sz="2400" i="1" dirty="0" smtClean="0">
                <a:solidFill>
                  <a:srgbClr val="0D2329"/>
                </a:solidFill>
                <a:latin typeface="Times New Roman" panose="02020603050405020304" pitchFamily="18" charset="0"/>
                <a:cs typeface="Times New Roman" panose="02020603050405020304" pitchFamily="18" charset="0"/>
              </a:rPr>
              <a:t>трибуты.</a:t>
            </a:r>
            <a:endParaRPr lang="ru-RU" sz="2400" i="1" dirty="0">
              <a:solidFill>
                <a:srgbClr val="0D2329"/>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a:stretch>
            <a:fillRect/>
          </a:stretch>
        </p:blipFill>
        <p:spPr>
          <a:xfrm>
            <a:off x="1534836" y="3816324"/>
            <a:ext cx="591363" cy="573074"/>
          </a:xfrm>
          <a:prstGeom prst="rect">
            <a:avLst/>
          </a:prstGeom>
        </p:spPr>
      </p:pic>
      <p:sp>
        <p:nvSpPr>
          <p:cNvPr id="8" name="TextBox 7"/>
          <p:cNvSpPr txBox="1"/>
          <p:nvPr/>
        </p:nvSpPr>
        <p:spPr>
          <a:xfrm>
            <a:off x="2368445" y="3816324"/>
            <a:ext cx="5381469" cy="1815882"/>
          </a:xfrm>
          <a:prstGeom prst="rect">
            <a:avLst/>
          </a:prstGeom>
          <a:noFill/>
        </p:spPr>
        <p:txBody>
          <a:bodyPr wrap="square" rtlCol="0">
            <a:spAutoFit/>
          </a:bodyPr>
          <a:lstStyle/>
          <a:p>
            <a:pPr algn="just"/>
            <a:r>
              <a:rPr lang="ru-RU" sz="2800" i="1" dirty="0" smtClean="0">
                <a:latin typeface="Times New Roman" panose="02020603050405020304" pitchFamily="18" charset="0"/>
                <a:cs typeface="Times New Roman" panose="02020603050405020304" pitchFamily="18" charset="0"/>
              </a:rPr>
              <a:t>4. </a:t>
            </a:r>
            <a:r>
              <a:rPr lang="ru-RU" sz="2800" i="1" dirty="0" smtClean="0">
                <a:solidFill>
                  <a:srgbClr val="0D2329"/>
                </a:solidFill>
                <a:latin typeface="Times New Roman" panose="02020603050405020304" pitchFamily="18" charset="0"/>
                <a:cs typeface="Times New Roman" panose="02020603050405020304" pitchFamily="18" charset="0"/>
              </a:rPr>
              <a:t>Постановка задач чтения (рассказывания) в зависимости от характера литературного произведения.</a:t>
            </a:r>
            <a:endParaRPr lang="ru-RU" sz="2800" i="1" dirty="0">
              <a:solidFill>
                <a:srgbClr val="0D2329"/>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3"/>
          <a:stretch>
            <a:fillRect/>
          </a:stretch>
        </p:blipFill>
        <p:spPr>
          <a:xfrm>
            <a:off x="1426295" y="5632206"/>
            <a:ext cx="591363" cy="573074"/>
          </a:xfrm>
          <a:prstGeom prst="rect">
            <a:avLst/>
          </a:prstGeom>
        </p:spPr>
      </p:pic>
      <p:sp>
        <p:nvSpPr>
          <p:cNvPr id="10" name="TextBox 9"/>
          <p:cNvSpPr txBox="1"/>
          <p:nvPr/>
        </p:nvSpPr>
        <p:spPr>
          <a:xfrm>
            <a:off x="2368445" y="5771213"/>
            <a:ext cx="5381469" cy="954107"/>
          </a:xfrm>
          <a:prstGeom prst="rect">
            <a:avLst/>
          </a:prstGeom>
          <a:noFill/>
        </p:spPr>
        <p:txBody>
          <a:bodyPr wrap="square" rtlCol="0">
            <a:spAutoFit/>
          </a:bodyPr>
          <a:lstStyle/>
          <a:p>
            <a:pPr algn="just"/>
            <a:r>
              <a:rPr lang="ru-RU" sz="2800" i="1" dirty="0" smtClean="0">
                <a:latin typeface="Times New Roman" panose="02020603050405020304" pitchFamily="18" charset="0"/>
                <a:cs typeface="Times New Roman" panose="02020603050405020304" pitchFamily="18" charset="0"/>
              </a:rPr>
              <a:t>5. </a:t>
            </a:r>
            <a:r>
              <a:rPr lang="ru-RU" sz="2800" i="1" dirty="0" smtClean="0">
                <a:solidFill>
                  <a:srgbClr val="0D2329"/>
                </a:solidFill>
                <a:latin typeface="Times New Roman" panose="02020603050405020304" pitchFamily="18" charset="0"/>
                <a:cs typeface="Times New Roman" panose="02020603050405020304" pitchFamily="18" charset="0"/>
              </a:rPr>
              <a:t>Отбор методов работы с книгой.</a:t>
            </a:r>
            <a:endParaRPr lang="ru-RU" sz="2800" i="1" dirty="0">
              <a:solidFill>
                <a:srgbClr val="0D2329"/>
              </a:solidFill>
              <a:latin typeface="Times New Roman" panose="02020603050405020304" pitchFamily="18" charset="0"/>
              <a:cs typeface="Times New Roman" panose="02020603050405020304" pitchFamily="18" charset="0"/>
            </a:endParaRPr>
          </a:p>
        </p:txBody>
      </p:sp>
      <p:pic>
        <p:nvPicPr>
          <p:cNvPr id="11" name="Рисунок 10"/>
          <p:cNvPicPr>
            <a:picLocks noChangeAspect="1"/>
          </p:cNvPicPr>
          <p:nvPr/>
        </p:nvPicPr>
        <p:blipFill rotWithShape="1">
          <a:blip r:embed="rId4" cstate="print">
            <a:extLst>
              <a:ext uri="{28A0092B-C50C-407E-A947-70E740481C1C}">
                <a14:useLocalDpi xmlns:a14="http://schemas.microsoft.com/office/drawing/2010/main" val="0"/>
              </a:ext>
            </a:extLst>
          </a:blip>
          <a:srcRect l="2489" r="4002"/>
          <a:stretch/>
        </p:blipFill>
        <p:spPr>
          <a:xfrm>
            <a:off x="8009393" y="1065983"/>
            <a:ext cx="3952757" cy="543974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4230486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504821">
            <a:off x="1499409" y="282892"/>
            <a:ext cx="406734" cy="630597"/>
          </a:xfrm>
          <a:prstGeom prst="rect">
            <a:avLst/>
          </a:prstGeom>
        </p:spPr>
      </p:pic>
      <p:sp>
        <p:nvSpPr>
          <p:cNvPr id="5" name="TextBox 4"/>
          <p:cNvSpPr txBox="1"/>
          <p:nvPr/>
        </p:nvSpPr>
        <p:spPr>
          <a:xfrm>
            <a:off x="1343891" y="1551708"/>
            <a:ext cx="5161840" cy="1077218"/>
          </a:xfrm>
          <a:prstGeom prst="rect">
            <a:avLst/>
          </a:prstGeom>
          <a:noFill/>
        </p:spPr>
        <p:txBody>
          <a:bodyPr wrap="square" rtlCol="0">
            <a:spAutoFit/>
          </a:bodyPr>
          <a:lstStyle/>
          <a:p>
            <a:pPr lvl="0" algn="just" fontAlgn="base">
              <a:spcBef>
                <a:spcPct val="0"/>
              </a:spcBef>
              <a:spcAft>
                <a:spcPct val="0"/>
              </a:spcAft>
            </a:pPr>
            <a:endParaRPr lang="ru-RU" sz="3200" i="1" dirty="0" smtClean="0">
              <a:solidFill>
                <a:srgbClr val="143740"/>
              </a:solidFill>
              <a:latin typeface="Times New Roman" pitchFamily="18" charset="0"/>
              <a:ea typeface="Times New Roman" pitchFamily="18" charset="0"/>
              <a:cs typeface="Times New Roman" pitchFamily="18" charset="0"/>
            </a:endParaRPr>
          </a:p>
          <a:p>
            <a:pPr lvl="0" algn="just" fontAlgn="base">
              <a:spcBef>
                <a:spcPct val="0"/>
              </a:spcBef>
              <a:spcAft>
                <a:spcPct val="0"/>
              </a:spcAft>
            </a:pPr>
            <a:endParaRPr lang="ru-RU" sz="3200" i="1" dirty="0">
              <a:solidFill>
                <a:srgbClr val="143740"/>
              </a:solidFill>
              <a:latin typeface="Times New Roman" pitchFamily="18" charset="0"/>
              <a:ea typeface="Times New Roman" pitchFamily="18" charset="0"/>
              <a:cs typeface="Times New Roman" pitchFamily="18" charset="0"/>
            </a:endParaRPr>
          </a:p>
        </p:txBody>
      </p:sp>
      <p:sp>
        <p:nvSpPr>
          <p:cNvPr id="8" name="TextBox 7"/>
          <p:cNvSpPr txBox="1"/>
          <p:nvPr/>
        </p:nvSpPr>
        <p:spPr>
          <a:xfrm>
            <a:off x="1723869" y="223247"/>
            <a:ext cx="10253271" cy="1077218"/>
          </a:xfrm>
          <a:prstGeom prst="rect">
            <a:avLst/>
          </a:prstGeom>
          <a:noFill/>
        </p:spPr>
        <p:txBody>
          <a:bodyPr wrap="square" rtlCol="0">
            <a:spAutoFit/>
          </a:bodyPr>
          <a:lstStyle/>
          <a:p>
            <a:pPr algn="ctr"/>
            <a:r>
              <a:rPr lang="ru-RU" sz="3200" b="1" i="1" dirty="0" smtClean="0">
                <a:solidFill>
                  <a:srgbClr val="08161A"/>
                </a:solidFill>
                <a:latin typeface="Times New Roman" panose="02020603050405020304" pitchFamily="18" charset="0"/>
                <a:cs typeface="Times New Roman" panose="02020603050405020304" pitchFamily="18" charset="0"/>
              </a:rPr>
              <a:t>Особенности рассказывания народной сказки для детей дошкольного возраста</a:t>
            </a:r>
            <a:endParaRPr lang="ru-RU" sz="3200" b="1" i="1" dirty="0">
              <a:solidFill>
                <a:srgbClr val="08161A"/>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1399769" y="1353204"/>
            <a:ext cx="6923631" cy="1200329"/>
          </a:xfrm>
          <a:prstGeom prst="rect">
            <a:avLst/>
          </a:prstGeom>
          <a:noFill/>
        </p:spPr>
        <p:txBody>
          <a:bodyPr wrap="square" rtlCol="0">
            <a:spAutoFit/>
          </a:bodyPr>
          <a:lstStyle/>
          <a:p>
            <a:pPr algn="r"/>
            <a:r>
              <a:rPr lang="ru-RU" sz="2400" i="1" dirty="0" smtClean="0">
                <a:solidFill>
                  <a:srgbClr val="08161A"/>
                </a:solidFill>
                <a:latin typeface="Times New Roman" panose="02020603050405020304" pitchFamily="18" charset="0"/>
                <a:cs typeface="Times New Roman" panose="02020603050405020304" pitchFamily="18" charset="0"/>
              </a:rPr>
              <a:t>Читайте простонародные сказки, молодые писатели,- чтоб видеть свойства русского языка.</a:t>
            </a:r>
          </a:p>
          <a:p>
            <a:pPr algn="r"/>
            <a:r>
              <a:rPr lang="ru-RU" sz="2400" i="1" dirty="0" smtClean="0">
                <a:solidFill>
                  <a:srgbClr val="08161A"/>
                </a:solidFill>
                <a:latin typeface="Times New Roman" panose="02020603050405020304" pitchFamily="18" charset="0"/>
                <a:cs typeface="Times New Roman" panose="02020603050405020304" pitchFamily="18" charset="0"/>
              </a:rPr>
              <a:t>А.С. Пушкин</a:t>
            </a:r>
            <a:endParaRPr lang="ru-RU" sz="2400" i="1" dirty="0">
              <a:solidFill>
                <a:srgbClr val="08161A"/>
              </a:solidFill>
              <a:latin typeface="Times New Roman" panose="02020603050405020304" pitchFamily="18" charset="0"/>
              <a:cs typeface="Times New Roman" panose="02020603050405020304" pitchFamily="18" charset="0"/>
            </a:endParaRPr>
          </a:p>
        </p:txBody>
      </p:sp>
      <p:pic>
        <p:nvPicPr>
          <p:cNvPr id="13" name="Рисунок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23400" y="1846177"/>
            <a:ext cx="3653740" cy="4567175"/>
          </a:xfrm>
          <a:prstGeom prst="rect">
            <a:avLst/>
          </a:prstGeom>
        </p:spPr>
      </p:pic>
      <p:sp>
        <p:nvSpPr>
          <p:cNvPr id="14" name="TextBox 13"/>
          <p:cNvSpPr txBox="1"/>
          <p:nvPr/>
        </p:nvSpPr>
        <p:spPr>
          <a:xfrm>
            <a:off x="1399769" y="2933601"/>
            <a:ext cx="6380126" cy="3046988"/>
          </a:xfrm>
          <a:prstGeom prst="rect">
            <a:avLst/>
          </a:prstGeom>
          <a:noFill/>
        </p:spPr>
        <p:txBody>
          <a:bodyPr wrap="square" rtlCol="0">
            <a:spAutoFit/>
          </a:bodyPr>
          <a:lstStyle/>
          <a:p>
            <a:pPr marL="457200" indent="-457200" algn="just">
              <a:buFont typeface="Wingdings" panose="05000000000000000000" pitchFamily="2" charset="2"/>
              <a:buChar char="ü"/>
            </a:pPr>
            <a:r>
              <a:rPr lang="ru-RU" sz="3200" b="1" i="1" dirty="0" smtClean="0">
                <a:solidFill>
                  <a:srgbClr val="08161A"/>
                </a:solidFill>
                <a:latin typeface="Times New Roman" panose="02020603050405020304" pitchFamily="18" charset="0"/>
                <a:cs typeface="Times New Roman" panose="02020603050405020304" pitchFamily="18" charset="0"/>
              </a:rPr>
              <a:t>Сказку</a:t>
            </a:r>
            <a:r>
              <a:rPr lang="ru-RU" sz="3200" i="1" dirty="0" smtClean="0">
                <a:solidFill>
                  <a:srgbClr val="08161A"/>
                </a:solidFill>
                <a:latin typeface="Times New Roman" panose="02020603050405020304" pitchFamily="18" charset="0"/>
                <a:cs typeface="Times New Roman" panose="02020603050405020304" pitchFamily="18" charset="0"/>
              </a:rPr>
              <a:t> («Репка», «Курочка - ряба», «Кот, петух и лиса», «Снегурочка» и многие другие) </a:t>
            </a:r>
            <a:r>
              <a:rPr lang="ru-RU" sz="3200" b="1" i="1" dirty="0" smtClean="0">
                <a:solidFill>
                  <a:srgbClr val="08161A"/>
                </a:solidFill>
                <a:latin typeface="Times New Roman" panose="02020603050405020304" pitchFamily="18" charset="0"/>
                <a:cs typeface="Times New Roman" panose="02020603050405020304" pitchFamily="18" charset="0"/>
              </a:rPr>
              <a:t>следует рассказывать детям в ее подлиннике, не искажая текста свободным пересказом. </a:t>
            </a:r>
            <a:endParaRPr lang="ru-RU" sz="3200" b="1" i="1" dirty="0">
              <a:solidFill>
                <a:srgbClr val="08161A"/>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94623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5" name="TextBox 4"/>
          <p:cNvSpPr txBox="1"/>
          <p:nvPr/>
        </p:nvSpPr>
        <p:spPr>
          <a:xfrm>
            <a:off x="1343891" y="1551708"/>
            <a:ext cx="5161840" cy="1077218"/>
          </a:xfrm>
          <a:prstGeom prst="rect">
            <a:avLst/>
          </a:prstGeom>
          <a:noFill/>
        </p:spPr>
        <p:txBody>
          <a:bodyPr wrap="square" rtlCol="0">
            <a:spAutoFit/>
          </a:bodyPr>
          <a:lstStyle/>
          <a:p>
            <a:pPr lvl="0" algn="just" fontAlgn="base">
              <a:spcBef>
                <a:spcPct val="0"/>
              </a:spcBef>
              <a:spcAft>
                <a:spcPct val="0"/>
              </a:spcAft>
            </a:pPr>
            <a:endParaRPr lang="ru-RU" sz="3200" i="1" dirty="0" smtClean="0">
              <a:solidFill>
                <a:srgbClr val="143740"/>
              </a:solidFill>
              <a:latin typeface="Times New Roman" pitchFamily="18" charset="0"/>
              <a:ea typeface="Times New Roman" pitchFamily="18" charset="0"/>
              <a:cs typeface="Times New Roman" pitchFamily="18" charset="0"/>
            </a:endParaRPr>
          </a:p>
          <a:p>
            <a:pPr lvl="0" algn="just" fontAlgn="base">
              <a:spcBef>
                <a:spcPct val="0"/>
              </a:spcBef>
              <a:spcAft>
                <a:spcPct val="0"/>
              </a:spcAft>
            </a:pPr>
            <a:endParaRPr lang="ru-RU" sz="3200" i="1" dirty="0">
              <a:solidFill>
                <a:srgbClr val="143740"/>
              </a:solidFill>
              <a:latin typeface="Times New Roman" pitchFamily="18" charset="0"/>
              <a:ea typeface="Times New Roman" pitchFamily="18" charset="0"/>
              <a:cs typeface="Times New Roman" pitchFamily="18" charset="0"/>
            </a:endParaRPr>
          </a:p>
        </p:txBody>
      </p:sp>
      <p:sp>
        <p:nvSpPr>
          <p:cNvPr id="14" name="TextBox 13"/>
          <p:cNvSpPr txBox="1"/>
          <p:nvPr/>
        </p:nvSpPr>
        <p:spPr>
          <a:xfrm>
            <a:off x="1229194" y="164893"/>
            <a:ext cx="10658006" cy="2554545"/>
          </a:xfrm>
          <a:prstGeom prst="rect">
            <a:avLst/>
          </a:prstGeom>
          <a:noFill/>
        </p:spPr>
        <p:txBody>
          <a:bodyPr wrap="square" rtlCol="0">
            <a:spAutoFit/>
          </a:bodyPr>
          <a:lstStyle/>
          <a:p>
            <a:pPr marL="457200" indent="-457200" algn="just">
              <a:buFont typeface="Wingdings" panose="05000000000000000000" pitchFamily="2" charset="2"/>
              <a:buChar char="ü"/>
            </a:pPr>
            <a:r>
              <a:rPr lang="ru-RU" sz="3200" b="1" i="1" dirty="0" smtClean="0">
                <a:solidFill>
                  <a:srgbClr val="08161A"/>
                </a:solidFill>
                <a:latin typeface="Times New Roman" panose="02020603050405020304" pitchFamily="18" charset="0"/>
                <a:cs typeface="Times New Roman" panose="02020603050405020304" pitchFamily="18" charset="0"/>
              </a:rPr>
              <a:t>Большие по объёму сказки</a:t>
            </a:r>
            <a:r>
              <a:rPr lang="ru-RU" sz="3200" i="1" dirty="0" smtClean="0">
                <a:solidFill>
                  <a:srgbClr val="08161A"/>
                </a:solidFill>
                <a:latin typeface="Times New Roman" panose="02020603050405020304" pitchFamily="18" charset="0"/>
                <a:cs typeface="Times New Roman" panose="02020603050405020304" pitchFamily="18" charset="0"/>
              </a:rPr>
              <a:t>, как например «Царевна -лягушка», «Сказка о рыбаке и рыбке» А.С. Пушкина, «Гадкий утёнок» Андерсена, </a:t>
            </a:r>
            <a:r>
              <a:rPr lang="ru-RU" sz="3200" b="1" i="1" dirty="0" smtClean="0">
                <a:solidFill>
                  <a:srgbClr val="08161A"/>
                </a:solidFill>
                <a:latin typeface="Times New Roman" panose="02020603050405020304" pitchFamily="18" charset="0"/>
                <a:cs typeface="Times New Roman" panose="02020603050405020304" pitchFamily="18" charset="0"/>
              </a:rPr>
              <a:t>лучше читать по книге, чтобы не исказить текст, не снизить их художественную ценность.</a:t>
            </a:r>
            <a:endParaRPr lang="ru-RU" sz="3200" b="1" i="1" dirty="0">
              <a:solidFill>
                <a:srgbClr val="08161A"/>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rotWithShape="1">
          <a:blip r:embed="rId3">
            <a:extLst>
              <a:ext uri="{28A0092B-C50C-407E-A947-70E740481C1C}">
                <a14:useLocalDpi xmlns:a14="http://schemas.microsoft.com/office/drawing/2010/main" val="0"/>
              </a:ext>
            </a:extLst>
          </a:blip>
          <a:srcRect b="8149"/>
          <a:stretch/>
        </p:blipFill>
        <p:spPr>
          <a:xfrm>
            <a:off x="1229194" y="3167242"/>
            <a:ext cx="5491624" cy="351071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0" name="Рисунок 9"/>
          <p:cNvPicPr>
            <a:picLocks noChangeAspect="1"/>
          </p:cNvPicPr>
          <p:nvPr/>
        </p:nvPicPr>
        <p:blipFill rotWithShape="1">
          <a:blip r:embed="rId4">
            <a:extLst>
              <a:ext uri="{28A0092B-C50C-407E-A947-70E740481C1C}">
                <a14:useLocalDpi xmlns:a14="http://schemas.microsoft.com/office/drawing/2010/main" val="0"/>
              </a:ext>
            </a:extLst>
          </a:blip>
          <a:srcRect l="2811" t="4712"/>
          <a:stretch/>
        </p:blipFill>
        <p:spPr>
          <a:xfrm>
            <a:off x="7030387" y="3144388"/>
            <a:ext cx="4946667" cy="349291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320853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504821">
            <a:off x="1887582" y="338298"/>
            <a:ext cx="352791" cy="630597"/>
          </a:xfrm>
          <a:prstGeom prst="rect">
            <a:avLst/>
          </a:prstGeom>
        </p:spPr>
      </p:pic>
      <p:sp>
        <p:nvSpPr>
          <p:cNvPr id="5" name="TextBox 4"/>
          <p:cNvSpPr txBox="1"/>
          <p:nvPr/>
        </p:nvSpPr>
        <p:spPr>
          <a:xfrm>
            <a:off x="1343891" y="1551708"/>
            <a:ext cx="5161840" cy="1077218"/>
          </a:xfrm>
          <a:prstGeom prst="rect">
            <a:avLst/>
          </a:prstGeom>
          <a:noFill/>
        </p:spPr>
        <p:txBody>
          <a:bodyPr wrap="square" rtlCol="0">
            <a:spAutoFit/>
          </a:bodyPr>
          <a:lstStyle/>
          <a:p>
            <a:pPr lvl="0" algn="just" fontAlgn="base">
              <a:spcBef>
                <a:spcPct val="0"/>
              </a:spcBef>
              <a:spcAft>
                <a:spcPct val="0"/>
              </a:spcAft>
            </a:pPr>
            <a:endParaRPr lang="ru-RU" sz="3200" i="1" dirty="0" smtClean="0">
              <a:solidFill>
                <a:srgbClr val="143740"/>
              </a:solidFill>
              <a:latin typeface="Times New Roman" pitchFamily="18" charset="0"/>
              <a:ea typeface="Times New Roman" pitchFamily="18" charset="0"/>
              <a:cs typeface="Times New Roman" pitchFamily="18" charset="0"/>
            </a:endParaRPr>
          </a:p>
          <a:p>
            <a:pPr lvl="0" algn="just" fontAlgn="base">
              <a:spcBef>
                <a:spcPct val="0"/>
              </a:spcBef>
              <a:spcAft>
                <a:spcPct val="0"/>
              </a:spcAft>
            </a:pPr>
            <a:endParaRPr lang="ru-RU" sz="3200" i="1" dirty="0">
              <a:solidFill>
                <a:srgbClr val="143740"/>
              </a:solidFill>
              <a:latin typeface="Times New Roman" pitchFamily="18" charset="0"/>
              <a:ea typeface="Times New Roman" pitchFamily="18" charset="0"/>
              <a:cs typeface="Times New Roman" pitchFamily="18" charset="0"/>
            </a:endParaRPr>
          </a:p>
        </p:txBody>
      </p:sp>
      <p:sp>
        <p:nvSpPr>
          <p:cNvPr id="2" name="TextBox 1"/>
          <p:cNvSpPr txBox="1"/>
          <p:nvPr/>
        </p:nvSpPr>
        <p:spPr>
          <a:xfrm>
            <a:off x="2050014" y="223247"/>
            <a:ext cx="9882156" cy="1077218"/>
          </a:xfrm>
          <a:prstGeom prst="rect">
            <a:avLst/>
          </a:prstGeom>
          <a:noFill/>
        </p:spPr>
        <p:txBody>
          <a:bodyPr wrap="square" rtlCol="0">
            <a:spAutoFit/>
          </a:bodyPr>
          <a:lstStyle/>
          <a:p>
            <a:pPr lvl="0" algn="ctr"/>
            <a:r>
              <a:rPr lang="ru-RU" sz="3200" b="1" i="1" dirty="0">
                <a:solidFill>
                  <a:srgbClr val="08161A"/>
                </a:solidFill>
                <a:latin typeface="Times New Roman" panose="02020603050405020304" pitchFamily="18" charset="0"/>
                <a:cs typeface="Times New Roman" panose="02020603050405020304" pitchFamily="18" charset="0"/>
              </a:rPr>
              <a:t>Особенности </a:t>
            </a:r>
            <a:r>
              <a:rPr lang="ru-RU" sz="3200" b="1" i="1" dirty="0" smtClean="0">
                <a:solidFill>
                  <a:srgbClr val="08161A"/>
                </a:solidFill>
                <a:latin typeface="Times New Roman" panose="02020603050405020304" pitchFamily="18" charset="0"/>
                <a:cs typeface="Times New Roman" panose="02020603050405020304" pitchFamily="18" charset="0"/>
              </a:rPr>
              <a:t>ознакомления </a:t>
            </a:r>
            <a:r>
              <a:rPr lang="ru-RU" sz="3200" b="1" i="1" dirty="0">
                <a:solidFill>
                  <a:srgbClr val="08161A"/>
                </a:solidFill>
                <a:latin typeface="Times New Roman" panose="02020603050405020304" pitchFamily="18" charset="0"/>
                <a:cs typeface="Times New Roman" panose="02020603050405020304" pitchFamily="18" charset="0"/>
              </a:rPr>
              <a:t>детей дошкольного </a:t>
            </a:r>
            <a:r>
              <a:rPr lang="ru-RU" sz="3200" b="1" i="1" dirty="0" smtClean="0">
                <a:solidFill>
                  <a:srgbClr val="08161A"/>
                </a:solidFill>
                <a:latin typeface="Times New Roman" panose="02020603050405020304" pitchFamily="18" charset="0"/>
                <a:cs typeface="Times New Roman" panose="02020603050405020304" pitchFamily="18" charset="0"/>
              </a:rPr>
              <a:t>возраста с народной поэзией</a:t>
            </a:r>
            <a:endParaRPr lang="ru-RU" sz="3200" b="1" i="1" dirty="0">
              <a:solidFill>
                <a:srgbClr val="08161A"/>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708877" y="1909916"/>
            <a:ext cx="6011057" cy="3539430"/>
          </a:xfrm>
          <a:prstGeom prst="rect">
            <a:avLst/>
          </a:prstGeom>
          <a:noFill/>
        </p:spPr>
        <p:txBody>
          <a:bodyPr wrap="square" rtlCol="0">
            <a:spAutoFit/>
          </a:bodyPr>
          <a:lstStyle/>
          <a:p>
            <a:pPr marL="457200" indent="-457200" algn="just">
              <a:buFont typeface="Wingdings" panose="05000000000000000000" pitchFamily="2" charset="2"/>
              <a:buChar char="ü"/>
            </a:pPr>
            <a:r>
              <a:rPr lang="ru-RU" sz="3200" b="1" i="1" dirty="0" smtClean="0">
                <a:solidFill>
                  <a:srgbClr val="08161A"/>
                </a:solidFill>
                <a:latin typeface="Times New Roman" panose="02020603050405020304" pitchFamily="18" charset="0"/>
                <a:cs typeface="Times New Roman" panose="02020603050405020304" pitchFamily="18" charset="0"/>
              </a:rPr>
              <a:t>Народные песенки (потешки, дразнилки, прибаутки, заклички, пословицы …) </a:t>
            </a:r>
            <a:r>
              <a:rPr lang="ru-RU" sz="3200" i="1" dirty="0" smtClean="0">
                <a:solidFill>
                  <a:srgbClr val="08161A"/>
                </a:solidFill>
                <a:latin typeface="Times New Roman" panose="02020603050405020304" pitchFamily="18" charset="0"/>
                <a:cs typeface="Times New Roman" panose="02020603050405020304" pitchFamily="18" charset="0"/>
              </a:rPr>
              <a:t>невелики по объёму, </a:t>
            </a:r>
            <a:r>
              <a:rPr lang="ru-RU" sz="3200" b="1" i="1" dirty="0" smtClean="0">
                <a:solidFill>
                  <a:srgbClr val="08161A"/>
                </a:solidFill>
                <a:latin typeface="Times New Roman" panose="02020603050405020304" pitchFamily="18" charset="0"/>
                <a:cs typeface="Times New Roman" panose="02020603050405020304" pitchFamily="18" charset="0"/>
              </a:rPr>
              <a:t>их</a:t>
            </a:r>
            <a:r>
              <a:rPr lang="ru-RU" sz="3200" i="1" dirty="0" smtClean="0">
                <a:solidFill>
                  <a:srgbClr val="08161A"/>
                </a:solidFill>
                <a:latin typeface="Times New Roman" panose="02020603050405020304" pitchFamily="18" charset="0"/>
                <a:cs typeface="Times New Roman" panose="02020603050405020304" pitchFamily="18" charset="0"/>
              </a:rPr>
              <a:t> безусловно </a:t>
            </a:r>
            <a:r>
              <a:rPr lang="ru-RU" sz="3200" b="1" i="1" dirty="0" smtClean="0">
                <a:solidFill>
                  <a:srgbClr val="08161A"/>
                </a:solidFill>
                <a:latin typeface="Times New Roman" panose="02020603050405020304" pitchFamily="18" charset="0"/>
                <a:cs typeface="Times New Roman" panose="02020603050405020304" pitchFamily="18" charset="0"/>
              </a:rPr>
              <a:t>следует читать наизусть, </a:t>
            </a:r>
            <a:r>
              <a:rPr lang="ru-RU" sz="3200" i="1" dirty="0" smtClean="0">
                <a:solidFill>
                  <a:srgbClr val="08161A"/>
                </a:solidFill>
                <a:latin typeface="Times New Roman" panose="02020603050405020304" pitchFamily="18" charset="0"/>
                <a:cs typeface="Times New Roman" panose="02020603050405020304" pitchFamily="18" charset="0"/>
              </a:rPr>
              <a:t>используя все средства выразительной речи. </a:t>
            </a:r>
            <a:endParaRPr lang="ru-RU" sz="3200" i="1" dirty="0">
              <a:solidFill>
                <a:srgbClr val="08161A"/>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29600" y="1779545"/>
            <a:ext cx="3426836" cy="472667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8865080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504821">
            <a:off x="2133113" y="267452"/>
            <a:ext cx="352791" cy="630597"/>
          </a:xfrm>
          <a:prstGeom prst="rect">
            <a:avLst/>
          </a:prstGeom>
        </p:spPr>
      </p:pic>
      <p:sp>
        <p:nvSpPr>
          <p:cNvPr id="5" name="TextBox 4"/>
          <p:cNvSpPr txBox="1"/>
          <p:nvPr/>
        </p:nvSpPr>
        <p:spPr>
          <a:xfrm>
            <a:off x="1343891" y="1551708"/>
            <a:ext cx="5161840" cy="1077218"/>
          </a:xfrm>
          <a:prstGeom prst="rect">
            <a:avLst/>
          </a:prstGeom>
          <a:noFill/>
        </p:spPr>
        <p:txBody>
          <a:bodyPr wrap="square" rtlCol="0">
            <a:spAutoFit/>
          </a:bodyPr>
          <a:lstStyle/>
          <a:p>
            <a:pPr lvl="0" algn="just" fontAlgn="base">
              <a:spcBef>
                <a:spcPct val="0"/>
              </a:spcBef>
              <a:spcAft>
                <a:spcPct val="0"/>
              </a:spcAft>
            </a:pPr>
            <a:endParaRPr lang="ru-RU" sz="3200" i="1" dirty="0" smtClean="0">
              <a:solidFill>
                <a:srgbClr val="143740"/>
              </a:solidFill>
              <a:latin typeface="Times New Roman" pitchFamily="18" charset="0"/>
              <a:ea typeface="Times New Roman" pitchFamily="18" charset="0"/>
              <a:cs typeface="Times New Roman" pitchFamily="18" charset="0"/>
            </a:endParaRPr>
          </a:p>
          <a:p>
            <a:pPr lvl="0" algn="just" fontAlgn="base">
              <a:spcBef>
                <a:spcPct val="0"/>
              </a:spcBef>
              <a:spcAft>
                <a:spcPct val="0"/>
              </a:spcAft>
            </a:pPr>
            <a:endParaRPr lang="ru-RU" sz="3200" i="1" dirty="0">
              <a:solidFill>
                <a:srgbClr val="143740"/>
              </a:solidFill>
              <a:latin typeface="Times New Roman" pitchFamily="18" charset="0"/>
              <a:ea typeface="Times New Roman" pitchFamily="18" charset="0"/>
              <a:cs typeface="Times New Roman" pitchFamily="18" charset="0"/>
            </a:endParaRPr>
          </a:p>
        </p:txBody>
      </p:sp>
      <p:sp>
        <p:nvSpPr>
          <p:cNvPr id="2" name="TextBox 1"/>
          <p:cNvSpPr txBox="1"/>
          <p:nvPr/>
        </p:nvSpPr>
        <p:spPr>
          <a:xfrm>
            <a:off x="2188564" y="223247"/>
            <a:ext cx="9728616" cy="1077218"/>
          </a:xfrm>
          <a:prstGeom prst="rect">
            <a:avLst/>
          </a:prstGeom>
          <a:noFill/>
        </p:spPr>
        <p:txBody>
          <a:bodyPr wrap="square" rtlCol="0">
            <a:spAutoFit/>
          </a:bodyPr>
          <a:lstStyle/>
          <a:p>
            <a:pPr lvl="0" algn="ctr"/>
            <a:r>
              <a:rPr lang="ru-RU" sz="3200" b="1" i="1" dirty="0">
                <a:solidFill>
                  <a:srgbClr val="08161A"/>
                </a:solidFill>
                <a:latin typeface="Times New Roman" panose="02020603050405020304" pitchFamily="18" charset="0"/>
                <a:cs typeface="Times New Roman" panose="02020603050405020304" pitchFamily="18" charset="0"/>
              </a:rPr>
              <a:t>Особенности </a:t>
            </a:r>
            <a:r>
              <a:rPr lang="ru-RU" sz="3200" b="1" i="1" dirty="0" smtClean="0">
                <a:solidFill>
                  <a:srgbClr val="08161A"/>
                </a:solidFill>
                <a:latin typeface="Times New Roman" panose="02020603050405020304" pitchFamily="18" charset="0"/>
                <a:cs typeface="Times New Roman" panose="02020603050405020304" pitchFamily="18" charset="0"/>
              </a:rPr>
              <a:t>чтения стихотворений для </a:t>
            </a:r>
            <a:r>
              <a:rPr lang="ru-RU" sz="3200" b="1" i="1" dirty="0">
                <a:solidFill>
                  <a:srgbClr val="08161A"/>
                </a:solidFill>
                <a:latin typeface="Times New Roman" panose="02020603050405020304" pitchFamily="18" charset="0"/>
                <a:cs typeface="Times New Roman" panose="02020603050405020304" pitchFamily="18" charset="0"/>
              </a:rPr>
              <a:t>детей дошкольного возраста</a:t>
            </a:r>
          </a:p>
        </p:txBody>
      </p:sp>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42478" y="1708879"/>
            <a:ext cx="3874702" cy="387470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6" name="TextBox 5"/>
          <p:cNvSpPr txBox="1"/>
          <p:nvPr/>
        </p:nvSpPr>
        <p:spPr>
          <a:xfrm>
            <a:off x="1229194" y="1551708"/>
            <a:ext cx="6460760" cy="4031873"/>
          </a:xfrm>
          <a:prstGeom prst="rect">
            <a:avLst/>
          </a:prstGeom>
          <a:noFill/>
        </p:spPr>
        <p:txBody>
          <a:bodyPr wrap="square" rtlCol="0">
            <a:spAutoFit/>
          </a:bodyPr>
          <a:lstStyle/>
          <a:p>
            <a:pPr algn="just"/>
            <a:r>
              <a:rPr lang="ru-RU" sz="3200" i="1" dirty="0" smtClean="0">
                <a:latin typeface="Times New Roman" panose="02020603050405020304" pitchFamily="18" charset="0"/>
                <a:cs typeface="Times New Roman" panose="02020603050405020304" pitchFamily="18" charset="0"/>
              </a:rPr>
              <a:t>       </a:t>
            </a:r>
            <a:r>
              <a:rPr lang="ru-RU" sz="3200" b="1" i="1" dirty="0" smtClean="0">
                <a:solidFill>
                  <a:srgbClr val="08161A"/>
                </a:solidFill>
                <a:latin typeface="Times New Roman" panose="02020603050405020304" pitchFamily="18" charset="0"/>
                <a:cs typeface="Times New Roman" panose="02020603050405020304" pitchFamily="18" charset="0"/>
              </a:rPr>
              <a:t>При чтении стихов </a:t>
            </a:r>
            <a:r>
              <a:rPr lang="ru-RU" sz="3200" i="1" dirty="0" smtClean="0">
                <a:solidFill>
                  <a:srgbClr val="08161A"/>
                </a:solidFill>
                <a:latin typeface="Times New Roman" panose="02020603050405020304" pitchFamily="18" charset="0"/>
                <a:cs typeface="Times New Roman" panose="02020603050405020304" pitchFamily="18" charset="0"/>
              </a:rPr>
              <a:t>воспитателю </a:t>
            </a:r>
            <a:r>
              <a:rPr lang="ru-RU" sz="3200" b="1" i="1" dirty="0" smtClean="0">
                <a:solidFill>
                  <a:srgbClr val="08161A"/>
                </a:solidFill>
                <a:latin typeface="Times New Roman" panose="02020603050405020304" pitchFamily="18" charset="0"/>
                <a:cs typeface="Times New Roman" panose="02020603050405020304" pitchFamily="18" charset="0"/>
              </a:rPr>
              <a:t>необходимо передавать </a:t>
            </a:r>
            <a:r>
              <a:rPr lang="ru-RU" sz="3200" i="1" dirty="0" smtClean="0">
                <a:solidFill>
                  <a:srgbClr val="08161A"/>
                </a:solidFill>
                <a:latin typeface="Times New Roman" panose="02020603050405020304" pitchFamily="18" charset="0"/>
                <a:cs typeface="Times New Roman" panose="02020603050405020304" pitchFamily="18" charset="0"/>
              </a:rPr>
              <a:t>не только </a:t>
            </a:r>
            <a:r>
              <a:rPr lang="ru-RU" sz="3200" b="1" i="1" dirty="0" smtClean="0">
                <a:solidFill>
                  <a:srgbClr val="08161A"/>
                </a:solidFill>
                <a:latin typeface="Times New Roman" panose="02020603050405020304" pitchFamily="18" charset="0"/>
                <a:cs typeface="Times New Roman" panose="02020603050405020304" pitchFamily="18" charset="0"/>
              </a:rPr>
              <a:t>смысловое содержание, </a:t>
            </a:r>
            <a:r>
              <a:rPr lang="ru-RU" sz="3200" i="1" dirty="0" smtClean="0">
                <a:solidFill>
                  <a:srgbClr val="08161A"/>
                </a:solidFill>
                <a:latin typeface="Times New Roman" panose="02020603050405020304" pitchFamily="18" charset="0"/>
                <a:cs typeface="Times New Roman" panose="02020603050405020304" pitchFamily="18" charset="0"/>
              </a:rPr>
              <a:t>но и </a:t>
            </a:r>
            <a:r>
              <a:rPr lang="ru-RU" sz="3200" b="1" i="1" dirty="0" smtClean="0">
                <a:solidFill>
                  <a:srgbClr val="08161A"/>
                </a:solidFill>
                <a:latin typeface="Times New Roman" panose="02020603050405020304" pitchFamily="18" charset="0"/>
                <a:cs typeface="Times New Roman" panose="02020603050405020304" pitchFamily="18" charset="0"/>
              </a:rPr>
              <a:t>их форму и стиховую музыку. </a:t>
            </a:r>
            <a:r>
              <a:rPr lang="ru-RU" sz="3200" i="1" dirty="0" smtClean="0">
                <a:solidFill>
                  <a:srgbClr val="08161A"/>
                </a:solidFill>
                <a:latin typeface="Times New Roman" panose="02020603050405020304" pitchFamily="18" charset="0"/>
                <a:cs typeface="Times New Roman" panose="02020603050405020304" pitchFamily="18" charset="0"/>
              </a:rPr>
              <a:t>Работая  над стихотворным произведением, </a:t>
            </a:r>
            <a:r>
              <a:rPr lang="ru-RU" sz="3200" b="1" i="1" dirty="0" smtClean="0">
                <a:solidFill>
                  <a:srgbClr val="08161A"/>
                </a:solidFill>
                <a:latin typeface="Times New Roman" panose="02020603050405020304" pitchFamily="18" charset="0"/>
                <a:cs typeface="Times New Roman" panose="02020603050405020304" pitchFamily="18" charset="0"/>
              </a:rPr>
              <a:t>чтец должен внимательно разобраться в специфических</a:t>
            </a:r>
            <a:endParaRPr lang="ru-RU" sz="3200" b="1" i="1" dirty="0">
              <a:solidFill>
                <a:srgbClr val="08161A"/>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1229195" y="5583581"/>
            <a:ext cx="10687986" cy="1077218"/>
          </a:xfrm>
          <a:prstGeom prst="rect">
            <a:avLst/>
          </a:prstGeom>
          <a:noFill/>
        </p:spPr>
        <p:txBody>
          <a:bodyPr wrap="square" rtlCol="0">
            <a:spAutoFit/>
          </a:bodyPr>
          <a:lstStyle/>
          <a:p>
            <a:pPr lvl="0" algn="just"/>
            <a:r>
              <a:rPr lang="ru-RU" sz="3200" b="1" i="1" dirty="0">
                <a:solidFill>
                  <a:srgbClr val="08161A"/>
                </a:solidFill>
                <a:latin typeface="Times New Roman" panose="02020603050405020304" pitchFamily="18" charset="0"/>
                <a:cs typeface="Times New Roman" panose="02020603050405020304" pitchFamily="18" charset="0"/>
              </a:rPr>
              <a:t>особенностях стихотворной формы данного произведения и соблюдать правила чтения стихов.</a:t>
            </a:r>
          </a:p>
        </p:txBody>
      </p:sp>
    </p:spTree>
    <p:extLst>
      <p:ext uri="{BB962C8B-B14F-4D97-AF65-F5344CB8AC3E}">
        <p14:creationId xmlns:p14="http://schemas.microsoft.com/office/powerpoint/2010/main" val="28133269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3"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5" name="TextBox 4"/>
          <p:cNvSpPr txBox="1"/>
          <p:nvPr/>
        </p:nvSpPr>
        <p:spPr>
          <a:xfrm>
            <a:off x="1343891" y="1551708"/>
            <a:ext cx="5161840" cy="1077218"/>
          </a:xfrm>
          <a:prstGeom prst="rect">
            <a:avLst/>
          </a:prstGeom>
          <a:noFill/>
        </p:spPr>
        <p:txBody>
          <a:bodyPr wrap="square" rtlCol="0">
            <a:spAutoFit/>
          </a:bodyPr>
          <a:lstStyle/>
          <a:p>
            <a:pPr lvl="0" algn="just" fontAlgn="base">
              <a:spcBef>
                <a:spcPct val="0"/>
              </a:spcBef>
              <a:spcAft>
                <a:spcPct val="0"/>
              </a:spcAft>
            </a:pPr>
            <a:endParaRPr lang="ru-RU" sz="3200" i="1" dirty="0" smtClean="0">
              <a:solidFill>
                <a:srgbClr val="143740"/>
              </a:solidFill>
              <a:latin typeface="Times New Roman" pitchFamily="18" charset="0"/>
              <a:ea typeface="Times New Roman" pitchFamily="18" charset="0"/>
              <a:cs typeface="Times New Roman" pitchFamily="18" charset="0"/>
            </a:endParaRPr>
          </a:p>
          <a:p>
            <a:pPr lvl="0" algn="just" fontAlgn="base">
              <a:spcBef>
                <a:spcPct val="0"/>
              </a:spcBef>
              <a:spcAft>
                <a:spcPct val="0"/>
              </a:spcAft>
            </a:pPr>
            <a:endParaRPr lang="ru-RU" sz="3200" i="1" dirty="0">
              <a:solidFill>
                <a:srgbClr val="143740"/>
              </a:solidFill>
              <a:latin typeface="Times New Roman" pitchFamily="18" charset="0"/>
              <a:ea typeface="Times New Roman" pitchFamily="18" charset="0"/>
              <a:cs typeface="Times New Roman" pitchFamily="18" charset="0"/>
            </a:endParaRPr>
          </a:p>
        </p:txBody>
      </p:sp>
      <p:sp>
        <p:nvSpPr>
          <p:cNvPr id="6" name="TextBox 5"/>
          <p:cNvSpPr txBox="1"/>
          <p:nvPr/>
        </p:nvSpPr>
        <p:spPr>
          <a:xfrm>
            <a:off x="1025241" y="814800"/>
            <a:ext cx="7788976" cy="5816977"/>
          </a:xfrm>
          <a:prstGeom prst="rect">
            <a:avLst/>
          </a:prstGeom>
          <a:noFill/>
        </p:spPr>
        <p:txBody>
          <a:bodyPr wrap="square" rtlCol="0">
            <a:spAutoFit/>
          </a:bodyPr>
          <a:lstStyle/>
          <a:p>
            <a:pPr marL="457200" lvl="0" indent="-457200" algn="just" fontAlgn="base">
              <a:spcBef>
                <a:spcPct val="0"/>
              </a:spcBef>
              <a:spcAft>
                <a:spcPct val="0"/>
              </a:spcAft>
              <a:buFont typeface="Wingdings" panose="05000000000000000000" pitchFamily="2" charset="2"/>
              <a:buChar char="ü"/>
            </a:pPr>
            <a:r>
              <a:rPr lang="ru-RU" sz="2800" i="1" dirty="0" smtClean="0">
                <a:solidFill>
                  <a:srgbClr val="0D2329"/>
                </a:solidFill>
                <a:latin typeface="Times New Roman" pitchFamily="18" charset="0"/>
                <a:ea typeface="Times New Roman" pitchFamily="18" charset="0"/>
                <a:cs typeface="Times New Roman" pitchFamily="18" charset="0"/>
              </a:rPr>
              <a:t>Прослушайте чтение стихотворения Саши Чёрного «Снежная баба»  </a:t>
            </a:r>
            <a:r>
              <a:rPr lang="ru-RU" sz="2800" i="1" dirty="0">
                <a:solidFill>
                  <a:srgbClr val="0D2329"/>
                </a:solidFill>
                <a:latin typeface="Times New Roman" pitchFamily="18" charset="0"/>
                <a:ea typeface="Times New Roman" pitchFamily="18" charset="0"/>
                <a:cs typeface="Times New Roman" pitchFamily="18" charset="0"/>
              </a:rPr>
              <a:t>в исполнении </a:t>
            </a:r>
            <a:r>
              <a:rPr lang="ru-RU" sz="2800" i="1" dirty="0" smtClean="0">
                <a:solidFill>
                  <a:srgbClr val="0D2329"/>
                </a:solidFill>
                <a:latin typeface="Times New Roman" pitchFamily="18" charset="0"/>
                <a:ea typeface="Times New Roman" pitchFamily="18" charset="0"/>
                <a:cs typeface="Times New Roman" pitchFamily="18" charset="0"/>
              </a:rPr>
              <a:t>Михаила </a:t>
            </a:r>
            <a:r>
              <a:rPr lang="ru-RU" sz="2800" i="1" dirty="0">
                <a:solidFill>
                  <a:srgbClr val="0D2329"/>
                </a:solidFill>
                <a:latin typeface="Times New Roman" pitchFamily="18" charset="0"/>
                <a:ea typeface="Times New Roman" pitchFamily="18" charset="0"/>
                <a:cs typeface="Times New Roman" pitchFamily="18" charset="0"/>
              </a:rPr>
              <a:t>Полицеймако. Проект «Живая поэзия». Детские </a:t>
            </a:r>
            <a:r>
              <a:rPr lang="ru-RU" sz="2800" i="1" dirty="0" smtClean="0">
                <a:solidFill>
                  <a:srgbClr val="0D2329"/>
                </a:solidFill>
                <a:latin typeface="Times New Roman" pitchFamily="18" charset="0"/>
                <a:ea typeface="Times New Roman" pitchFamily="18" charset="0"/>
                <a:cs typeface="Times New Roman" pitchFamily="18" charset="0"/>
              </a:rPr>
              <a:t>стихи.</a:t>
            </a:r>
          </a:p>
          <a:p>
            <a:pPr marL="457200" lvl="0" indent="-457200" algn="just" fontAlgn="base">
              <a:spcBef>
                <a:spcPct val="0"/>
              </a:spcBef>
              <a:spcAft>
                <a:spcPct val="0"/>
              </a:spcAft>
              <a:buFont typeface="Wingdings" panose="05000000000000000000" pitchFamily="2" charset="2"/>
              <a:buChar char="ü"/>
            </a:pPr>
            <a:r>
              <a:rPr lang="ru-RU" sz="2800" i="1" dirty="0">
                <a:solidFill>
                  <a:srgbClr val="0D2329"/>
                </a:solidFill>
                <a:latin typeface="Times New Roman" pitchFamily="18" charset="0"/>
                <a:ea typeface="Times New Roman" pitchFamily="18" charset="0"/>
                <a:cs typeface="Times New Roman" pitchFamily="18" charset="0"/>
              </a:rPr>
              <a:t>Поделитесь какое чувство возникло у вас </a:t>
            </a:r>
            <a:r>
              <a:rPr lang="ru-RU" sz="2800" i="1" dirty="0" smtClean="0">
                <a:solidFill>
                  <a:srgbClr val="0D2329"/>
                </a:solidFill>
                <a:latin typeface="Times New Roman" pitchFamily="18" charset="0"/>
                <a:ea typeface="Times New Roman" pitchFamily="18" charset="0"/>
                <a:cs typeface="Times New Roman" pitchFamily="18" charset="0"/>
              </a:rPr>
              <a:t>после художественного исполнения стихотворения.</a:t>
            </a:r>
          </a:p>
          <a:p>
            <a:pPr marL="457200" lvl="0" indent="-457200" algn="just" fontAlgn="base">
              <a:spcBef>
                <a:spcPct val="0"/>
              </a:spcBef>
              <a:spcAft>
                <a:spcPct val="0"/>
              </a:spcAft>
              <a:buFont typeface="Wingdings" panose="05000000000000000000" pitchFamily="2" charset="2"/>
              <a:buChar char="ü"/>
            </a:pPr>
            <a:r>
              <a:rPr lang="ru-RU" sz="2800" i="1" dirty="0" smtClean="0">
                <a:solidFill>
                  <a:srgbClr val="0D2329"/>
                </a:solidFill>
                <a:latin typeface="Times New Roman" pitchFamily="18" charset="0"/>
                <a:ea typeface="Times New Roman" pitchFamily="18" charset="0"/>
                <a:cs typeface="Times New Roman" pitchFamily="18" charset="0"/>
              </a:rPr>
              <a:t>Отметьте какими средствами выразительности речи, чтец добился создания проникновенного (жизнерадостного, чуткого) образа мальчика.</a:t>
            </a:r>
          </a:p>
          <a:p>
            <a:pPr marL="457200" lvl="0" indent="-457200" algn="just" fontAlgn="base">
              <a:spcBef>
                <a:spcPct val="0"/>
              </a:spcBef>
              <a:spcAft>
                <a:spcPct val="0"/>
              </a:spcAft>
              <a:buFont typeface="Wingdings" panose="05000000000000000000" pitchFamily="2" charset="2"/>
              <a:buChar char="ü"/>
            </a:pPr>
            <a:r>
              <a:rPr lang="ru-RU" sz="2800" i="1" dirty="0" smtClean="0">
                <a:solidFill>
                  <a:srgbClr val="0D2329"/>
                </a:solidFill>
                <a:latin typeface="Times New Roman" pitchFamily="18" charset="0"/>
                <a:ea typeface="Times New Roman" pitchFamily="18" charset="0"/>
                <a:cs typeface="Times New Roman" pitchFamily="18" charset="0"/>
              </a:rPr>
              <a:t> </a:t>
            </a:r>
            <a:r>
              <a:rPr lang="ru-RU" sz="2800" i="1" dirty="0">
                <a:solidFill>
                  <a:srgbClr val="0D2329"/>
                </a:solidFill>
                <a:latin typeface="Times New Roman" pitchFamily="18" charset="0"/>
                <a:ea typeface="Times New Roman" pitchFamily="18" charset="0"/>
                <a:cs typeface="Times New Roman" pitchFamily="18" charset="0"/>
              </a:rPr>
              <a:t>П</a:t>
            </a:r>
            <a:r>
              <a:rPr lang="ru-RU" sz="2800" i="1" dirty="0" smtClean="0">
                <a:solidFill>
                  <a:srgbClr val="0D2329"/>
                </a:solidFill>
                <a:latin typeface="Times New Roman" pitchFamily="18" charset="0"/>
                <a:ea typeface="Times New Roman" pitchFamily="18" charset="0"/>
                <a:cs typeface="Times New Roman" pitchFamily="18" charset="0"/>
              </a:rPr>
              <a:t>еречислите какие эмоции использов</a:t>
            </a:r>
            <a:r>
              <a:rPr lang="ru-RU" sz="3200" i="1" dirty="0" smtClean="0">
                <a:solidFill>
                  <a:srgbClr val="0D2329"/>
                </a:solidFill>
                <a:latin typeface="Times New Roman" pitchFamily="18" charset="0"/>
                <a:ea typeface="Times New Roman" pitchFamily="18" charset="0"/>
                <a:cs typeface="Times New Roman" pitchFamily="18" charset="0"/>
              </a:rPr>
              <a:t>ал артист</a:t>
            </a:r>
            <a:r>
              <a:rPr lang="ru-RU" sz="2800" i="1" dirty="0" smtClean="0">
                <a:solidFill>
                  <a:srgbClr val="0D2329"/>
                </a:solidFill>
                <a:latin typeface="Times New Roman" pitchFamily="18" charset="0"/>
                <a:ea typeface="Times New Roman" pitchFamily="18" charset="0"/>
                <a:cs typeface="Times New Roman" pitchFamily="18" charset="0"/>
              </a:rPr>
              <a:t>, создавая образ мальчика.</a:t>
            </a:r>
          </a:p>
        </p:txBody>
      </p:sp>
      <p:pic>
        <p:nvPicPr>
          <p:cNvPr id="8" name="Рисунок 7">
            <a:hlinkClick r:id="rId4" action="ppaction://hlinkfile"/>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48341" y="6047160"/>
            <a:ext cx="689548" cy="689548"/>
          </a:xfrm>
          <a:prstGeom prst="rect">
            <a:avLst/>
          </a:prstGeom>
        </p:spPr>
      </p:pic>
      <p:sp>
        <p:nvSpPr>
          <p:cNvPr id="2" name="TextBox 1"/>
          <p:cNvSpPr txBox="1"/>
          <p:nvPr/>
        </p:nvSpPr>
        <p:spPr>
          <a:xfrm>
            <a:off x="2848131" y="168468"/>
            <a:ext cx="7794885" cy="646331"/>
          </a:xfrm>
          <a:prstGeom prst="rect">
            <a:avLst/>
          </a:prstGeom>
          <a:noFill/>
        </p:spPr>
        <p:txBody>
          <a:bodyPr wrap="square" rtlCol="0">
            <a:spAutoFit/>
          </a:bodyPr>
          <a:lstStyle/>
          <a:p>
            <a:pPr lvl="0" algn="ctr"/>
            <a:r>
              <a:rPr lang="ru-RU" sz="3600" b="1" i="1" dirty="0">
                <a:solidFill>
                  <a:srgbClr val="0D2329"/>
                </a:solidFill>
                <a:latin typeface="Times New Roman" panose="02020603050405020304" pitchFamily="18" charset="0"/>
                <a:ea typeface="Times New Roman" panose="02020603050405020304" pitchFamily="18" charset="0"/>
              </a:rPr>
              <a:t>Учебно-исследовательские задания</a:t>
            </a:r>
            <a:endParaRPr lang="ru-RU" sz="3600" i="1" dirty="0">
              <a:solidFill>
                <a:srgbClr val="0D2329"/>
              </a:solidFill>
            </a:endParaRPr>
          </a:p>
        </p:txBody>
      </p:sp>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08682" y="168468"/>
            <a:ext cx="723149" cy="646331"/>
          </a:xfrm>
          <a:prstGeom prst="rect">
            <a:avLst/>
          </a:prstGeom>
        </p:spPr>
      </p:pic>
      <p:pic>
        <p:nvPicPr>
          <p:cNvPr id="3" name="Рисунок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33261" y="1394085"/>
            <a:ext cx="3013900" cy="435894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8980167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504821">
            <a:off x="2298003" y="267453"/>
            <a:ext cx="352791" cy="630597"/>
          </a:xfrm>
          <a:prstGeom prst="rect">
            <a:avLst/>
          </a:prstGeom>
        </p:spPr>
      </p:pic>
      <p:sp>
        <p:nvSpPr>
          <p:cNvPr id="5" name="TextBox 4"/>
          <p:cNvSpPr txBox="1"/>
          <p:nvPr/>
        </p:nvSpPr>
        <p:spPr>
          <a:xfrm>
            <a:off x="1343891" y="1551708"/>
            <a:ext cx="5161840" cy="1077218"/>
          </a:xfrm>
          <a:prstGeom prst="rect">
            <a:avLst/>
          </a:prstGeom>
          <a:noFill/>
        </p:spPr>
        <p:txBody>
          <a:bodyPr wrap="square" rtlCol="0">
            <a:spAutoFit/>
          </a:bodyPr>
          <a:lstStyle/>
          <a:p>
            <a:pPr lvl="0" algn="just" fontAlgn="base">
              <a:spcBef>
                <a:spcPct val="0"/>
              </a:spcBef>
              <a:spcAft>
                <a:spcPct val="0"/>
              </a:spcAft>
            </a:pPr>
            <a:endParaRPr lang="ru-RU" sz="3200" i="1" dirty="0" smtClean="0">
              <a:solidFill>
                <a:srgbClr val="143740"/>
              </a:solidFill>
              <a:latin typeface="Times New Roman" pitchFamily="18" charset="0"/>
              <a:ea typeface="Times New Roman" pitchFamily="18" charset="0"/>
              <a:cs typeface="Times New Roman" pitchFamily="18" charset="0"/>
            </a:endParaRPr>
          </a:p>
          <a:p>
            <a:pPr lvl="0" algn="just" fontAlgn="base">
              <a:spcBef>
                <a:spcPct val="0"/>
              </a:spcBef>
              <a:spcAft>
                <a:spcPct val="0"/>
              </a:spcAft>
            </a:pPr>
            <a:endParaRPr lang="ru-RU" sz="3200" i="1" dirty="0">
              <a:solidFill>
                <a:srgbClr val="143740"/>
              </a:solidFill>
              <a:latin typeface="Times New Roman" pitchFamily="18" charset="0"/>
              <a:ea typeface="Times New Roman" pitchFamily="18" charset="0"/>
              <a:cs typeface="Times New Roman" pitchFamily="18" charset="0"/>
            </a:endParaRPr>
          </a:p>
        </p:txBody>
      </p:sp>
      <p:sp>
        <p:nvSpPr>
          <p:cNvPr id="2" name="TextBox 1"/>
          <p:cNvSpPr txBox="1"/>
          <p:nvPr/>
        </p:nvSpPr>
        <p:spPr>
          <a:xfrm>
            <a:off x="1918741" y="223247"/>
            <a:ext cx="9923489" cy="1077218"/>
          </a:xfrm>
          <a:prstGeom prst="rect">
            <a:avLst/>
          </a:prstGeom>
          <a:noFill/>
        </p:spPr>
        <p:txBody>
          <a:bodyPr wrap="square" rtlCol="0">
            <a:spAutoFit/>
          </a:bodyPr>
          <a:lstStyle/>
          <a:p>
            <a:pPr lvl="0" algn="ctr"/>
            <a:r>
              <a:rPr lang="ru-RU" sz="3200" b="1" i="1" dirty="0">
                <a:solidFill>
                  <a:srgbClr val="08161A"/>
                </a:solidFill>
                <a:latin typeface="Times New Roman" panose="02020603050405020304" pitchFamily="18" charset="0"/>
                <a:cs typeface="Times New Roman" panose="02020603050405020304" pitchFamily="18" charset="0"/>
              </a:rPr>
              <a:t>Особенности чтения </a:t>
            </a:r>
            <a:r>
              <a:rPr lang="ru-RU" sz="3200" b="1" i="1" dirty="0" smtClean="0">
                <a:solidFill>
                  <a:srgbClr val="08161A"/>
                </a:solidFill>
                <a:latin typeface="Times New Roman" panose="02020603050405020304" pitchFamily="18" charset="0"/>
                <a:cs typeface="Times New Roman" panose="02020603050405020304" pitchFamily="18" charset="0"/>
              </a:rPr>
              <a:t>рассказов для </a:t>
            </a:r>
            <a:r>
              <a:rPr lang="ru-RU" sz="3200" b="1" i="1" dirty="0">
                <a:solidFill>
                  <a:srgbClr val="08161A"/>
                </a:solidFill>
                <a:latin typeface="Times New Roman" panose="02020603050405020304" pitchFamily="18" charset="0"/>
                <a:cs typeface="Times New Roman" panose="02020603050405020304" pitchFamily="18" charset="0"/>
              </a:rPr>
              <a:t>детей дошкольного возраста</a:t>
            </a:r>
          </a:p>
        </p:txBody>
      </p:sp>
      <p:sp>
        <p:nvSpPr>
          <p:cNvPr id="6" name="TextBox 5"/>
          <p:cNvSpPr txBox="1"/>
          <p:nvPr/>
        </p:nvSpPr>
        <p:spPr>
          <a:xfrm>
            <a:off x="1399769" y="1551707"/>
            <a:ext cx="6335156" cy="5016758"/>
          </a:xfrm>
          <a:prstGeom prst="rect">
            <a:avLst/>
          </a:prstGeom>
          <a:noFill/>
        </p:spPr>
        <p:txBody>
          <a:bodyPr wrap="square" rtlCol="0">
            <a:spAutoFit/>
          </a:bodyPr>
          <a:lstStyle/>
          <a:p>
            <a:pPr algn="just"/>
            <a:r>
              <a:rPr lang="ru-RU" sz="3200" i="1" dirty="0" smtClean="0">
                <a:latin typeface="Times New Roman" panose="02020603050405020304" pitchFamily="18" charset="0"/>
                <a:cs typeface="Times New Roman" panose="02020603050405020304" pitchFamily="18" charset="0"/>
              </a:rPr>
              <a:t>       </a:t>
            </a:r>
            <a:r>
              <a:rPr lang="ru-RU" sz="3200" b="1" i="1" dirty="0" smtClean="0">
                <a:solidFill>
                  <a:srgbClr val="08161A"/>
                </a:solidFill>
                <a:latin typeface="Times New Roman" panose="02020603050405020304" pitchFamily="18" charset="0"/>
                <a:cs typeface="Times New Roman" panose="02020603050405020304" pitchFamily="18" charset="0"/>
              </a:rPr>
              <a:t>Рассказы</a:t>
            </a:r>
            <a:r>
              <a:rPr lang="ru-RU" sz="3200" i="1" dirty="0" smtClean="0">
                <a:solidFill>
                  <a:srgbClr val="08161A"/>
                </a:solidFill>
                <a:latin typeface="Times New Roman" panose="02020603050405020304" pitchFamily="18" charset="0"/>
                <a:cs typeface="Times New Roman" panose="02020603050405020304" pitchFamily="18" charset="0"/>
              </a:rPr>
              <a:t> в отличии от сказки, </a:t>
            </a:r>
            <a:r>
              <a:rPr lang="ru-RU" sz="3200" b="1" i="1" dirty="0" smtClean="0">
                <a:solidFill>
                  <a:srgbClr val="08161A"/>
                </a:solidFill>
                <a:latin typeface="Times New Roman" panose="02020603050405020304" pitchFamily="18" charset="0"/>
                <a:cs typeface="Times New Roman" panose="02020603050405020304" pitchFamily="18" charset="0"/>
              </a:rPr>
              <a:t>в большинстве случаев читаются по книге</a:t>
            </a:r>
            <a:r>
              <a:rPr lang="ru-RU" sz="3200" i="1" dirty="0" smtClean="0">
                <a:solidFill>
                  <a:srgbClr val="08161A"/>
                </a:solidFill>
                <a:latin typeface="Times New Roman" panose="02020603050405020304" pitchFamily="18" charset="0"/>
                <a:cs typeface="Times New Roman" panose="02020603050405020304" pitchFamily="18" charset="0"/>
              </a:rPr>
              <a:t>, хотя и рассказ </a:t>
            </a:r>
            <a:r>
              <a:rPr lang="ru-RU" sz="3200" b="1" i="1" dirty="0" smtClean="0">
                <a:solidFill>
                  <a:srgbClr val="08161A"/>
                </a:solidFill>
                <a:latin typeface="Times New Roman" panose="02020603050405020304" pitchFamily="18" charset="0"/>
                <a:cs typeface="Times New Roman" panose="02020603050405020304" pitchFamily="18" charset="0"/>
              </a:rPr>
              <a:t>для маленьких детей убедительнее звучат в устной передаче. </a:t>
            </a:r>
            <a:r>
              <a:rPr lang="ru-RU" sz="3200" i="1" dirty="0" smtClean="0">
                <a:solidFill>
                  <a:srgbClr val="08161A"/>
                </a:solidFill>
                <a:latin typeface="Times New Roman" panose="02020603050405020304" pitchFamily="18" charset="0"/>
                <a:cs typeface="Times New Roman" panose="02020603050405020304" pitchFamily="18" charset="0"/>
              </a:rPr>
              <a:t> </a:t>
            </a:r>
            <a:r>
              <a:rPr lang="ru-RU" sz="3200" b="1" i="1" dirty="0" smtClean="0">
                <a:solidFill>
                  <a:srgbClr val="08161A"/>
                </a:solidFill>
                <a:latin typeface="Times New Roman" panose="02020603050405020304" pitchFamily="18" charset="0"/>
                <a:cs typeface="Times New Roman" panose="02020603050405020304" pitchFamily="18" charset="0"/>
              </a:rPr>
              <a:t>Чтение рассказа </a:t>
            </a:r>
            <a:r>
              <a:rPr lang="ru-RU" sz="3200" i="1" dirty="0" smtClean="0">
                <a:solidFill>
                  <a:srgbClr val="08161A"/>
                </a:solidFill>
                <a:latin typeface="Times New Roman" panose="02020603050405020304" pitchFamily="18" charset="0"/>
                <a:cs typeface="Times New Roman" panose="02020603050405020304" pitchFamily="18" charset="0"/>
              </a:rPr>
              <a:t>по книге или без неё также </a:t>
            </a:r>
            <a:r>
              <a:rPr lang="ru-RU" sz="3200" b="1" i="1" dirty="0" smtClean="0">
                <a:solidFill>
                  <a:srgbClr val="08161A"/>
                </a:solidFill>
                <a:latin typeface="Times New Roman" panose="02020603050405020304" pitchFamily="18" charset="0"/>
                <a:cs typeface="Times New Roman" panose="02020603050405020304" pitchFamily="18" charset="0"/>
              </a:rPr>
              <a:t>должно быть выразительным, художественным, </a:t>
            </a:r>
            <a:r>
              <a:rPr lang="ru-RU" sz="3200" i="1" dirty="0" smtClean="0">
                <a:solidFill>
                  <a:srgbClr val="08161A"/>
                </a:solidFill>
                <a:latin typeface="Times New Roman" panose="02020603050405020304" pitchFamily="18" charset="0"/>
                <a:cs typeface="Times New Roman" panose="02020603050405020304" pitchFamily="18" charset="0"/>
              </a:rPr>
              <a:t>а это требует тщательной подготовки. </a:t>
            </a:r>
            <a:endParaRPr lang="ru-RU" sz="3200" i="1" dirty="0">
              <a:solidFill>
                <a:srgbClr val="08161A"/>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9454" y="1705452"/>
            <a:ext cx="3597640" cy="4612359"/>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8397027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graphicFrame>
        <p:nvGraphicFramePr>
          <p:cNvPr id="2" name="Таблица 1"/>
          <p:cNvGraphicFramePr>
            <a:graphicFrameLocks noGrp="1"/>
          </p:cNvGraphicFramePr>
          <p:nvPr>
            <p:extLst>
              <p:ext uri="{D42A27DB-BD31-4B8C-83A1-F6EECF244321}">
                <p14:modId xmlns:p14="http://schemas.microsoft.com/office/powerpoint/2010/main" val="1310522666"/>
              </p:ext>
            </p:extLst>
          </p:nvPr>
        </p:nvGraphicFramePr>
        <p:xfrm>
          <a:off x="1191488" y="110835"/>
          <a:ext cx="10875820" cy="6650182"/>
        </p:xfrm>
        <a:graphic>
          <a:graphicData uri="http://schemas.openxmlformats.org/drawingml/2006/table">
            <a:tbl>
              <a:tblPr firstRow="1" bandRow="1">
                <a:tableStyleId>{5C22544A-7EE6-4342-B048-85BDC9FD1C3A}</a:tableStyleId>
              </a:tblPr>
              <a:tblGrid>
                <a:gridCol w="803567">
                  <a:extLst>
                    <a:ext uri="{9D8B030D-6E8A-4147-A177-3AD203B41FA5}">
                      <a16:colId xmlns:a16="http://schemas.microsoft.com/office/drawing/2014/main" val="3482263823"/>
                    </a:ext>
                  </a:extLst>
                </a:gridCol>
                <a:gridCol w="10072253">
                  <a:extLst>
                    <a:ext uri="{9D8B030D-6E8A-4147-A177-3AD203B41FA5}">
                      <a16:colId xmlns:a16="http://schemas.microsoft.com/office/drawing/2014/main" val="176069529"/>
                    </a:ext>
                  </a:extLst>
                </a:gridCol>
              </a:tblGrid>
              <a:tr h="1126397">
                <a:tc gridSpan="2">
                  <a:txBody>
                    <a:bodyPr/>
                    <a:lstStyle/>
                    <a:p>
                      <a:pPr algn="ctr"/>
                      <a:r>
                        <a:rPr kumimoji="0" lang="ru-RU" sz="3200" b="1" i="1" u="none" strike="noStrike" kern="1200" cap="none" spc="0" normalizeH="0" baseline="0" noProof="0" dirty="0" smtClean="0">
                          <a:ln>
                            <a:noFill/>
                          </a:ln>
                          <a:solidFill>
                            <a:prstClr val="white"/>
                          </a:solidFill>
                          <a:effectLst/>
                          <a:uLnTx/>
                          <a:uFillTx/>
                          <a:latin typeface="Times New Roman" pitchFamily="18" charset="0"/>
                          <a:ea typeface="+mn-ea"/>
                          <a:cs typeface="Times New Roman" pitchFamily="18" charset="0"/>
                        </a:rPr>
                        <a:t>Методы и приёмы обучения, структура занятия </a:t>
                      </a:r>
                      <a:r>
                        <a:rPr kumimoji="0" lang="ru-RU" sz="2800" b="1" i="1" u="none" strike="noStrike" kern="1200" cap="none" spc="0" normalizeH="0" baseline="0" noProof="0" dirty="0" smtClean="0">
                          <a:ln>
                            <a:noFill/>
                          </a:ln>
                          <a:solidFill>
                            <a:schemeClr val="bg1"/>
                          </a:solidFill>
                          <a:effectLst/>
                          <a:uLnTx/>
                          <a:uFillTx/>
                          <a:latin typeface="Times New Roman" pitchFamily="18" charset="0"/>
                          <a:ea typeface="Times New Roman" pitchFamily="18" charset="0"/>
                          <a:cs typeface="Times New Roman" pitchFamily="18" charset="0"/>
                        </a:rPr>
                        <a:t>чтения  (рассказывания)  литературного произведения </a:t>
                      </a:r>
                      <a:endParaRPr lang="ru-RU" dirty="0">
                        <a:solidFill>
                          <a:schemeClr val="bg1"/>
                        </a:solidFill>
                      </a:endParaRPr>
                    </a:p>
                  </a:txBody>
                  <a:tcPr>
                    <a:solidFill>
                      <a:srgbClr val="102B32"/>
                    </a:solidFill>
                  </a:tcPr>
                </a:tc>
                <a:tc hMerge="1">
                  <a:txBody>
                    <a:bodyPr/>
                    <a:lstStyle/>
                    <a:p>
                      <a:endParaRPr lang="ru-RU" dirty="0"/>
                    </a:p>
                  </a:txBody>
                  <a:tcPr/>
                </a:tc>
                <a:extLst>
                  <a:ext uri="{0D108BD9-81ED-4DB2-BD59-A6C34878D82A}">
                    <a16:rowId xmlns:a16="http://schemas.microsoft.com/office/drawing/2014/main" val="1403552821"/>
                  </a:ext>
                </a:extLst>
              </a:tr>
              <a:tr h="6915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1"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a:t>
                      </a:r>
                      <a:r>
                        <a:rPr kumimoji="0" lang="ru-RU" sz="3600" b="1" i="1"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a:t>
                      </a:r>
                    </a:p>
                  </a:txBody>
                  <a:tcPr>
                    <a:solidFill>
                      <a:srgbClr val="D3EBF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kumimoji="0" lang="ru-RU" sz="3200" b="1" i="1" u="none" strike="noStrike" kern="1200" cap="none" spc="0" normalizeH="0" baseline="0" noProof="0" dirty="0" smtClean="0">
                          <a:ln>
                            <a:noFill/>
                          </a:ln>
                          <a:solidFill>
                            <a:srgbClr val="102B32"/>
                          </a:solidFill>
                          <a:effectLst/>
                          <a:uLnTx/>
                          <a:uFillTx/>
                          <a:latin typeface="Times New Roman" panose="02020603050405020304" pitchFamily="18" charset="0"/>
                          <a:ea typeface="+mn-ea"/>
                          <a:cs typeface="Times New Roman" panose="02020603050405020304" pitchFamily="18" charset="0"/>
                        </a:rPr>
                        <a:t>Вводная часть.</a:t>
                      </a:r>
                      <a:endParaRPr kumimoji="0" lang="ru-RU" sz="1800" b="0" i="0" u="none" strike="noStrike" kern="1200" cap="none" spc="0" normalizeH="0" baseline="0" noProof="0" dirty="0" smtClean="0">
                        <a:ln>
                          <a:noFill/>
                        </a:ln>
                        <a:solidFill>
                          <a:srgbClr val="102B32"/>
                        </a:solidFill>
                        <a:effectLst/>
                        <a:uLnTx/>
                        <a:uFillTx/>
                        <a:latin typeface="+mn-lt"/>
                        <a:ea typeface="+mn-ea"/>
                        <a:cs typeface="+mn-cs"/>
                      </a:endParaRPr>
                    </a:p>
                  </a:txBody>
                  <a:tcPr>
                    <a:solidFill>
                      <a:srgbClr val="D3EBF1"/>
                    </a:solidFill>
                  </a:tcPr>
                </a:tc>
                <a:extLst>
                  <a:ext uri="{0D108BD9-81ED-4DB2-BD59-A6C34878D82A}">
                    <a16:rowId xmlns:a16="http://schemas.microsoft.com/office/drawing/2014/main" val="3631510738"/>
                  </a:ext>
                </a:extLst>
              </a:tr>
              <a:tr h="4832244">
                <a:tc>
                  <a:txBody>
                    <a:bodyPr/>
                    <a:lstStyle/>
                    <a:p>
                      <a:pPr algn="ctr"/>
                      <a:endParaRPr lang="ru-RU" sz="2800" i="1" dirty="0">
                        <a:latin typeface="Times New Roman" panose="02020603050405020304" pitchFamily="18" charset="0"/>
                        <a:cs typeface="Times New Roman" panose="02020603050405020304" pitchFamily="18" charset="0"/>
                      </a:endParaRPr>
                    </a:p>
                  </a:txBody>
                  <a:tcPr>
                    <a:solidFill>
                      <a:srgbClr val="EDF7F9"/>
                    </a:solidFill>
                  </a:tcPr>
                </a:tc>
                <a:tc>
                  <a:txBody>
                    <a:bodyPr/>
                    <a:lstStyle/>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a:p>
                  </a:txBody>
                  <a:tcPr>
                    <a:solidFill>
                      <a:srgbClr val="EDF7F9"/>
                    </a:solidFill>
                  </a:tcPr>
                </a:tc>
                <a:extLst>
                  <a:ext uri="{0D108BD9-81ED-4DB2-BD59-A6C34878D82A}">
                    <a16:rowId xmlns:a16="http://schemas.microsoft.com/office/drawing/2014/main" val="1474671079"/>
                  </a:ext>
                </a:extLst>
              </a:tr>
            </a:tbl>
          </a:graphicData>
        </a:graphic>
      </p:graphicFrame>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0365" y="2021262"/>
            <a:ext cx="5552032" cy="452431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5" name="TextBox 4"/>
          <p:cNvSpPr txBox="1"/>
          <p:nvPr/>
        </p:nvSpPr>
        <p:spPr>
          <a:xfrm>
            <a:off x="2053652" y="2021262"/>
            <a:ext cx="3942414" cy="4524315"/>
          </a:xfrm>
          <a:prstGeom prst="rect">
            <a:avLst/>
          </a:prstGeom>
          <a:noFill/>
        </p:spPr>
        <p:txBody>
          <a:bodyPr wrap="square" rtlCol="0">
            <a:spAutoFit/>
          </a:bodyPr>
          <a:lstStyle/>
          <a:p>
            <a:pPr algn="just"/>
            <a:r>
              <a:rPr lang="ru-RU" sz="3200" b="1" i="1" dirty="0" smtClean="0">
                <a:latin typeface="Times New Roman" panose="02020603050405020304" pitchFamily="18" charset="0"/>
                <a:cs typeface="Times New Roman" panose="02020603050405020304" pitchFamily="18" charset="0"/>
              </a:rPr>
              <a:t>1.1. </a:t>
            </a:r>
            <a:r>
              <a:rPr lang="ru-RU" sz="3200" i="1" dirty="0" smtClean="0">
                <a:latin typeface="Times New Roman" panose="02020603050405020304" pitchFamily="18" charset="0"/>
                <a:cs typeface="Times New Roman" panose="02020603050405020304" pitchFamily="18" charset="0"/>
              </a:rPr>
              <a:t>Внесение портрета писателя, рассказ воспитателя о его творчестве (демонстрация предметов или игрушек; речевые дидактические игры или упражнения, </a:t>
            </a:r>
            <a:endParaRPr lang="ru-RU" sz="3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90348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graphicFrame>
        <p:nvGraphicFramePr>
          <p:cNvPr id="2" name="Таблица 1"/>
          <p:cNvGraphicFramePr>
            <a:graphicFrameLocks noGrp="1"/>
          </p:cNvGraphicFramePr>
          <p:nvPr>
            <p:extLst>
              <p:ext uri="{D42A27DB-BD31-4B8C-83A1-F6EECF244321}">
                <p14:modId xmlns:p14="http://schemas.microsoft.com/office/powerpoint/2010/main" val="365583936"/>
              </p:ext>
            </p:extLst>
          </p:nvPr>
        </p:nvGraphicFramePr>
        <p:xfrm>
          <a:off x="1199212" y="119920"/>
          <a:ext cx="10837890" cy="3312828"/>
        </p:xfrm>
        <a:graphic>
          <a:graphicData uri="http://schemas.openxmlformats.org/drawingml/2006/table">
            <a:tbl>
              <a:tblPr firstRow="1" bandRow="1">
                <a:tableStyleId>{5C22544A-7EE6-4342-B048-85BDC9FD1C3A}</a:tableStyleId>
              </a:tblPr>
              <a:tblGrid>
                <a:gridCol w="794480">
                  <a:extLst>
                    <a:ext uri="{9D8B030D-6E8A-4147-A177-3AD203B41FA5}">
                      <a16:colId xmlns:a16="http://schemas.microsoft.com/office/drawing/2014/main" val="2454094689"/>
                    </a:ext>
                  </a:extLst>
                </a:gridCol>
                <a:gridCol w="10043410">
                  <a:extLst>
                    <a:ext uri="{9D8B030D-6E8A-4147-A177-3AD203B41FA5}">
                      <a16:colId xmlns:a16="http://schemas.microsoft.com/office/drawing/2014/main" val="36042980"/>
                    </a:ext>
                  </a:extLst>
                </a:gridCol>
              </a:tblGrid>
              <a:tr h="3312828">
                <a:tc>
                  <a:txBody>
                    <a:bodyPr/>
                    <a:lstStyle/>
                    <a:p>
                      <a:endParaRPr lang="ru-RU" dirty="0"/>
                    </a:p>
                  </a:txBody>
                  <a:tcPr>
                    <a:solidFill>
                      <a:srgbClr val="EDF7F9"/>
                    </a:solidFill>
                  </a:tcPr>
                </a:tc>
                <a:tc>
                  <a:txBody>
                    <a:bodyPr/>
                    <a:lstStyle/>
                    <a:p>
                      <a:endParaRPr lang="ru-RU" sz="3200" b="0" i="1" dirty="0">
                        <a:solidFill>
                          <a:schemeClr val="tx1"/>
                        </a:solidFill>
                        <a:latin typeface="Times New Roman" panose="02020603050405020304" pitchFamily="18" charset="0"/>
                        <a:cs typeface="Times New Roman" panose="02020603050405020304" pitchFamily="18" charset="0"/>
                      </a:endParaRPr>
                    </a:p>
                  </a:txBody>
                  <a:tcPr>
                    <a:solidFill>
                      <a:srgbClr val="EDF7F9"/>
                    </a:solidFill>
                  </a:tcPr>
                </a:tc>
                <a:extLst>
                  <a:ext uri="{0D108BD9-81ED-4DB2-BD59-A6C34878D82A}">
                    <a16:rowId xmlns:a16="http://schemas.microsoft.com/office/drawing/2014/main" val="2913727691"/>
                  </a:ext>
                </a:extLst>
              </a:tr>
            </a:tbl>
          </a:graphicData>
        </a:graphic>
      </p:graphicFrame>
      <p:sp>
        <p:nvSpPr>
          <p:cNvPr id="3" name="TextBox 2"/>
          <p:cNvSpPr txBox="1"/>
          <p:nvPr/>
        </p:nvSpPr>
        <p:spPr>
          <a:xfrm>
            <a:off x="2083633" y="209862"/>
            <a:ext cx="6355829" cy="2554545"/>
          </a:xfrm>
          <a:prstGeom prst="rect">
            <a:avLst/>
          </a:prstGeom>
          <a:noFill/>
        </p:spPr>
        <p:txBody>
          <a:bodyPr wrap="square" rtlCol="0">
            <a:spAutoFit/>
          </a:bodyPr>
          <a:lstStyle/>
          <a:p>
            <a:pPr lvl="0" algn="just"/>
            <a:r>
              <a:rPr lang="ru-RU" sz="3200" i="1" dirty="0">
                <a:solidFill>
                  <a:prstClr val="black"/>
                </a:solidFill>
                <a:latin typeface="Times New Roman" panose="02020603050405020304" pitchFamily="18" charset="0"/>
                <a:cs typeface="Times New Roman" panose="02020603050405020304" pitchFamily="18" charset="0"/>
              </a:rPr>
              <a:t>чтение присказки; рассматривание обложки книги; вводные вопросы).</a:t>
            </a:r>
          </a:p>
          <a:p>
            <a:pPr lvl="0" algn="just"/>
            <a:r>
              <a:rPr lang="ru-RU" sz="3200" b="1" i="1" dirty="0">
                <a:solidFill>
                  <a:prstClr val="black"/>
                </a:solidFill>
                <a:latin typeface="Times New Roman" panose="02020603050405020304" pitchFamily="18" charset="0"/>
                <a:cs typeface="Times New Roman" panose="02020603050405020304" pitchFamily="18" charset="0"/>
              </a:rPr>
              <a:t>1.2. </a:t>
            </a:r>
            <a:r>
              <a:rPr lang="ru-RU" sz="3200" i="1" dirty="0">
                <a:solidFill>
                  <a:prstClr val="black"/>
                </a:solidFill>
                <a:latin typeface="Times New Roman" panose="02020603050405020304" pitchFamily="18" charset="0"/>
                <a:cs typeface="Times New Roman" panose="02020603050405020304" pitchFamily="18" charset="0"/>
              </a:rPr>
              <a:t>Тематическая пальчиковая физкультминутка.</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19148" y="300169"/>
            <a:ext cx="2998032" cy="295233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graphicFrame>
        <p:nvGraphicFramePr>
          <p:cNvPr id="6" name="Таблица 5"/>
          <p:cNvGraphicFramePr>
            <a:graphicFrameLocks noGrp="1"/>
          </p:cNvGraphicFramePr>
          <p:nvPr>
            <p:extLst>
              <p:ext uri="{D42A27DB-BD31-4B8C-83A1-F6EECF244321}">
                <p14:modId xmlns:p14="http://schemas.microsoft.com/office/powerpoint/2010/main" val="212405757"/>
              </p:ext>
            </p:extLst>
          </p:nvPr>
        </p:nvGraphicFramePr>
        <p:xfrm>
          <a:off x="1199210" y="3432748"/>
          <a:ext cx="10837892" cy="3282845"/>
        </p:xfrm>
        <a:graphic>
          <a:graphicData uri="http://schemas.openxmlformats.org/drawingml/2006/table">
            <a:tbl>
              <a:tblPr firstRow="1" bandRow="1">
                <a:tableStyleId>{5C22544A-7EE6-4342-B048-85BDC9FD1C3A}</a:tableStyleId>
              </a:tblPr>
              <a:tblGrid>
                <a:gridCol w="813975">
                  <a:extLst>
                    <a:ext uri="{9D8B030D-6E8A-4147-A177-3AD203B41FA5}">
                      <a16:colId xmlns:a16="http://schemas.microsoft.com/office/drawing/2014/main" val="4115567432"/>
                    </a:ext>
                  </a:extLst>
                </a:gridCol>
                <a:gridCol w="10023917">
                  <a:extLst>
                    <a:ext uri="{9D8B030D-6E8A-4147-A177-3AD203B41FA5}">
                      <a16:colId xmlns:a16="http://schemas.microsoft.com/office/drawing/2014/main" val="2500045827"/>
                    </a:ext>
                  </a:extLst>
                </a:gridCol>
              </a:tblGrid>
              <a:tr h="58461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II</a:t>
                      </a:r>
                      <a:r>
                        <a:rPr kumimoji="0" lang="ru-RU" sz="36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t>
                      </a:r>
                    </a:p>
                  </a:txBody>
                  <a:tcPr>
                    <a:solidFill>
                      <a:srgbClr val="D3EBF1"/>
                    </a:solidFill>
                  </a:tcPr>
                </a:tc>
                <a:tc>
                  <a:txBody>
                    <a:bodyPr/>
                    <a:lstStyle/>
                    <a:p>
                      <a:r>
                        <a:rPr lang="ru-RU" sz="3200" i="1" dirty="0" smtClean="0">
                          <a:solidFill>
                            <a:schemeClr val="tx1"/>
                          </a:solidFill>
                          <a:latin typeface="Times New Roman" panose="02020603050405020304" pitchFamily="18" charset="0"/>
                          <a:cs typeface="Times New Roman" panose="02020603050405020304" pitchFamily="18" charset="0"/>
                        </a:rPr>
                        <a:t>Основная часть.</a:t>
                      </a:r>
                      <a:endParaRPr lang="ru-RU" sz="3200" i="1" dirty="0">
                        <a:solidFill>
                          <a:schemeClr val="tx1"/>
                        </a:solidFill>
                        <a:latin typeface="Times New Roman" panose="02020603050405020304" pitchFamily="18" charset="0"/>
                        <a:cs typeface="Times New Roman" panose="02020603050405020304" pitchFamily="18" charset="0"/>
                      </a:endParaRPr>
                    </a:p>
                  </a:txBody>
                  <a:tcPr>
                    <a:solidFill>
                      <a:srgbClr val="D3EBF1"/>
                    </a:solidFill>
                  </a:tcPr>
                </a:tc>
                <a:extLst>
                  <a:ext uri="{0D108BD9-81ED-4DB2-BD59-A6C34878D82A}">
                    <a16:rowId xmlns:a16="http://schemas.microsoft.com/office/drawing/2014/main" val="2706843813"/>
                  </a:ext>
                </a:extLst>
              </a:tr>
              <a:tr h="2642765">
                <a:tc>
                  <a:txBody>
                    <a:bodyPr/>
                    <a:lstStyle/>
                    <a:p>
                      <a:endParaRPr lang="ru-RU" dirty="0"/>
                    </a:p>
                  </a:txBody>
                  <a:tcPr>
                    <a:solidFill>
                      <a:srgbClr val="EDF7F9"/>
                    </a:solidFill>
                  </a:tcPr>
                </a:tc>
                <a:tc>
                  <a:txBody>
                    <a:bodyPr/>
                    <a:lstStyle/>
                    <a:p>
                      <a:r>
                        <a:rPr lang="ru-RU" sz="3200" b="1" i="1" dirty="0" smtClean="0">
                          <a:latin typeface="Times New Roman" panose="02020603050405020304" pitchFamily="18" charset="0"/>
                          <a:cs typeface="Times New Roman" panose="02020603050405020304" pitchFamily="18" charset="0"/>
                        </a:rPr>
                        <a:t>2.1. </a:t>
                      </a:r>
                      <a:r>
                        <a:rPr lang="ru-RU" sz="3200" i="1" dirty="0" smtClean="0">
                          <a:latin typeface="Times New Roman" panose="02020603050405020304" pitchFamily="18" charset="0"/>
                          <a:cs typeface="Times New Roman" panose="02020603050405020304" pitchFamily="18" charset="0"/>
                        </a:rPr>
                        <a:t>Сообщение</a:t>
                      </a:r>
                      <a:r>
                        <a:rPr lang="ru-RU" sz="3200" i="1" baseline="0" dirty="0" smtClean="0">
                          <a:latin typeface="Times New Roman" panose="02020603050405020304" pitchFamily="18" charset="0"/>
                          <a:cs typeface="Times New Roman" panose="02020603050405020304" pitchFamily="18" charset="0"/>
                        </a:rPr>
                        <a:t> темы занятия (воспитатель сообщает название произведения, автора).</a:t>
                      </a:r>
                    </a:p>
                    <a:p>
                      <a:pPr algn="just"/>
                      <a:r>
                        <a:rPr lang="ru-RU" sz="3200" b="1" i="1" baseline="0" dirty="0" smtClean="0">
                          <a:latin typeface="Times New Roman" panose="02020603050405020304" pitchFamily="18" charset="0"/>
                          <a:cs typeface="Times New Roman" panose="02020603050405020304" pitchFamily="18" charset="0"/>
                        </a:rPr>
                        <a:t>2.2. </a:t>
                      </a:r>
                      <a:r>
                        <a:rPr lang="ru-RU" sz="3200" i="1" baseline="0" dirty="0" smtClean="0">
                          <a:latin typeface="Times New Roman" panose="02020603050405020304" pitchFamily="18" charset="0"/>
                          <a:cs typeface="Times New Roman" panose="02020603050405020304" pitchFamily="18" charset="0"/>
                        </a:rPr>
                        <a:t>Чтение (рассказывание) воспитателем литературного произведения.</a:t>
                      </a:r>
                    </a:p>
                    <a:p>
                      <a:pPr algn="just"/>
                      <a:r>
                        <a:rPr lang="ru-RU" sz="3200" b="1" i="1" baseline="0" dirty="0" smtClean="0">
                          <a:latin typeface="Times New Roman" panose="02020603050405020304" pitchFamily="18" charset="0"/>
                          <a:cs typeface="Times New Roman" panose="02020603050405020304" pitchFamily="18" charset="0"/>
                        </a:rPr>
                        <a:t>2.3. </a:t>
                      </a:r>
                      <a:r>
                        <a:rPr lang="ru-RU" sz="3200" i="1" baseline="0" dirty="0" smtClean="0">
                          <a:latin typeface="Times New Roman" panose="02020603050405020304" pitchFamily="18" charset="0"/>
                          <a:cs typeface="Times New Roman" panose="02020603050405020304" pitchFamily="18" charset="0"/>
                        </a:rPr>
                        <a:t>Беседа по содержанию произведения (</a:t>
                      </a:r>
                      <a:r>
                        <a:rPr lang="ru-RU" sz="3200" i="1" baseline="0" dirty="0" err="1" smtClean="0">
                          <a:latin typeface="Times New Roman" panose="02020603050405020304" pitchFamily="18" charset="0"/>
                          <a:cs typeface="Times New Roman" panose="02020603050405020304" pitchFamily="18" charset="0"/>
                        </a:rPr>
                        <a:t>вос</a:t>
                      </a:r>
                      <a:r>
                        <a:rPr lang="ru-RU" sz="3200" i="1" baseline="0" dirty="0" smtClean="0">
                          <a:latin typeface="Times New Roman" panose="02020603050405020304" pitchFamily="18" charset="0"/>
                          <a:cs typeface="Times New Roman" panose="02020603050405020304" pitchFamily="18" charset="0"/>
                        </a:rPr>
                        <a:t>-ль </a:t>
                      </a:r>
                      <a:r>
                        <a:rPr lang="ru-RU" sz="3200" i="1" baseline="0" dirty="0" err="1" smtClean="0">
                          <a:latin typeface="Times New Roman" panose="02020603050405020304" pitchFamily="18" charset="0"/>
                          <a:cs typeface="Times New Roman" panose="02020603050405020304" pitchFamily="18" charset="0"/>
                        </a:rPr>
                        <a:t>акцен</a:t>
                      </a:r>
                      <a:r>
                        <a:rPr lang="ru-RU" sz="3200" i="1" baseline="0" dirty="0" smtClean="0">
                          <a:latin typeface="Times New Roman" panose="02020603050405020304" pitchFamily="18" charset="0"/>
                          <a:cs typeface="Times New Roman" panose="02020603050405020304" pitchFamily="18" charset="0"/>
                        </a:rPr>
                        <a:t> -</a:t>
                      </a:r>
                      <a:endParaRPr lang="ru-RU" sz="3200" i="1" dirty="0">
                        <a:latin typeface="Times New Roman" panose="02020603050405020304" pitchFamily="18" charset="0"/>
                        <a:cs typeface="Times New Roman" panose="02020603050405020304" pitchFamily="18" charset="0"/>
                      </a:endParaRPr>
                    </a:p>
                  </a:txBody>
                  <a:tcPr>
                    <a:solidFill>
                      <a:srgbClr val="EDF7F9"/>
                    </a:solidFill>
                  </a:tcPr>
                </a:tc>
                <a:extLst>
                  <a:ext uri="{0D108BD9-81ED-4DB2-BD59-A6C34878D82A}">
                    <a16:rowId xmlns:a16="http://schemas.microsoft.com/office/drawing/2014/main" val="491551724"/>
                  </a:ext>
                </a:extLst>
              </a:tr>
            </a:tbl>
          </a:graphicData>
        </a:graphic>
      </p:graphicFrame>
    </p:spTree>
    <p:extLst>
      <p:ext uri="{BB962C8B-B14F-4D97-AF65-F5344CB8AC3E}">
        <p14:creationId xmlns:p14="http://schemas.microsoft.com/office/powerpoint/2010/main" val="1852365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 name="TextBox 2"/>
          <p:cNvSpPr txBox="1"/>
          <p:nvPr/>
        </p:nvSpPr>
        <p:spPr>
          <a:xfrm>
            <a:off x="1302326" y="1558977"/>
            <a:ext cx="5967904" cy="5016758"/>
          </a:xfrm>
          <a:prstGeom prst="rect">
            <a:avLst/>
          </a:prstGeom>
          <a:noFill/>
        </p:spPr>
        <p:txBody>
          <a:bodyPr wrap="square" rtlCol="0">
            <a:spAutoFit/>
          </a:bodyPr>
          <a:lstStyle/>
          <a:p>
            <a:pPr marL="285750" lvl="0" indent="-285750" algn="just">
              <a:buFont typeface="Wingdings" panose="05000000000000000000" pitchFamily="2" charset="2"/>
              <a:buChar char="ü"/>
            </a:pPr>
            <a:r>
              <a:rPr lang="ru-RU" sz="2800" i="1" dirty="0">
                <a:solidFill>
                  <a:srgbClr val="143740"/>
                </a:solidFill>
                <a:latin typeface="Times New Roman" pitchFamily="18" charset="0"/>
                <a:cs typeface="Times New Roman" pitchFamily="18" charset="0"/>
              </a:rPr>
              <a:t> </a:t>
            </a:r>
            <a:r>
              <a:rPr lang="ru-RU" sz="3200" i="1" dirty="0">
                <a:solidFill>
                  <a:srgbClr val="143740"/>
                </a:solidFill>
                <a:latin typeface="Times New Roman" pitchFamily="18" charset="0"/>
                <a:cs typeface="Times New Roman" pitchFamily="18" charset="0"/>
              </a:rPr>
              <a:t>Благодаря чтению развивается речь ребёнка и его словарный запас.</a:t>
            </a:r>
          </a:p>
          <a:p>
            <a:pPr marL="285750" lvl="0" indent="-285750" algn="just">
              <a:buFont typeface="Wingdings" panose="05000000000000000000" pitchFamily="2" charset="2"/>
              <a:buChar char="ü"/>
            </a:pPr>
            <a:r>
              <a:rPr lang="ru-RU" sz="3200" i="1" dirty="0">
                <a:solidFill>
                  <a:srgbClr val="143740"/>
                </a:solidFill>
                <a:latin typeface="Times New Roman" pitchFamily="18" charset="0"/>
                <a:cs typeface="Times New Roman" pitchFamily="18" charset="0"/>
              </a:rPr>
              <a:t> Чтение развивает мышление.</a:t>
            </a:r>
          </a:p>
          <a:p>
            <a:pPr marL="457200" lvl="0" indent="-457200" algn="just">
              <a:buFont typeface="Wingdings" panose="05000000000000000000" pitchFamily="2" charset="2"/>
              <a:buChar char="ü"/>
            </a:pPr>
            <a:r>
              <a:rPr lang="ru-RU" sz="3200" i="1" dirty="0">
                <a:solidFill>
                  <a:srgbClr val="143740"/>
                </a:solidFill>
                <a:latin typeface="Times New Roman" pitchFamily="18" charset="0"/>
                <a:cs typeface="Times New Roman" pitchFamily="18" charset="0"/>
              </a:rPr>
              <a:t>Книга объясняет ему жизнь и помогает увидеть связь одного явления с другим</a:t>
            </a:r>
            <a:r>
              <a:rPr lang="ru-RU" sz="3200" dirty="0">
                <a:solidFill>
                  <a:srgbClr val="143740"/>
                </a:solidFill>
              </a:rPr>
              <a:t>.</a:t>
            </a:r>
          </a:p>
          <a:p>
            <a:pPr marL="457200" lvl="0" indent="-457200" algn="just">
              <a:buFont typeface="Wingdings" panose="05000000000000000000" pitchFamily="2" charset="2"/>
              <a:buChar char="ü"/>
            </a:pPr>
            <a:r>
              <a:rPr lang="ru-RU" sz="3200" i="1" dirty="0">
                <a:solidFill>
                  <a:srgbClr val="143740"/>
                </a:solidFill>
                <a:latin typeface="Times New Roman" pitchFamily="18" charset="0"/>
                <a:cs typeface="Times New Roman" pitchFamily="18" charset="0"/>
              </a:rPr>
              <a:t>Чтение  развивает познавательные интересы и развивает кругозор</a:t>
            </a:r>
            <a:r>
              <a:rPr lang="ru-RU" sz="3200" i="1" dirty="0" smtClean="0">
                <a:solidFill>
                  <a:srgbClr val="143740"/>
                </a:solidFill>
                <a:latin typeface="Times New Roman" pitchFamily="18" charset="0"/>
                <a:cs typeface="Times New Roman" pitchFamily="18" charset="0"/>
              </a:rPr>
              <a:t>.</a:t>
            </a:r>
            <a:endParaRPr lang="ru-RU" sz="3200" i="1" dirty="0">
              <a:solidFill>
                <a:srgbClr val="143740"/>
              </a:solidFill>
              <a:latin typeface="Times New Roman" pitchFamily="18" charset="0"/>
              <a:cs typeface="Times New Roman" pitchFamily="18"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504821">
            <a:off x="1386334" y="201259"/>
            <a:ext cx="352791" cy="630597"/>
          </a:xfrm>
          <a:prstGeom prst="rect">
            <a:avLst/>
          </a:prstGeom>
        </p:spPr>
      </p:pic>
      <p:sp>
        <p:nvSpPr>
          <p:cNvPr id="2" name="TextBox 1"/>
          <p:cNvSpPr txBox="1"/>
          <p:nvPr/>
        </p:nvSpPr>
        <p:spPr>
          <a:xfrm>
            <a:off x="1528997" y="157053"/>
            <a:ext cx="10358203" cy="1077218"/>
          </a:xfrm>
          <a:prstGeom prst="rect">
            <a:avLst/>
          </a:prstGeom>
          <a:noFill/>
        </p:spPr>
        <p:txBody>
          <a:bodyPr wrap="square" rtlCol="0">
            <a:spAutoFit/>
          </a:bodyPr>
          <a:lstStyle/>
          <a:p>
            <a:pPr algn="ctr"/>
            <a:r>
              <a:rPr lang="ru-RU" sz="3200" b="1" i="1" dirty="0" smtClean="0">
                <a:solidFill>
                  <a:srgbClr val="08161A"/>
                </a:solidFill>
                <a:latin typeface="Times New Roman" panose="02020603050405020304" pitchFamily="18" charset="0"/>
                <a:cs typeface="Times New Roman" panose="02020603050405020304" pitchFamily="18" charset="0"/>
              </a:rPr>
              <a:t>Значение чтения</a:t>
            </a:r>
            <a:r>
              <a:rPr lang="ru-RU" sz="3200" b="1" i="1" dirty="0" smtClean="0">
                <a:solidFill>
                  <a:srgbClr val="08161A"/>
                </a:solidFill>
                <a:latin typeface="Times New Roman" pitchFamily="18" charset="0"/>
                <a:ea typeface="Times New Roman" pitchFamily="18" charset="0"/>
                <a:cs typeface="Times New Roman" pitchFamily="18" charset="0"/>
              </a:rPr>
              <a:t>,  </a:t>
            </a:r>
            <a:r>
              <a:rPr lang="ru-RU" sz="3200" b="1" i="1" dirty="0">
                <a:solidFill>
                  <a:srgbClr val="08161A"/>
                </a:solidFill>
                <a:latin typeface="Times New Roman" pitchFamily="18" charset="0"/>
                <a:ea typeface="Times New Roman" pitchFamily="18" charset="0"/>
                <a:cs typeface="Times New Roman" pitchFamily="18" charset="0"/>
              </a:rPr>
              <a:t>рассказывания  литературных произведений </a:t>
            </a:r>
            <a:r>
              <a:rPr lang="ru-RU" sz="3200" b="1" i="1" dirty="0" smtClean="0">
                <a:solidFill>
                  <a:srgbClr val="08161A"/>
                </a:solidFill>
                <a:latin typeface="Times New Roman" pitchFamily="18" charset="0"/>
                <a:ea typeface="Times New Roman" pitchFamily="18" charset="0"/>
                <a:cs typeface="Times New Roman" pitchFamily="18" charset="0"/>
              </a:rPr>
              <a:t>на развитие детей </a:t>
            </a:r>
            <a:r>
              <a:rPr lang="ru-RU" sz="3200" b="1" i="1" dirty="0">
                <a:solidFill>
                  <a:srgbClr val="08161A"/>
                </a:solidFill>
                <a:latin typeface="Times New Roman" pitchFamily="18" charset="0"/>
                <a:ea typeface="Times New Roman" pitchFamily="18" charset="0"/>
                <a:cs typeface="Times New Roman" pitchFamily="18" charset="0"/>
              </a:rPr>
              <a:t>дошкольного </a:t>
            </a:r>
            <a:r>
              <a:rPr lang="ru-RU" sz="3200" b="1" i="1" dirty="0" smtClean="0">
                <a:solidFill>
                  <a:srgbClr val="08161A"/>
                </a:solidFill>
                <a:latin typeface="Times New Roman" pitchFamily="18" charset="0"/>
                <a:ea typeface="Times New Roman" pitchFamily="18" charset="0"/>
                <a:cs typeface="Times New Roman" pitchFamily="18" charset="0"/>
              </a:rPr>
              <a:t>возр</a:t>
            </a:r>
            <a:r>
              <a:rPr lang="ru-RU" sz="3200" b="1" i="1" dirty="0" smtClean="0">
                <a:solidFill>
                  <a:srgbClr val="102B32"/>
                </a:solidFill>
                <a:latin typeface="Times New Roman" pitchFamily="18" charset="0"/>
                <a:ea typeface="Times New Roman" pitchFamily="18" charset="0"/>
                <a:cs typeface="Times New Roman" pitchFamily="18" charset="0"/>
              </a:rPr>
              <a:t>аста</a:t>
            </a:r>
            <a:endParaRPr lang="ru-RU" sz="3200" b="1" i="1" dirty="0">
              <a:solidFill>
                <a:srgbClr val="102B32"/>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0230" y="1520658"/>
            <a:ext cx="4616970" cy="5055077"/>
          </a:xfrm>
          <a:prstGeom prst="rect">
            <a:avLst/>
          </a:prstGeom>
        </p:spPr>
      </p:pic>
    </p:spTree>
    <p:extLst>
      <p:ext uri="{BB962C8B-B14F-4D97-AF65-F5344CB8AC3E}">
        <p14:creationId xmlns:p14="http://schemas.microsoft.com/office/powerpoint/2010/main" val="26281147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graphicFrame>
        <p:nvGraphicFramePr>
          <p:cNvPr id="2" name="Таблица 1"/>
          <p:cNvGraphicFramePr>
            <a:graphicFrameLocks noGrp="1"/>
          </p:cNvGraphicFramePr>
          <p:nvPr>
            <p:extLst>
              <p:ext uri="{D42A27DB-BD31-4B8C-83A1-F6EECF244321}">
                <p14:modId xmlns:p14="http://schemas.microsoft.com/office/powerpoint/2010/main" val="652486781"/>
              </p:ext>
            </p:extLst>
          </p:nvPr>
        </p:nvGraphicFramePr>
        <p:xfrm>
          <a:off x="1163781" y="110836"/>
          <a:ext cx="10903527" cy="6636328"/>
        </p:xfrm>
        <a:graphic>
          <a:graphicData uri="http://schemas.openxmlformats.org/drawingml/2006/table">
            <a:tbl>
              <a:tblPr firstRow="1" bandRow="1">
                <a:tableStyleId>{5C22544A-7EE6-4342-B048-85BDC9FD1C3A}</a:tableStyleId>
              </a:tblPr>
              <a:tblGrid>
                <a:gridCol w="10903527">
                  <a:extLst>
                    <a:ext uri="{9D8B030D-6E8A-4147-A177-3AD203B41FA5}">
                      <a16:colId xmlns:a16="http://schemas.microsoft.com/office/drawing/2014/main" val="314055443"/>
                    </a:ext>
                  </a:extLst>
                </a:gridCol>
              </a:tblGrid>
              <a:tr h="6636328">
                <a:tc>
                  <a:txBody>
                    <a:bodyPr/>
                    <a:lstStyle/>
                    <a:p>
                      <a:endParaRPr lang="ru-RU" dirty="0"/>
                    </a:p>
                  </a:txBody>
                  <a:tcPr>
                    <a:solidFill>
                      <a:srgbClr val="EDF7F9"/>
                    </a:solidFill>
                  </a:tcPr>
                </a:tc>
                <a:extLst>
                  <a:ext uri="{0D108BD9-81ED-4DB2-BD59-A6C34878D82A}">
                    <a16:rowId xmlns:a16="http://schemas.microsoft.com/office/drawing/2014/main" val="171958927"/>
                  </a:ext>
                </a:extLst>
              </a:tr>
            </a:tbl>
          </a:graphicData>
        </a:graphic>
      </p:graphicFrame>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6766" y="2665381"/>
            <a:ext cx="5210408" cy="390780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 name="TextBox 2"/>
          <p:cNvSpPr txBox="1"/>
          <p:nvPr/>
        </p:nvSpPr>
        <p:spPr>
          <a:xfrm>
            <a:off x="1289154" y="110836"/>
            <a:ext cx="10638020" cy="2554545"/>
          </a:xfrm>
          <a:prstGeom prst="rect">
            <a:avLst/>
          </a:prstGeom>
          <a:noFill/>
        </p:spPr>
        <p:txBody>
          <a:bodyPr wrap="square" rtlCol="0">
            <a:spAutoFit/>
          </a:bodyPr>
          <a:lstStyle/>
          <a:p>
            <a:pPr algn="just"/>
            <a:r>
              <a:rPr lang="ru-RU" sz="3200" i="1" dirty="0">
                <a:latin typeface="Times New Roman" panose="02020603050405020304" pitchFamily="18" charset="0"/>
                <a:cs typeface="Times New Roman" panose="02020603050405020304" pitchFamily="18" charset="0"/>
              </a:rPr>
              <a:t>т</a:t>
            </a:r>
            <a:r>
              <a:rPr lang="ru-RU" sz="3200" i="1" dirty="0" smtClean="0">
                <a:latin typeface="Times New Roman" panose="02020603050405020304" pitchFamily="18" charset="0"/>
                <a:cs typeface="Times New Roman" panose="02020603050405020304" pitchFamily="18" charset="0"/>
              </a:rPr>
              <a:t>ирует внимание детей на моральные качества героев, на мотивы их поступков):</a:t>
            </a:r>
          </a:p>
          <a:p>
            <a:pPr algn="just"/>
            <a:r>
              <a:rPr lang="ru-RU" sz="3200" b="1" i="1" dirty="0">
                <a:latin typeface="Times New Roman" panose="02020603050405020304" pitchFamily="18" charset="0"/>
                <a:cs typeface="Times New Roman" panose="02020603050405020304" pitchFamily="18" charset="0"/>
              </a:rPr>
              <a:t>а</a:t>
            </a:r>
            <a:r>
              <a:rPr lang="ru-RU" sz="3200" b="1" i="1" dirty="0" smtClean="0">
                <a:latin typeface="Times New Roman" panose="02020603050405020304" pitchFamily="18" charset="0"/>
                <a:cs typeface="Times New Roman" panose="02020603050405020304" pitchFamily="18" charset="0"/>
              </a:rPr>
              <a:t>) </a:t>
            </a:r>
            <a:r>
              <a:rPr lang="ru-RU" sz="3200" i="1" dirty="0" smtClean="0">
                <a:latin typeface="Times New Roman" panose="02020603050405020304" pitchFamily="18" charset="0"/>
                <a:cs typeface="Times New Roman" panose="02020603050405020304" pitchFamily="18" charset="0"/>
              </a:rPr>
              <a:t>вопросы к детям;</a:t>
            </a:r>
          </a:p>
          <a:p>
            <a:pPr algn="just"/>
            <a:r>
              <a:rPr lang="ru-RU" sz="3200" b="1" i="1" dirty="0" smtClean="0">
                <a:latin typeface="Times New Roman" panose="02020603050405020304" pitchFamily="18" charset="0"/>
                <a:cs typeface="Times New Roman" panose="02020603050405020304" pitchFamily="18" charset="0"/>
              </a:rPr>
              <a:t>б) </a:t>
            </a:r>
            <a:r>
              <a:rPr lang="ru-RU" sz="3200" i="1" dirty="0" smtClean="0">
                <a:latin typeface="Times New Roman" panose="02020603050405020304" pitchFamily="18" charset="0"/>
                <a:cs typeface="Times New Roman" panose="02020603050405020304" pitchFamily="18" charset="0"/>
              </a:rPr>
              <a:t>рассматривание иллюстраций (демонстрация рисунков; аппликационных панно; театров);</a:t>
            </a:r>
            <a:endParaRPr lang="ru-RU" sz="3200" i="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289154" y="2665381"/>
            <a:ext cx="5163698" cy="4031873"/>
          </a:xfrm>
          <a:prstGeom prst="rect">
            <a:avLst/>
          </a:prstGeom>
          <a:noFill/>
        </p:spPr>
        <p:txBody>
          <a:bodyPr wrap="square" rtlCol="0">
            <a:spAutoFit/>
          </a:bodyPr>
          <a:lstStyle/>
          <a:p>
            <a:r>
              <a:rPr lang="ru-RU" sz="3200" b="1" i="1" dirty="0">
                <a:latin typeface="Times New Roman" panose="02020603050405020304" pitchFamily="18" charset="0"/>
                <a:cs typeface="Times New Roman" panose="02020603050405020304" pitchFamily="18" charset="0"/>
              </a:rPr>
              <a:t>в</a:t>
            </a:r>
            <a:r>
              <a:rPr lang="ru-RU" sz="3200" b="1" i="1" dirty="0" smtClean="0">
                <a:latin typeface="Times New Roman" panose="02020603050405020304" pitchFamily="18" charset="0"/>
                <a:cs typeface="Times New Roman" panose="02020603050405020304" pitchFamily="18" charset="0"/>
              </a:rPr>
              <a:t>) </a:t>
            </a:r>
            <a:r>
              <a:rPr lang="ru-RU" sz="3200" i="1" dirty="0" smtClean="0">
                <a:latin typeface="Times New Roman" panose="02020603050405020304" pitchFamily="18" charset="0"/>
                <a:cs typeface="Times New Roman" panose="02020603050405020304" pitchFamily="18" charset="0"/>
              </a:rPr>
              <a:t>словарная работа;</a:t>
            </a:r>
          </a:p>
          <a:p>
            <a:pPr algn="just"/>
            <a:r>
              <a:rPr lang="ru-RU" sz="3200" b="1" i="1" dirty="0">
                <a:latin typeface="Times New Roman" panose="02020603050405020304" pitchFamily="18" charset="0"/>
                <a:cs typeface="Times New Roman" panose="02020603050405020304" pitchFamily="18" charset="0"/>
              </a:rPr>
              <a:t>г</a:t>
            </a:r>
            <a:r>
              <a:rPr lang="ru-RU" sz="3200" b="1" i="1" dirty="0" smtClean="0">
                <a:latin typeface="Times New Roman" panose="02020603050405020304" pitchFamily="18" charset="0"/>
                <a:cs typeface="Times New Roman" panose="02020603050405020304" pitchFamily="18" charset="0"/>
              </a:rPr>
              <a:t>) </a:t>
            </a:r>
            <a:r>
              <a:rPr lang="ru-RU" sz="3200" i="1" dirty="0" smtClean="0">
                <a:latin typeface="Times New Roman" panose="02020603050405020304" pitchFamily="18" charset="0"/>
                <a:cs typeface="Times New Roman" panose="02020603050405020304" pitchFamily="18" charset="0"/>
              </a:rPr>
              <a:t>словесные зарисовки (для старш. дошк. возраста);</a:t>
            </a:r>
          </a:p>
          <a:p>
            <a:pPr algn="just"/>
            <a:r>
              <a:rPr lang="ru-RU" sz="3200" b="1" i="1" dirty="0" smtClean="0">
                <a:latin typeface="Times New Roman" panose="02020603050405020304" pitchFamily="18" charset="0"/>
                <a:cs typeface="Times New Roman" panose="02020603050405020304" pitchFamily="18" charset="0"/>
              </a:rPr>
              <a:t>2.4. </a:t>
            </a:r>
            <a:r>
              <a:rPr lang="ru-RU" sz="3200" i="1" dirty="0" smtClean="0">
                <a:latin typeface="Times New Roman" panose="02020603050405020304" pitchFamily="18" charset="0"/>
                <a:cs typeface="Times New Roman" panose="02020603050405020304" pitchFamily="18" charset="0"/>
              </a:rPr>
              <a:t>Повторное чтение текста (основных эпизодов, интересных описаний, важных рассуждений):</a:t>
            </a:r>
          </a:p>
          <a:p>
            <a:pPr algn="just"/>
            <a:r>
              <a:rPr lang="ru-RU" sz="3200" b="1" i="1" dirty="0">
                <a:latin typeface="Times New Roman" panose="02020603050405020304" pitchFamily="18" charset="0"/>
                <a:cs typeface="Times New Roman" panose="02020603050405020304" pitchFamily="18" charset="0"/>
              </a:rPr>
              <a:t>а</a:t>
            </a:r>
            <a:r>
              <a:rPr lang="ru-RU" sz="3200" b="1" i="1" dirty="0" smtClean="0">
                <a:latin typeface="Times New Roman" panose="02020603050405020304" pitchFamily="18" charset="0"/>
                <a:cs typeface="Times New Roman" panose="02020603050405020304" pitchFamily="18" charset="0"/>
              </a:rPr>
              <a:t>) </a:t>
            </a:r>
            <a:r>
              <a:rPr lang="ru-RU" sz="3200" i="1" dirty="0" smtClean="0">
                <a:latin typeface="Times New Roman" panose="02020603050405020304" pitchFamily="18" charset="0"/>
                <a:cs typeface="Times New Roman" panose="02020603050405020304" pitchFamily="18" charset="0"/>
              </a:rPr>
              <a:t>дети припоминают и</a:t>
            </a:r>
            <a:endParaRPr lang="ru-RU" sz="3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22056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graphicFrame>
        <p:nvGraphicFramePr>
          <p:cNvPr id="2" name="Таблица 1"/>
          <p:cNvGraphicFramePr>
            <a:graphicFrameLocks noGrp="1"/>
          </p:cNvGraphicFramePr>
          <p:nvPr>
            <p:extLst>
              <p:ext uri="{D42A27DB-BD31-4B8C-83A1-F6EECF244321}">
                <p14:modId xmlns:p14="http://schemas.microsoft.com/office/powerpoint/2010/main" val="3883542809"/>
              </p:ext>
            </p:extLst>
          </p:nvPr>
        </p:nvGraphicFramePr>
        <p:xfrm>
          <a:off x="1184223" y="119920"/>
          <a:ext cx="10897849" cy="6625654"/>
        </p:xfrm>
        <a:graphic>
          <a:graphicData uri="http://schemas.openxmlformats.org/drawingml/2006/table">
            <a:tbl>
              <a:tblPr firstRow="1" bandRow="1">
                <a:tableStyleId>{5C22544A-7EE6-4342-B048-85BDC9FD1C3A}</a:tableStyleId>
              </a:tblPr>
              <a:tblGrid>
                <a:gridCol w="10897849">
                  <a:extLst>
                    <a:ext uri="{9D8B030D-6E8A-4147-A177-3AD203B41FA5}">
                      <a16:colId xmlns:a16="http://schemas.microsoft.com/office/drawing/2014/main" val="949824749"/>
                    </a:ext>
                  </a:extLst>
                </a:gridCol>
              </a:tblGrid>
              <a:tr h="6625654">
                <a:tc>
                  <a:txBody>
                    <a:bodyPr/>
                    <a:lstStyle/>
                    <a:p>
                      <a:pPr algn="just"/>
                      <a:r>
                        <a:rPr lang="ru-RU" sz="3200" b="0" i="1" dirty="0" smtClean="0">
                          <a:solidFill>
                            <a:schemeClr val="tx1"/>
                          </a:solidFill>
                          <a:latin typeface="Times New Roman" panose="02020603050405020304" pitchFamily="18" charset="0"/>
                          <a:cs typeface="Times New Roman" panose="02020603050405020304" pitchFamily="18" charset="0"/>
                        </a:rPr>
                        <a:t>рассказывают о самом смешном (грустном, страшном)</a:t>
                      </a:r>
                      <a:r>
                        <a:rPr lang="ru-RU" sz="3200" b="0" i="1" baseline="0" dirty="0" smtClean="0">
                          <a:solidFill>
                            <a:schemeClr val="tx1"/>
                          </a:solidFill>
                          <a:latin typeface="Times New Roman" panose="02020603050405020304" pitchFamily="18" charset="0"/>
                          <a:cs typeface="Times New Roman" panose="02020603050405020304" pitchFamily="18" charset="0"/>
                        </a:rPr>
                        <a:t> эпизоде, пересказывают описание природы, поступка героя, которое им особенно запомнилось.</a:t>
                      </a:r>
                    </a:p>
                    <a:p>
                      <a:pPr algn="just"/>
                      <a:r>
                        <a:rPr lang="ru-RU" sz="3200" b="1" i="1" baseline="0" dirty="0" smtClean="0">
                          <a:solidFill>
                            <a:schemeClr val="tx1"/>
                          </a:solidFill>
                          <a:latin typeface="Times New Roman" panose="02020603050405020304" pitchFamily="18" charset="0"/>
                          <a:cs typeface="Times New Roman" panose="02020603050405020304" pitchFamily="18" charset="0"/>
                        </a:rPr>
                        <a:t>б) </a:t>
                      </a:r>
                      <a:r>
                        <a:rPr lang="ru-RU" sz="3200" b="0" i="1" baseline="0" dirty="0" smtClean="0">
                          <a:solidFill>
                            <a:schemeClr val="tx1"/>
                          </a:solidFill>
                          <a:latin typeface="Times New Roman" panose="02020603050405020304" pitchFamily="18" charset="0"/>
                          <a:cs typeface="Times New Roman" panose="02020603050405020304" pitchFamily="18" charset="0"/>
                        </a:rPr>
                        <a:t>воспитатель напоминает один из эпизодов и просит рассказать о нём подробнее. Зачитывает соответствующий отрывок, при этом дети договаривают отдельные слова. Можно им предложить провести соревнование «Чей рассказ окажется интереснее (подробнее)?»</a:t>
                      </a:r>
                    </a:p>
                    <a:p>
                      <a:pPr algn="just"/>
                      <a:r>
                        <a:rPr lang="ru-RU" sz="3200" b="1" i="1" baseline="0" dirty="0" smtClean="0">
                          <a:solidFill>
                            <a:schemeClr val="tx1"/>
                          </a:solidFill>
                          <a:latin typeface="Times New Roman" panose="02020603050405020304" pitchFamily="18" charset="0"/>
                          <a:cs typeface="Times New Roman" panose="02020603050405020304" pitchFamily="18" charset="0"/>
                        </a:rPr>
                        <a:t>2.5. </a:t>
                      </a:r>
                      <a:r>
                        <a:rPr lang="ru-RU" sz="3200" b="0" i="1" baseline="0" dirty="0" smtClean="0">
                          <a:solidFill>
                            <a:schemeClr val="tx1"/>
                          </a:solidFill>
                          <a:latin typeface="Times New Roman" panose="02020603050405020304" pitchFamily="18" charset="0"/>
                          <a:cs typeface="Times New Roman" panose="02020603050405020304" pitchFamily="18" charset="0"/>
                        </a:rPr>
                        <a:t>Драматизация отрывков, наиболее интересных в плане обогащения и активизации словарного запаса детей.</a:t>
                      </a:r>
                    </a:p>
                    <a:p>
                      <a:pPr algn="just"/>
                      <a:r>
                        <a:rPr lang="ru-RU" sz="3200" b="1" i="1" baseline="0" dirty="0" smtClean="0">
                          <a:solidFill>
                            <a:schemeClr val="tx1"/>
                          </a:solidFill>
                          <a:latin typeface="Times New Roman" panose="02020603050405020304" pitchFamily="18" charset="0"/>
                          <a:cs typeface="Times New Roman" panose="02020603050405020304" pitchFamily="18" charset="0"/>
                        </a:rPr>
                        <a:t>2.6. </a:t>
                      </a:r>
                      <a:r>
                        <a:rPr lang="ru-RU" sz="3200" b="0" i="1" baseline="0" dirty="0" smtClean="0">
                          <a:solidFill>
                            <a:schemeClr val="tx1"/>
                          </a:solidFill>
                          <a:latin typeface="Times New Roman" panose="02020603050405020304" pitchFamily="18" charset="0"/>
                          <a:cs typeface="Times New Roman" panose="02020603050405020304" pitchFamily="18" charset="0"/>
                        </a:rPr>
                        <a:t>Физкультминутка на снятие зрительного или общего утомления. </a:t>
                      </a:r>
                      <a:endParaRPr lang="ru-RU" sz="3200" b="0" i="1" dirty="0">
                        <a:solidFill>
                          <a:schemeClr val="tx1"/>
                        </a:solidFill>
                        <a:latin typeface="Times New Roman" panose="02020603050405020304" pitchFamily="18" charset="0"/>
                        <a:cs typeface="Times New Roman" panose="02020603050405020304" pitchFamily="18" charset="0"/>
                      </a:endParaRPr>
                    </a:p>
                  </a:txBody>
                  <a:tcPr>
                    <a:solidFill>
                      <a:srgbClr val="EDF7F9"/>
                    </a:solidFill>
                  </a:tcPr>
                </a:tc>
                <a:extLst>
                  <a:ext uri="{0D108BD9-81ED-4DB2-BD59-A6C34878D82A}">
                    <a16:rowId xmlns:a16="http://schemas.microsoft.com/office/drawing/2014/main" val="1228750294"/>
                  </a:ext>
                </a:extLst>
              </a:tr>
            </a:tbl>
          </a:graphicData>
        </a:graphic>
      </p:graphicFrame>
    </p:spTree>
    <p:extLst>
      <p:ext uri="{BB962C8B-B14F-4D97-AF65-F5344CB8AC3E}">
        <p14:creationId xmlns:p14="http://schemas.microsoft.com/office/powerpoint/2010/main" val="3204334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graphicFrame>
        <p:nvGraphicFramePr>
          <p:cNvPr id="2" name="Таблица 1"/>
          <p:cNvGraphicFramePr>
            <a:graphicFrameLocks noGrp="1"/>
          </p:cNvGraphicFramePr>
          <p:nvPr>
            <p:extLst>
              <p:ext uri="{D42A27DB-BD31-4B8C-83A1-F6EECF244321}">
                <p14:modId xmlns:p14="http://schemas.microsoft.com/office/powerpoint/2010/main" val="191620726"/>
              </p:ext>
            </p:extLst>
          </p:nvPr>
        </p:nvGraphicFramePr>
        <p:xfrm>
          <a:off x="1169232" y="134910"/>
          <a:ext cx="10912840" cy="6580683"/>
        </p:xfrm>
        <a:graphic>
          <a:graphicData uri="http://schemas.openxmlformats.org/drawingml/2006/table">
            <a:tbl>
              <a:tblPr firstRow="1" bandRow="1">
                <a:tableStyleId>{5C22544A-7EE6-4342-B048-85BDC9FD1C3A}</a:tableStyleId>
              </a:tblPr>
              <a:tblGrid>
                <a:gridCol w="929391">
                  <a:extLst>
                    <a:ext uri="{9D8B030D-6E8A-4147-A177-3AD203B41FA5}">
                      <a16:colId xmlns:a16="http://schemas.microsoft.com/office/drawing/2014/main" val="558822843"/>
                    </a:ext>
                  </a:extLst>
                </a:gridCol>
                <a:gridCol w="9983449">
                  <a:extLst>
                    <a:ext uri="{9D8B030D-6E8A-4147-A177-3AD203B41FA5}">
                      <a16:colId xmlns:a16="http://schemas.microsoft.com/office/drawing/2014/main" val="325526741"/>
                    </a:ext>
                  </a:extLst>
                </a:gridCol>
              </a:tblGrid>
              <a:tr h="68338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III</a:t>
                      </a:r>
                      <a:r>
                        <a:rPr kumimoji="0" lang="ru-RU" sz="36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t>
                      </a:r>
                    </a:p>
                  </a:txBody>
                  <a:tcPr>
                    <a:solidFill>
                      <a:srgbClr val="D3EBF1"/>
                    </a:solidFill>
                  </a:tcPr>
                </a:tc>
                <a:tc>
                  <a:txBody>
                    <a:bodyPr/>
                    <a:lstStyle/>
                    <a:p>
                      <a:r>
                        <a:rPr lang="ru-RU" sz="3200" i="1" dirty="0" smtClean="0">
                          <a:solidFill>
                            <a:schemeClr val="tx1"/>
                          </a:solidFill>
                          <a:latin typeface="Times New Roman" panose="02020603050405020304" pitchFamily="18" charset="0"/>
                          <a:cs typeface="Times New Roman" panose="02020603050405020304" pitchFamily="18" charset="0"/>
                        </a:rPr>
                        <a:t>Заключительная часть.</a:t>
                      </a:r>
                      <a:endParaRPr lang="ru-RU" sz="3200" i="1" dirty="0">
                        <a:solidFill>
                          <a:schemeClr val="tx1"/>
                        </a:solidFill>
                        <a:latin typeface="Times New Roman" panose="02020603050405020304" pitchFamily="18" charset="0"/>
                        <a:cs typeface="Times New Roman" panose="02020603050405020304" pitchFamily="18" charset="0"/>
                      </a:endParaRPr>
                    </a:p>
                  </a:txBody>
                  <a:tcPr>
                    <a:solidFill>
                      <a:srgbClr val="D3EBF1"/>
                    </a:solidFill>
                  </a:tcPr>
                </a:tc>
                <a:extLst>
                  <a:ext uri="{0D108BD9-81ED-4DB2-BD59-A6C34878D82A}">
                    <a16:rowId xmlns:a16="http://schemas.microsoft.com/office/drawing/2014/main" val="2402737296"/>
                  </a:ext>
                </a:extLst>
              </a:tr>
              <a:tr h="5897298">
                <a:tc>
                  <a:txBody>
                    <a:bodyPr/>
                    <a:lstStyle/>
                    <a:p>
                      <a:pPr algn="ctr"/>
                      <a:r>
                        <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3.1.</a:t>
                      </a:r>
                    </a:p>
                    <a:p>
                      <a:pPr algn="ctr"/>
                      <a:endPar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lgn="ctr"/>
                      <a:endPar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lgn="ctr"/>
                      <a:endPar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lgn="ctr"/>
                      <a:endPar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lgn="ctr"/>
                      <a:endPar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lgn="ctr"/>
                      <a:endPar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lgn="ctr"/>
                      <a:endPar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3.2.  </a:t>
                      </a:r>
                      <a:endParaRPr lang="ru-RU" dirty="0"/>
                    </a:p>
                  </a:txBody>
                  <a:tcPr>
                    <a:solidFill>
                      <a:srgbClr val="EDF7F9"/>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Продуктивная деятельность </a:t>
                      </a:r>
                      <a:r>
                        <a:rPr kumimoji="0" lang="ru-RU" sz="32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лепка, рисование, аппликация или конструирование </a:t>
                      </a: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(повторение ранее разученных стихов; чистоговорок или поговорок;</a:t>
                      </a:r>
                      <a:r>
                        <a:rPr kumimoji="0" lang="ru-RU" sz="32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дидактические игры</a:t>
                      </a:r>
                      <a:endParaRPr kumimoji="0" lang="ru-RU" sz="28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txBody>
                  <a:tcPr>
                    <a:solidFill>
                      <a:srgbClr val="EDF7F9"/>
                    </a:solidFill>
                  </a:tcPr>
                </a:tc>
                <a:extLst>
                  <a:ext uri="{0D108BD9-81ED-4DB2-BD59-A6C34878D82A}">
                    <a16:rowId xmlns:a16="http://schemas.microsoft.com/office/drawing/2014/main" val="46761753"/>
                  </a:ext>
                </a:extLst>
              </a:tr>
            </a:tbl>
          </a:graphicData>
        </a:graphic>
      </p:graphicFrame>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5948" y="2683628"/>
            <a:ext cx="5738733" cy="382343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5" name="TextBox 4"/>
          <p:cNvSpPr txBox="1"/>
          <p:nvPr/>
        </p:nvSpPr>
        <p:spPr>
          <a:xfrm>
            <a:off x="2188562" y="2893102"/>
            <a:ext cx="3819995" cy="3600986"/>
          </a:xfrm>
          <a:prstGeom prst="rect">
            <a:avLst/>
          </a:prstGeom>
          <a:noFill/>
        </p:spPr>
        <p:txBody>
          <a:bodyPr wrap="square" rtlCol="0">
            <a:spAutoFit/>
          </a:bodyPr>
          <a:lstStyle/>
          <a:p>
            <a:pPr algn="just"/>
            <a:r>
              <a:rPr lang="ru-RU" sz="2800" i="1" dirty="0">
                <a:solidFill>
                  <a:prstClr val="black"/>
                </a:solidFill>
                <a:latin typeface="Times New Roman" panose="02020603050405020304" pitchFamily="18" charset="0"/>
                <a:cs typeface="Times New Roman" panose="02020603050405020304" pitchFamily="18" charset="0"/>
              </a:rPr>
              <a:t>или упражнения по ЗКР (ГСР или на развитие словаря); сюрпризный </a:t>
            </a:r>
            <a:r>
              <a:rPr lang="ru-RU" sz="2800" i="1" dirty="0" smtClean="0">
                <a:solidFill>
                  <a:prstClr val="black"/>
                </a:solidFill>
                <a:latin typeface="Times New Roman" panose="02020603050405020304" pitchFamily="18" charset="0"/>
                <a:cs typeface="Times New Roman" panose="02020603050405020304" pitchFamily="18" charset="0"/>
              </a:rPr>
              <a:t>момент; загадывание загадок; </a:t>
            </a:r>
            <a:r>
              <a:rPr lang="ru-RU" sz="2800" i="1" dirty="0">
                <a:solidFill>
                  <a:prstClr val="black"/>
                </a:solidFill>
                <a:latin typeface="Times New Roman" panose="02020603050405020304" pitchFamily="18" charset="0"/>
                <a:cs typeface="Times New Roman" panose="02020603050405020304" pitchFamily="18" charset="0"/>
              </a:rPr>
              <a:t>обобщающие </a:t>
            </a:r>
            <a:r>
              <a:rPr lang="ru-RU" sz="2800" i="1" dirty="0" smtClean="0">
                <a:solidFill>
                  <a:prstClr val="black"/>
                </a:solidFill>
                <a:latin typeface="Times New Roman" panose="02020603050405020304" pitchFamily="18" charset="0"/>
                <a:cs typeface="Times New Roman" panose="02020603050405020304" pitchFamily="18" charset="0"/>
              </a:rPr>
              <a:t>вопросы.</a:t>
            </a:r>
          </a:p>
          <a:p>
            <a:pPr algn="just"/>
            <a:r>
              <a:rPr lang="ru-RU" sz="3200" b="1" i="1" dirty="0" smtClean="0">
                <a:solidFill>
                  <a:prstClr val="black"/>
                </a:solidFill>
                <a:latin typeface="Times New Roman" panose="02020603050405020304" pitchFamily="18" charset="0"/>
                <a:cs typeface="Times New Roman" panose="02020603050405020304" pitchFamily="18" charset="0"/>
              </a:rPr>
              <a:t>Рефлексия </a:t>
            </a:r>
            <a:r>
              <a:rPr lang="ru-RU" sz="2800" i="1" dirty="0" smtClean="0">
                <a:solidFill>
                  <a:prstClr val="black"/>
                </a:solidFill>
                <a:latin typeface="Times New Roman" panose="02020603050405020304" pitchFamily="18" charset="0"/>
                <a:cs typeface="Times New Roman" panose="02020603050405020304" pitchFamily="18" charset="0"/>
              </a:rPr>
              <a:t>(итоговые вопросы).</a:t>
            </a:r>
            <a:endParaRPr lang="ru-RU" sz="2800" dirty="0"/>
          </a:p>
        </p:txBody>
      </p:sp>
    </p:spTree>
    <p:extLst>
      <p:ext uri="{BB962C8B-B14F-4D97-AF65-F5344CB8AC3E}">
        <p14:creationId xmlns:p14="http://schemas.microsoft.com/office/powerpoint/2010/main" val="23241680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504821">
            <a:off x="2882686" y="214986"/>
            <a:ext cx="372653" cy="630597"/>
          </a:xfrm>
          <a:prstGeom prst="rect">
            <a:avLst/>
          </a:prstGeom>
        </p:spPr>
      </p:pic>
      <p:sp>
        <p:nvSpPr>
          <p:cNvPr id="2" name="TextBox 1"/>
          <p:cNvSpPr txBox="1"/>
          <p:nvPr/>
        </p:nvSpPr>
        <p:spPr>
          <a:xfrm>
            <a:off x="3087517" y="292519"/>
            <a:ext cx="4560192" cy="584775"/>
          </a:xfrm>
          <a:prstGeom prst="rect">
            <a:avLst/>
          </a:prstGeom>
          <a:noFill/>
        </p:spPr>
        <p:txBody>
          <a:bodyPr wrap="square" rtlCol="0">
            <a:spAutoFit/>
          </a:bodyPr>
          <a:lstStyle/>
          <a:p>
            <a:pPr lvl="0" algn="ctr"/>
            <a:r>
              <a:rPr lang="ru-RU" sz="3200" b="1" i="1" dirty="0">
                <a:solidFill>
                  <a:srgbClr val="102B32"/>
                </a:solidFill>
                <a:latin typeface="Times New Roman" pitchFamily="18" charset="0"/>
                <a:cs typeface="Times New Roman" pitchFamily="18" charset="0"/>
              </a:rPr>
              <a:t>Домашнее задание:</a:t>
            </a:r>
          </a:p>
        </p:txBody>
      </p:sp>
      <p:sp>
        <p:nvSpPr>
          <p:cNvPr id="7" name="TextBox 6"/>
          <p:cNvSpPr txBox="1"/>
          <p:nvPr/>
        </p:nvSpPr>
        <p:spPr>
          <a:xfrm>
            <a:off x="1233056" y="734518"/>
            <a:ext cx="10751124" cy="2985433"/>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3200" i="1" dirty="0">
                <a:solidFill>
                  <a:srgbClr val="102B32"/>
                </a:solidFill>
                <a:latin typeface="Times New Roman" panose="02020603050405020304" pitchFamily="18" charset="0"/>
                <a:ea typeface="Times New Roman" panose="02020603050405020304" pitchFamily="18" charset="0"/>
              </a:rPr>
              <a:t>з</a:t>
            </a:r>
            <a:r>
              <a:rPr lang="ru-RU" sz="3200" i="1" dirty="0" smtClean="0">
                <a:solidFill>
                  <a:srgbClr val="102B32"/>
                </a:solidFill>
                <a:latin typeface="Times New Roman" panose="02020603050405020304" pitchFamily="18" charset="0"/>
                <a:ea typeface="Times New Roman" panose="02020603050405020304" pitchFamily="18" charset="0"/>
              </a:rPr>
              <a:t>аконспектировать из </a:t>
            </a:r>
            <a:r>
              <a:rPr lang="ru-RU" sz="3200" i="1" dirty="0">
                <a:solidFill>
                  <a:srgbClr val="102B32"/>
                </a:solidFill>
                <a:latin typeface="Times New Roman" panose="02020603050405020304" pitchFamily="18" charset="0"/>
                <a:ea typeface="Times New Roman" panose="02020603050405020304" pitchFamily="18" charset="0"/>
              </a:rPr>
              <a:t>пособия "Ребенок и книга" Л. М. Гуро­вич, Л. Б. Береговой</a:t>
            </a:r>
            <a:r>
              <a:rPr lang="ru-RU" sz="3200" i="1" dirty="0" smtClean="0">
                <a:solidFill>
                  <a:srgbClr val="102B32"/>
                </a:solidFill>
                <a:latin typeface="Times New Roman" panose="02020603050405020304" pitchFamily="18" charset="0"/>
                <a:ea typeface="Times New Roman" panose="02020603050405020304" pitchFamily="18" charset="0"/>
              </a:rPr>
              <a:t>,</a:t>
            </a:r>
            <a:r>
              <a:rPr lang="ru-RU" sz="3200" i="1" dirty="0">
                <a:solidFill>
                  <a:srgbClr val="102B32"/>
                </a:solidFill>
                <a:latin typeface="Times New Roman" panose="02020603050405020304" pitchFamily="18" charset="0"/>
                <a:ea typeface="Times New Roman" panose="02020603050405020304" pitchFamily="18" charset="0"/>
              </a:rPr>
              <a:t> В. И. Логиновой </a:t>
            </a:r>
            <a:r>
              <a:rPr lang="ru-RU" sz="3200" i="1" dirty="0" smtClean="0">
                <a:solidFill>
                  <a:srgbClr val="102B32"/>
                </a:solidFill>
                <a:latin typeface="Times New Roman" panose="02020603050405020304" pitchFamily="18" charset="0"/>
                <a:ea typeface="Times New Roman" panose="02020603050405020304" pitchFamily="18" charset="0"/>
              </a:rPr>
              <a:t>вопрос  «Особен­ности </a:t>
            </a:r>
            <a:r>
              <a:rPr lang="ru-RU" sz="3200" i="1" dirty="0">
                <a:solidFill>
                  <a:srgbClr val="102B32"/>
                </a:solidFill>
                <a:latin typeface="Times New Roman" panose="02020603050405020304" pitchFamily="18" charset="0"/>
                <a:ea typeface="Times New Roman" panose="02020603050405020304" pitchFamily="18" charset="0"/>
              </a:rPr>
              <a:t>восприятия художественной литературы и задачи ознакомления с книгой в разных возрастных </a:t>
            </a:r>
            <a:r>
              <a:rPr lang="ru-RU" sz="3200" i="1" dirty="0" smtClean="0">
                <a:solidFill>
                  <a:srgbClr val="102B32"/>
                </a:solidFill>
                <a:latin typeface="Times New Roman" panose="02020603050405020304" pitchFamily="18" charset="0"/>
                <a:ea typeface="Times New Roman" panose="02020603050405020304" pitchFamily="18" charset="0"/>
              </a:rPr>
              <a:t>группах»;</a:t>
            </a:r>
            <a:endParaRPr lang="ru-RU" sz="3200" i="1" dirty="0">
              <a:solidFill>
                <a:srgbClr val="102B32"/>
              </a:solidFill>
              <a:latin typeface="Times New Roman" panose="02020603050405020304" pitchFamily="18" charset="0"/>
              <a:ea typeface="Times New Roman" panose="02020603050405020304" pitchFamily="18" charset="0"/>
            </a:endParaRPr>
          </a:p>
          <a:p>
            <a:pPr lvl="0" algn="just"/>
            <a:endParaRPr lang="ru-RU" sz="2800" dirty="0">
              <a:solidFill>
                <a:srgbClr val="102B32"/>
              </a:solidFill>
            </a:endParaRPr>
          </a:p>
        </p:txBody>
      </p:sp>
      <p:sp>
        <p:nvSpPr>
          <p:cNvPr id="9" name="TextBox 8"/>
          <p:cNvSpPr txBox="1"/>
          <p:nvPr/>
        </p:nvSpPr>
        <p:spPr>
          <a:xfrm>
            <a:off x="1233055" y="3252867"/>
            <a:ext cx="5242697" cy="3847207"/>
          </a:xfrm>
          <a:prstGeom prst="rect">
            <a:avLst/>
          </a:prstGeom>
          <a:noFill/>
        </p:spPr>
        <p:txBody>
          <a:bodyPr wrap="square" rtlCol="0">
            <a:spAutoFit/>
          </a:bodyPr>
          <a:lstStyle/>
          <a:p>
            <a:pPr marL="457200" indent="-457200" algn="just">
              <a:buFont typeface="Wingdings" panose="05000000000000000000" pitchFamily="2" charset="2"/>
              <a:buChar char="ü"/>
            </a:pPr>
            <a:r>
              <a:rPr lang="ru-RU" sz="3200" i="1" dirty="0" smtClean="0">
                <a:solidFill>
                  <a:srgbClr val="102B32"/>
                </a:solidFill>
                <a:latin typeface="Times New Roman" panose="02020603050405020304" pitchFamily="18" charset="0"/>
                <a:cs typeface="Times New Roman" panose="02020603050405020304" pitchFamily="18" charset="0"/>
              </a:rPr>
              <a:t>собрать библиотечку детских книг, соответствующих требованиям </a:t>
            </a:r>
            <a:r>
              <a:rPr lang="ru-RU" sz="3200" i="1" dirty="0">
                <a:solidFill>
                  <a:srgbClr val="102B32"/>
                </a:solidFill>
                <a:latin typeface="Times New Roman" panose="02020603050405020304" pitchFamily="18" charset="0"/>
                <a:cs typeface="Times New Roman" panose="02020603050405020304" pitchFamily="18" charset="0"/>
              </a:rPr>
              <a:t>кругу </a:t>
            </a:r>
            <a:r>
              <a:rPr lang="ru-RU" sz="3200" i="1" dirty="0" smtClean="0">
                <a:solidFill>
                  <a:srgbClr val="102B32"/>
                </a:solidFill>
                <a:latin typeface="Times New Roman" panose="02020603050405020304" pitchFamily="18" charset="0"/>
                <a:cs typeface="Times New Roman" panose="02020603050405020304" pitchFamily="18" charset="0"/>
              </a:rPr>
              <a:t>чтения для </a:t>
            </a:r>
            <a:r>
              <a:rPr lang="ru-RU" sz="3200" i="1" dirty="0">
                <a:solidFill>
                  <a:srgbClr val="102B32"/>
                </a:solidFill>
                <a:latin typeface="Times New Roman" panose="02020603050405020304" pitchFamily="18" charset="0"/>
                <a:cs typeface="Times New Roman" panose="02020603050405020304" pitchFamily="18" charset="0"/>
              </a:rPr>
              <a:t>дошкольного </a:t>
            </a:r>
            <a:r>
              <a:rPr lang="ru-RU" sz="3200" i="1" dirty="0" smtClean="0">
                <a:solidFill>
                  <a:srgbClr val="102B32"/>
                </a:solidFill>
                <a:latin typeface="Times New Roman" panose="02020603050405020304" pitchFamily="18" charset="0"/>
                <a:cs typeface="Times New Roman" panose="02020603050405020304" pitchFamily="18" charset="0"/>
              </a:rPr>
              <a:t>возраста </a:t>
            </a:r>
            <a:r>
              <a:rPr lang="ru-RU" sz="2400" i="1" dirty="0" smtClean="0">
                <a:solidFill>
                  <a:srgbClr val="102B32"/>
                </a:solidFill>
                <a:latin typeface="Times New Roman" panose="02020603050405020304" pitchFamily="18" charset="0"/>
                <a:cs typeface="Times New Roman" panose="02020603050405020304" pitchFamily="18" charset="0"/>
              </a:rPr>
              <a:t>(возрастная группа по выбору студента);</a:t>
            </a:r>
            <a:endParaRPr lang="ru-RU" sz="2400" i="1" dirty="0">
              <a:solidFill>
                <a:srgbClr val="102B32"/>
              </a:solidFill>
              <a:latin typeface="Times New Roman" panose="02020603050405020304" pitchFamily="18" charset="0"/>
              <a:cs typeface="Times New Roman" panose="02020603050405020304" pitchFamily="18" charset="0"/>
            </a:endParaRPr>
          </a:p>
          <a:p>
            <a:pPr algn="just"/>
            <a:r>
              <a:rPr lang="ru-RU" sz="2800" i="1" dirty="0" smtClean="0">
                <a:solidFill>
                  <a:srgbClr val="102B32"/>
                </a:solidFill>
                <a:latin typeface="Times New Roman" panose="02020603050405020304" pitchFamily="18" charset="0"/>
                <a:cs typeface="Times New Roman" panose="02020603050405020304" pitchFamily="18" charset="0"/>
              </a:rPr>
              <a:t> </a:t>
            </a:r>
            <a:endParaRPr lang="ru-RU" sz="2800" i="1" dirty="0">
              <a:solidFill>
                <a:srgbClr val="102B32"/>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49876" y="3252866"/>
            <a:ext cx="5134305" cy="298453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40319477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7" name="TextBox 6"/>
          <p:cNvSpPr txBox="1"/>
          <p:nvPr/>
        </p:nvSpPr>
        <p:spPr>
          <a:xfrm>
            <a:off x="1394086" y="774814"/>
            <a:ext cx="6235908" cy="4955203"/>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3200" i="1" dirty="0">
                <a:solidFill>
                  <a:srgbClr val="102B32"/>
                </a:solidFill>
                <a:latin typeface="Times New Roman" panose="02020603050405020304" pitchFamily="18" charset="0"/>
                <a:ea typeface="Times New Roman" panose="02020603050405020304" pitchFamily="18" charset="0"/>
              </a:rPr>
              <a:t>подготовить </a:t>
            </a:r>
            <a:r>
              <a:rPr lang="ru-RU" sz="3200" i="1" dirty="0" smtClean="0">
                <a:solidFill>
                  <a:srgbClr val="102B32"/>
                </a:solidFill>
                <a:latin typeface="Times New Roman" panose="02020603050405020304" pitchFamily="18" charset="0"/>
                <a:ea typeface="Times New Roman" panose="02020603050405020304" pitchFamily="18" charset="0"/>
              </a:rPr>
              <a:t>индивидуальные сообщение </a:t>
            </a:r>
            <a:r>
              <a:rPr lang="ru-RU" sz="3200" i="1" dirty="0" smtClean="0">
                <a:solidFill>
                  <a:srgbClr val="102B32"/>
                </a:solidFill>
                <a:latin typeface="Times New Roman" panose="02020603050405020304" pitchFamily="18" charset="0"/>
                <a:ea typeface="Times New Roman" panose="02020603050405020304" pitchFamily="18" charset="0"/>
              </a:rPr>
              <a:t>по </a:t>
            </a:r>
            <a:r>
              <a:rPr lang="ru-RU" sz="3200" i="1" dirty="0" smtClean="0">
                <a:solidFill>
                  <a:srgbClr val="102B32"/>
                </a:solidFill>
                <a:latin typeface="Times New Roman" panose="02020603050405020304" pitchFamily="18" charset="0"/>
                <a:ea typeface="Times New Roman" panose="02020603050405020304" pitchFamily="18" charset="0"/>
              </a:rPr>
              <a:t>книге Боголюбской М.К. и Шевченко В.В. «Художественное чтение и рассказывание в детском саду.» Изд. 3-е, испр. И доп. М., «Просвещение», 1970 (уметь приводить примеры выразительного чтения ). </a:t>
            </a:r>
            <a:endParaRPr lang="ru-RU" sz="3200" i="1" dirty="0">
              <a:solidFill>
                <a:srgbClr val="102B32"/>
              </a:solidFill>
              <a:latin typeface="Times New Roman" panose="02020603050405020304" pitchFamily="18" charset="0"/>
              <a:ea typeface="Times New Roman" panose="02020603050405020304" pitchFamily="18" charset="0"/>
            </a:endParaRPr>
          </a:p>
          <a:p>
            <a:pPr lvl="0" algn="just"/>
            <a:r>
              <a:rPr lang="ru-RU" sz="2800" i="1" dirty="0">
                <a:solidFill>
                  <a:srgbClr val="102B32"/>
                </a:solidFill>
                <a:latin typeface="Times New Roman" panose="02020603050405020304" pitchFamily="18" charset="0"/>
                <a:ea typeface="Times New Roman" panose="02020603050405020304" pitchFamily="18" charset="0"/>
              </a:rPr>
              <a:t> </a:t>
            </a:r>
            <a:endParaRPr lang="ru-RU" sz="2800" dirty="0">
              <a:solidFill>
                <a:srgbClr val="102B32"/>
              </a:solidFill>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8760" y="774814"/>
            <a:ext cx="3432747" cy="530837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8913562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2937164" y="180109"/>
            <a:ext cx="6636327" cy="584775"/>
          </a:xfrm>
          <a:prstGeom prst="rect">
            <a:avLst/>
          </a:prstGeom>
          <a:noFill/>
        </p:spPr>
        <p:txBody>
          <a:bodyPr wrap="square" rtlCol="0">
            <a:spAutoFit/>
          </a:bodyPr>
          <a:lstStyle/>
          <a:p>
            <a:pPr lvl="0"/>
            <a:r>
              <a:rPr lang="ru-RU" sz="3200" b="1" i="1">
                <a:solidFill>
                  <a:srgbClr val="143740"/>
                </a:solidFill>
                <a:latin typeface="Times New Roman" panose="02020603050405020304" pitchFamily="18" charset="0"/>
                <a:cs typeface="Times New Roman" panose="02020603050405020304" pitchFamily="18" charset="0"/>
              </a:rPr>
              <a:t>Источники</a:t>
            </a:r>
            <a:endParaRPr lang="ru-RU" sz="3200" b="1" i="1" dirty="0">
              <a:solidFill>
                <a:srgbClr val="143740"/>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504821">
            <a:off x="2269394" y="224316"/>
            <a:ext cx="352791" cy="630597"/>
          </a:xfrm>
          <a:prstGeom prst="rect">
            <a:avLst/>
          </a:prstGeom>
        </p:spPr>
      </p:pic>
      <p:sp>
        <p:nvSpPr>
          <p:cNvPr id="3" name="TextBox 2"/>
          <p:cNvSpPr txBox="1"/>
          <p:nvPr/>
        </p:nvSpPr>
        <p:spPr>
          <a:xfrm>
            <a:off x="1191492" y="899119"/>
            <a:ext cx="6664035" cy="5632311"/>
          </a:xfrm>
          <a:prstGeom prst="rect">
            <a:avLst/>
          </a:prstGeom>
          <a:noFill/>
        </p:spPr>
        <p:txBody>
          <a:bodyPr wrap="square" rtlCol="0">
            <a:spAutoFit/>
          </a:bodyPr>
          <a:lstStyle/>
          <a:p>
            <a:pPr marL="342900" lvl="0" indent="-342900" algn="just">
              <a:buFont typeface="Wingdings" panose="05000000000000000000" pitchFamily="2" charset="2"/>
              <a:buChar char="ü"/>
              <a:tabLst>
                <a:tab pos="228600" algn="l"/>
              </a:tabLst>
            </a:pPr>
            <a:r>
              <a:rPr lang="ru-RU" sz="2400" i="1" dirty="0">
                <a:solidFill>
                  <a:srgbClr val="102B32"/>
                </a:solidFill>
                <a:latin typeface="Times New Roman" panose="02020603050405020304" pitchFamily="18" charset="0"/>
                <a:ea typeface="Times New Roman" panose="02020603050405020304" pitchFamily="18" charset="0"/>
              </a:rPr>
              <a:t>Андросова В.Н. Обучение детей восприятию художественной литературы // Дошкольное воспитание. 1986. № 2; Хрестоматия. Пермь, 2001. С.</a:t>
            </a:r>
          </a:p>
          <a:p>
            <a:pPr marL="342900" lvl="0" indent="-342900" algn="just">
              <a:buFont typeface="Wingdings" panose="05000000000000000000" pitchFamily="2" charset="2"/>
              <a:buChar char="ü"/>
              <a:tabLst>
                <a:tab pos="228600" algn="l"/>
              </a:tabLst>
            </a:pPr>
            <a:r>
              <a:rPr lang="ru-RU" sz="2400" i="1" dirty="0">
                <a:solidFill>
                  <a:srgbClr val="102B32"/>
                </a:solidFill>
                <a:latin typeface="Times New Roman" panose="02020603050405020304" pitchFamily="18" charset="0"/>
                <a:ea typeface="Times New Roman" panose="02020603050405020304" pitchFamily="18" charset="0"/>
              </a:rPr>
              <a:t>Гурович Л. М. Ребенок и книга / Л. М. Гурович, Л. Б. Береговая, В. И. Логинова. — М., 1999.  </a:t>
            </a:r>
          </a:p>
          <a:p>
            <a:pPr marL="342900" lvl="0" indent="-342900" algn="just">
              <a:buFont typeface="Wingdings" panose="05000000000000000000" pitchFamily="2" charset="2"/>
              <a:buChar char="ü"/>
              <a:tabLst>
                <a:tab pos="228600" algn="l"/>
              </a:tabLst>
            </a:pPr>
            <a:r>
              <a:rPr lang="ru-RU" sz="2400" i="1" dirty="0">
                <a:solidFill>
                  <a:srgbClr val="102B32"/>
                </a:solidFill>
                <a:latin typeface="Times New Roman" panose="02020603050405020304" pitchFamily="18" charset="0"/>
                <a:ea typeface="Times New Roman" panose="02020603050405020304" pitchFamily="18" charset="0"/>
              </a:rPr>
              <a:t>Дементьева И. Некоторые особенности понимания комических произведений детьми старшего дошкольного возраста // Вопросы дошкольной педагогики. Вып. 5. Челябинск, 1976; Хрестоматия. Пермь, 2001. С. </a:t>
            </a:r>
          </a:p>
          <a:p>
            <a:pPr marL="342900" lvl="0" indent="-342900" algn="just">
              <a:buFont typeface="Wingdings" panose="05000000000000000000" pitchFamily="2" charset="2"/>
              <a:buChar char="ü"/>
              <a:tabLst>
                <a:tab pos="228600" algn="l"/>
              </a:tabLst>
            </a:pPr>
            <a:r>
              <a:rPr lang="ru-RU" sz="2400" i="1" dirty="0">
                <a:solidFill>
                  <a:srgbClr val="102B32"/>
                </a:solidFill>
                <a:latin typeface="Times New Roman" panose="02020603050405020304" pitchFamily="18" charset="0"/>
                <a:cs typeface="Times New Roman" panose="02020603050405020304" pitchFamily="18" charset="0"/>
              </a:rPr>
              <a:t>Запорожец А. В. Психология восприятия ребенком-дошкольником литературного произведения. // избр. психол. труды. В 2 т. Т. 1. — М., 1986. </a:t>
            </a:r>
          </a:p>
        </p:txBody>
      </p:sp>
      <p:pic>
        <p:nvPicPr>
          <p:cNvPr id="10" name="Рисунок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9658" y="899119"/>
            <a:ext cx="3681028" cy="537376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0459484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260764" y="166255"/>
            <a:ext cx="10681854" cy="3785652"/>
          </a:xfrm>
          <a:prstGeom prst="rect">
            <a:avLst/>
          </a:prstGeom>
          <a:noFill/>
        </p:spPr>
        <p:txBody>
          <a:bodyPr wrap="square" rtlCol="0">
            <a:spAutoFit/>
          </a:bodyPr>
          <a:lstStyle/>
          <a:p>
            <a:pPr marL="342900" lvl="0" indent="-342900" algn="just">
              <a:buFont typeface="Wingdings" panose="05000000000000000000" pitchFamily="2" charset="2"/>
              <a:buChar char="ü"/>
              <a:tabLst>
                <a:tab pos="228600" algn="l"/>
              </a:tabLst>
            </a:pPr>
            <a:r>
              <a:rPr lang="ru-RU" sz="2400" i="1" dirty="0">
                <a:solidFill>
                  <a:srgbClr val="102B32"/>
                </a:solidFill>
                <a:latin typeface="Times New Roman" panose="02020603050405020304" pitchFamily="18" charset="0"/>
                <a:ea typeface="Times New Roman" panose="02020603050405020304" pitchFamily="18" charset="0"/>
              </a:rPr>
              <a:t>Илларионова Ю. Развитие мыслительной активности детей при чтении литературного произведения // Дошкольное воспитание. 1974. № 1; Хрестоматия. Пермь, 2001. С. 434. </a:t>
            </a:r>
          </a:p>
          <a:p>
            <a:pPr marL="342900" lvl="0" indent="-342900" algn="just">
              <a:buFont typeface="Wingdings" panose="05000000000000000000" pitchFamily="2" charset="2"/>
              <a:buChar char="ü"/>
              <a:tabLst>
                <a:tab pos="228600" algn="l"/>
              </a:tabLst>
            </a:pPr>
            <a:r>
              <a:rPr lang="ru-RU" sz="2400" i="1" dirty="0">
                <a:solidFill>
                  <a:srgbClr val="102B32"/>
                </a:solidFill>
                <a:latin typeface="Times New Roman" panose="02020603050405020304" pitchFamily="18" charset="0"/>
                <a:ea typeface="Times New Roman" panose="02020603050405020304" pitchFamily="18" charset="0"/>
              </a:rPr>
              <a:t>Карпинская Н.С. Художественное слово в воспитании маленьких // Дошкольное воспитание. 1968. № 7; Хрестоматия. Пермь, 2001. С. 443. </a:t>
            </a:r>
          </a:p>
          <a:p>
            <a:pPr marL="342900" lvl="0" indent="-342900" algn="just">
              <a:buFont typeface="Wingdings" panose="05000000000000000000" pitchFamily="2" charset="2"/>
              <a:buChar char="ü"/>
              <a:tabLst>
                <a:tab pos="228600" algn="l"/>
              </a:tabLst>
            </a:pPr>
            <a:r>
              <a:rPr lang="ru-RU" sz="2400" i="1" dirty="0">
                <a:solidFill>
                  <a:srgbClr val="102B32"/>
                </a:solidFill>
                <a:latin typeface="Times New Roman" panose="02020603050405020304" pitchFamily="18" charset="0"/>
                <a:ea typeface="Times New Roman" panose="02020603050405020304" pitchFamily="18" charset="0"/>
              </a:rPr>
              <a:t>Малахова Е. Игра и установка на восприятие художественного произведения у дошкольников // Дошкольное воспитание. 1973. № 2; Хрестоматия. Пермь, 2001. С. 460. </a:t>
            </a:r>
          </a:p>
          <a:p>
            <a:pPr marL="342900" lvl="0" indent="-342900" algn="just">
              <a:buFont typeface="Wingdings" panose="05000000000000000000" pitchFamily="2" charset="2"/>
              <a:buChar char="ü"/>
              <a:tabLst>
                <a:tab pos="228600" algn="l"/>
              </a:tabLst>
            </a:pPr>
            <a:r>
              <a:rPr lang="ru-RU" sz="2400" i="1" dirty="0">
                <a:solidFill>
                  <a:srgbClr val="102B32"/>
                </a:solidFill>
                <a:latin typeface="Times New Roman" panose="02020603050405020304" pitchFamily="18" charset="0"/>
                <a:ea typeface="Times New Roman" panose="02020603050405020304" pitchFamily="18" charset="0"/>
              </a:rPr>
              <a:t>Шевченко В. Рассказывайте детям сказки // Дошкольное воспитание. 1975. № 10; Хрестоматия. Пермь, 2001. С. 484. </a:t>
            </a: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0109" y="3700453"/>
            <a:ext cx="4142509" cy="2905568"/>
          </a:xfrm>
          <a:prstGeom prst="rect">
            <a:avLst/>
          </a:prstGeom>
        </p:spPr>
      </p:pic>
      <p:sp>
        <p:nvSpPr>
          <p:cNvPr id="5" name="TextBox 4"/>
          <p:cNvSpPr txBox="1"/>
          <p:nvPr/>
        </p:nvSpPr>
        <p:spPr>
          <a:xfrm>
            <a:off x="1260765" y="4585855"/>
            <a:ext cx="6753658" cy="1077218"/>
          </a:xfrm>
          <a:prstGeom prst="rect">
            <a:avLst/>
          </a:prstGeom>
          <a:noFill/>
        </p:spPr>
        <p:txBody>
          <a:bodyPr wrap="square" rtlCol="0">
            <a:spAutoFit/>
          </a:bodyPr>
          <a:lstStyle/>
          <a:p>
            <a:pPr lvl="0" algn="ctr"/>
            <a:r>
              <a:rPr lang="ru-RU" sz="3200" b="1" i="1" dirty="0">
                <a:solidFill>
                  <a:srgbClr val="102B32"/>
                </a:solidFill>
                <a:latin typeface="Times New Roman" panose="02020603050405020304" pitchFamily="18" charset="0"/>
                <a:cs typeface="Times New Roman" panose="02020603050405020304" pitchFamily="18" charset="0"/>
              </a:rPr>
              <a:t>Спасибо за внимание </a:t>
            </a:r>
            <a:r>
              <a:rPr lang="ru-RU" sz="3200" b="1" i="1" dirty="0" smtClean="0">
                <a:solidFill>
                  <a:srgbClr val="102B32"/>
                </a:solidFill>
                <a:latin typeface="Times New Roman" panose="02020603050405020304" pitchFamily="18" charset="0"/>
                <a:cs typeface="Times New Roman" panose="02020603050405020304" pitchFamily="18" charset="0"/>
              </a:rPr>
              <a:t>и </a:t>
            </a:r>
            <a:r>
              <a:rPr lang="ru-RU" sz="3200" b="1" i="1" dirty="0">
                <a:solidFill>
                  <a:srgbClr val="102B32"/>
                </a:solidFill>
                <a:latin typeface="Times New Roman" panose="02020603050405020304" pitchFamily="18" charset="0"/>
                <a:cs typeface="Times New Roman" panose="02020603050405020304" pitchFamily="18" charset="0"/>
              </a:rPr>
              <a:t>работу </a:t>
            </a:r>
            <a:endParaRPr lang="ru-RU" sz="3200" b="1" i="1" dirty="0" smtClean="0">
              <a:solidFill>
                <a:srgbClr val="102B32"/>
              </a:solidFill>
              <a:latin typeface="Times New Roman" panose="02020603050405020304" pitchFamily="18" charset="0"/>
              <a:cs typeface="Times New Roman" panose="02020603050405020304" pitchFamily="18" charset="0"/>
            </a:endParaRPr>
          </a:p>
          <a:p>
            <a:pPr lvl="0" algn="ctr"/>
            <a:r>
              <a:rPr lang="ru-RU" sz="3200" b="1" i="1" dirty="0" smtClean="0">
                <a:solidFill>
                  <a:srgbClr val="102B32"/>
                </a:solidFill>
                <a:latin typeface="Times New Roman" panose="02020603050405020304" pitchFamily="18" charset="0"/>
                <a:cs typeface="Times New Roman" panose="02020603050405020304" pitchFamily="18" charset="0"/>
              </a:rPr>
              <a:t>на уроке</a:t>
            </a:r>
            <a:r>
              <a:rPr lang="ru-RU" sz="3200" b="1" i="1" dirty="0">
                <a:solidFill>
                  <a:srgbClr val="102B32"/>
                </a:solidFill>
                <a:latin typeface="Times New Roman" panose="02020603050405020304" pitchFamily="18" charset="0"/>
                <a:cs typeface="Times New Roman" panose="02020603050405020304" pitchFamily="18" charset="0"/>
              </a:rPr>
              <a:t>!</a:t>
            </a:r>
          </a:p>
        </p:txBody>
      </p:sp>
      <p:sp>
        <p:nvSpPr>
          <p:cNvPr id="6" name="TextBox 5"/>
          <p:cNvSpPr txBox="1"/>
          <p:nvPr/>
        </p:nvSpPr>
        <p:spPr>
          <a:xfrm>
            <a:off x="1925782" y="6040582"/>
            <a:ext cx="5680363" cy="707886"/>
          </a:xfrm>
          <a:prstGeom prst="rect">
            <a:avLst/>
          </a:prstGeom>
          <a:noFill/>
        </p:spPr>
        <p:txBody>
          <a:bodyPr wrap="square" rtlCol="0">
            <a:spAutoFit/>
          </a:bodyPr>
          <a:lstStyle/>
          <a:p>
            <a:pPr lvl="0" algn="r"/>
            <a:r>
              <a:rPr lang="ru-RU" sz="2000" b="1" i="1" dirty="0">
                <a:solidFill>
                  <a:srgbClr val="102B32"/>
                </a:solidFill>
                <a:latin typeface="Times New Roman" panose="02020603050405020304" pitchFamily="18" charset="0"/>
                <a:cs typeface="Times New Roman" panose="02020603050405020304" pitchFamily="18" charset="0"/>
              </a:rPr>
              <a:t>Преподаватель методики развития речи: </a:t>
            </a:r>
          </a:p>
          <a:p>
            <a:pPr lvl="0" algn="r"/>
            <a:r>
              <a:rPr lang="ru-RU" sz="2000" i="1" dirty="0">
                <a:solidFill>
                  <a:srgbClr val="102B32"/>
                </a:solidFill>
                <a:latin typeface="Times New Roman" panose="02020603050405020304" pitchFamily="18" charset="0"/>
                <a:cs typeface="Times New Roman" panose="02020603050405020304" pitchFamily="18" charset="0"/>
              </a:rPr>
              <a:t>Гольская Оксана Геннадьевна</a:t>
            </a:r>
          </a:p>
        </p:txBody>
      </p:sp>
    </p:spTree>
    <p:extLst>
      <p:ext uri="{BB962C8B-B14F-4D97-AF65-F5344CB8AC3E}">
        <p14:creationId xmlns:p14="http://schemas.microsoft.com/office/powerpoint/2010/main" val="31033328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5" name="TextBox 4"/>
          <p:cNvSpPr txBox="1"/>
          <p:nvPr/>
        </p:nvSpPr>
        <p:spPr>
          <a:xfrm>
            <a:off x="1302327" y="1326600"/>
            <a:ext cx="6123709" cy="5016758"/>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3200" i="1" dirty="0" smtClean="0">
                <a:solidFill>
                  <a:srgbClr val="143740"/>
                </a:solidFill>
                <a:latin typeface="Times New Roman" pitchFamily="18" charset="0"/>
                <a:cs typeface="Times New Roman" pitchFamily="18" charset="0"/>
              </a:rPr>
              <a:t>Процесс </a:t>
            </a:r>
            <a:r>
              <a:rPr lang="ru-RU" sz="3200" i="1" dirty="0">
                <a:solidFill>
                  <a:srgbClr val="143740"/>
                </a:solidFill>
                <a:latin typeface="Times New Roman" pitchFamily="18" charset="0"/>
                <a:cs typeface="Times New Roman" pitchFamily="18" charset="0"/>
              </a:rPr>
              <a:t>совместного чтения способствует духовному обогащению родителей и детей.</a:t>
            </a:r>
          </a:p>
          <a:p>
            <a:pPr marL="457200" lvl="0" indent="-457200" algn="just">
              <a:buFont typeface="Wingdings" panose="05000000000000000000" pitchFamily="2" charset="2"/>
              <a:buChar char="ü"/>
            </a:pPr>
            <a:r>
              <a:rPr lang="ru-RU" sz="3200" i="1" dirty="0">
                <a:solidFill>
                  <a:srgbClr val="143740"/>
                </a:solidFill>
                <a:latin typeface="Times New Roman" pitchFamily="18" charset="0"/>
                <a:cs typeface="Times New Roman" pitchFamily="18" charset="0"/>
              </a:rPr>
              <a:t>Книга объединяет поколения</a:t>
            </a:r>
            <a:r>
              <a:rPr lang="ru-RU" sz="3200" dirty="0">
                <a:solidFill>
                  <a:srgbClr val="143740"/>
                </a:solidFill>
              </a:rPr>
              <a:t>.</a:t>
            </a:r>
          </a:p>
          <a:p>
            <a:pPr marL="457200" lvl="0" indent="-457200" algn="just">
              <a:buFont typeface="Wingdings" panose="05000000000000000000" pitchFamily="2" charset="2"/>
              <a:buChar char="ü"/>
            </a:pPr>
            <a:r>
              <a:rPr lang="ru-RU" sz="3200" i="1" dirty="0">
                <a:solidFill>
                  <a:srgbClr val="143740"/>
                </a:solidFill>
                <a:latin typeface="Times New Roman" pitchFamily="18" charset="0"/>
                <a:cs typeface="Times New Roman" pitchFamily="18" charset="0"/>
              </a:rPr>
              <a:t>Чтение - самое доступное и полезное занятие для интеллектуального и эмоционально-психического развития ребёнка.</a:t>
            </a:r>
          </a:p>
        </p:txBody>
      </p:sp>
      <p:sp>
        <p:nvSpPr>
          <p:cNvPr id="6" name="TextBox 5"/>
          <p:cNvSpPr txBox="1"/>
          <p:nvPr/>
        </p:nvSpPr>
        <p:spPr>
          <a:xfrm>
            <a:off x="1302327" y="249382"/>
            <a:ext cx="10487891" cy="1077218"/>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3200" i="1">
                <a:solidFill>
                  <a:srgbClr val="143740"/>
                </a:solidFill>
                <a:latin typeface="Times New Roman" pitchFamily="18" charset="0"/>
                <a:cs typeface="Times New Roman" pitchFamily="18" charset="0"/>
              </a:rPr>
              <a:t>Книги позволяют ребёнку познать самого себя</a:t>
            </a:r>
            <a:r>
              <a:rPr lang="ru-RU" sz="3200">
                <a:solidFill>
                  <a:srgbClr val="143740"/>
                </a:solidFill>
                <a:latin typeface="Times New Roman" pitchFamily="18" charset="0"/>
                <a:cs typeface="Times New Roman" pitchFamily="18" charset="0"/>
              </a:rPr>
              <a:t>.</a:t>
            </a:r>
            <a:endParaRPr lang="ru-RU" sz="3200" i="1">
              <a:solidFill>
                <a:srgbClr val="143740"/>
              </a:solidFill>
              <a:latin typeface="Times New Roman" pitchFamily="18" charset="0"/>
              <a:cs typeface="Times New Roman" pitchFamily="18" charset="0"/>
            </a:endParaRPr>
          </a:p>
          <a:p>
            <a:pPr marL="457200" lvl="0" indent="-457200" algn="just">
              <a:buFont typeface="Wingdings" panose="05000000000000000000" pitchFamily="2" charset="2"/>
              <a:buChar char="ü"/>
            </a:pPr>
            <a:r>
              <a:rPr lang="ru-RU" sz="3200" i="1">
                <a:solidFill>
                  <a:srgbClr val="143740"/>
                </a:solidFill>
                <a:latin typeface="Times New Roman" pitchFamily="18" charset="0"/>
                <a:cs typeface="Times New Roman" pitchFamily="18" charset="0"/>
              </a:rPr>
              <a:t>Книги  помогают детям понять других.</a:t>
            </a:r>
            <a:endParaRPr lang="ru-RU" sz="3200" i="1" dirty="0">
              <a:solidFill>
                <a:srgbClr val="143740"/>
              </a:solidFill>
              <a:latin typeface="Times New Roman" pitchFamily="18" charset="0"/>
              <a:cs typeface="Times New Roman" pitchFamily="18" charset="0"/>
            </a:endParaRPr>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96373" y="1826777"/>
            <a:ext cx="4433959" cy="4663963"/>
          </a:xfrm>
          <a:prstGeom prst="rect">
            <a:avLst/>
          </a:prstGeom>
        </p:spPr>
      </p:pic>
    </p:spTree>
    <p:extLst>
      <p:ext uri="{BB962C8B-B14F-4D97-AF65-F5344CB8AC3E}">
        <p14:creationId xmlns:p14="http://schemas.microsoft.com/office/powerpoint/2010/main" val="1536541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3"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504821">
            <a:off x="1741999" y="82760"/>
            <a:ext cx="352791" cy="630597"/>
          </a:xfrm>
          <a:prstGeom prst="rect">
            <a:avLst/>
          </a:prstGeom>
        </p:spPr>
      </p:pic>
      <p:sp>
        <p:nvSpPr>
          <p:cNvPr id="2" name="TextBox 1"/>
          <p:cNvSpPr txBox="1"/>
          <p:nvPr/>
        </p:nvSpPr>
        <p:spPr>
          <a:xfrm>
            <a:off x="1593273" y="269823"/>
            <a:ext cx="10460380" cy="1077218"/>
          </a:xfrm>
          <a:prstGeom prst="rect">
            <a:avLst/>
          </a:prstGeom>
          <a:noFill/>
        </p:spPr>
        <p:txBody>
          <a:bodyPr wrap="square" rtlCol="0">
            <a:spAutoFit/>
          </a:bodyPr>
          <a:lstStyle/>
          <a:p>
            <a:pPr algn="ctr"/>
            <a:r>
              <a:rPr lang="ru-RU" sz="3200" b="1" i="1" dirty="0" smtClean="0">
                <a:solidFill>
                  <a:srgbClr val="0D2329"/>
                </a:solidFill>
                <a:latin typeface="Times New Roman" pitchFamily="18" charset="0"/>
                <a:ea typeface="Times New Roman" pitchFamily="18" charset="0"/>
                <a:cs typeface="Times New Roman" pitchFamily="18" charset="0"/>
              </a:rPr>
              <a:t>Круг </a:t>
            </a:r>
            <a:r>
              <a:rPr lang="ru-RU" sz="3200" b="1" i="1" dirty="0">
                <a:solidFill>
                  <a:srgbClr val="0D2329"/>
                </a:solidFill>
                <a:latin typeface="Times New Roman" pitchFamily="18" charset="0"/>
                <a:ea typeface="Times New Roman" pitchFamily="18" charset="0"/>
                <a:cs typeface="Times New Roman" pitchFamily="18" charset="0"/>
              </a:rPr>
              <a:t>детского чтения и </a:t>
            </a:r>
            <a:r>
              <a:rPr lang="ru-RU" sz="3200" b="1" i="1" dirty="0" smtClean="0">
                <a:solidFill>
                  <a:srgbClr val="0D2329"/>
                </a:solidFill>
                <a:latin typeface="Times New Roman" pitchFamily="18" charset="0"/>
                <a:ea typeface="Times New Roman" pitchFamily="18" charset="0"/>
                <a:cs typeface="Times New Roman" pitchFamily="18" charset="0"/>
              </a:rPr>
              <a:t>рассказывания для детей дошкольного возраста</a:t>
            </a:r>
            <a:endParaRPr lang="ru-RU" dirty="0">
              <a:solidFill>
                <a:srgbClr val="0D2329"/>
              </a:solidFill>
            </a:endParaRPr>
          </a:p>
        </p:txBody>
      </p:sp>
      <p:sp>
        <p:nvSpPr>
          <p:cNvPr id="5" name="TextBox 4"/>
          <p:cNvSpPr txBox="1"/>
          <p:nvPr/>
        </p:nvSpPr>
        <p:spPr>
          <a:xfrm>
            <a:off x="1593271" y="1843790"/>
            <a:ext cx="5077351" cy="4524315"/>
          </a:xfrm>
          <a:prstGeom prst="rect">
            <a:avLst/>
          </a:prstGeom>
          <a:noFill/>
        </p:spPr>
        <p:txBody>
          <a:bodyPr wrap="square" rtlCol="0">
            <a:spAutoFit/>
          </a:bodyPr>
          <a:lstStyle/>
          <a:p>
            <a:pPr lvl="0" algn="just" fontAlgn="base">
              <a:spcBef>
                <a:spcPct val="0"/>
              </a:spcBef>
              <a:spcAft>
                <a:spcPct val="0"/>
              </a:spcAft>
            </a:pPr>
            <a:r>
              <a:rPr lang="ru-RU" sz="2800" b="1" i="1" dirty="0">
                <a:solidFill>
                  <a:srgbClr val="0D2329"/>
                </a:solidFill>
                <a:latin typeface="Times New Roman" pitchFamily="18" charset="0"/>
                <a:ea typeface="Times New Roman" pitchFamily="18" charset="0"/>
                <a:cs typeface="Times New Roman" pitchFamily="18" charset="0"/>
              </a:rPr>
              <a:t>1. </a:t>
            </a:r>
            <a:r>
              <a:rPr lang="ru-RU" sz="3200" i="1" dirty="0">
                <a:solidFill>
                  <a:srgbClr val="0D2329"/>
                </a:solidFill>
                <a:latin typeface="Times New Roman" pitchFamily="18" charset="0"/>
                <a:ea typeface="Times New Roman" pitchFamily="18" charset="0"/>
                <a:cs typeface="Times New Roman" pitchFamily="18" charset="0"/>
              </a:rPr>
              <a:t>Произведения русского народного творчества и творчества народов мира</a:t>
            </a:r>
            <a:r>
              <a:rPr lang="ru-RU" sz="3200" i="1" dirty="0">
                <a:solidFill>
                  <a:srgbClr val="08161A"/>
                </a:solidFill>
                <a:latin typeface="Times New Roman" pitchFamily="18" charset="0"/>
                <a:ea typeface="Times New Roman" pitchFamily="18" charset="0"/>
                <a:cs typeface="Times New Roman" pitchFamily="18" charset="0"/>
              </a:rPr>
              <a:t>. </a:t>
            </a:r>
          </a:p>
          <a:p>
            <a:pPr lvl="0" indent="450850" algn="just" fontAlgn="base">
              <a:spcBef>
                <a:spcPct val="0"/>
              </a:spcBef>
              <a:spcAft>
                <a:spcPct val="0"/>
              </a:spcAft>
            </a:pPr>
            <a:r>
              <a:rPr lang="ru-RU" sz="3200" i="1" dirty="0">
                <a:solidFill>
                  <a:srgbClr val="143740"/>
                </a:solidFill>
                <a:latin typeface="Times New Roman" pitchFamily="18" charset="0"/>
                <a:ea typeface="Times New Roman" pitchFamily="18" charset="0"/>
                <a:cs typeface="Times New Roman" pitchFamily="18" charset="0"/>
              </a:rPr>
              <a:t>Малые формы фольклора: загадки, пословицы, поговорки, песенки, потешки, пестушки, небылицы и перевертыши; сказки.</a:t>
            </a:r>
            <a:endParaRPr lang="ru-RU" sz="3200" i="1" dirty="0">
              <a:solidFill>
                <a:srgbClr val="143740"/>
              </a:solidFill>
              <a:latin typeface="Times New Roman" pitchFamily="18" charset="0"/>
              <a:cs typeface="Times New Roman" pitchFamily="18" charset="0"/>
            </a:endParaRPr>
          </a:p>
        </p:txBody>
      </p:sp>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77264" y="1551840"/>
            <a:ext cx="2950748" cy="432872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383572">
            <a:off x="7045194" y="3516353"/>
            <a:ext cx="2866579" cy="285019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4372251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205345" y="221673"/>
            <a:ext cx="10751127" cy="523220"/>
          </a:xfrm>
          <a:prstGeom prst="rect">
            <a:avLst/>
          </a:prstGeom>
          <a:noFill/>
        </p:spPr>
        <p:txBody>
          <a:bodyPr wrap="square" rtlCol="0">
            <a:spAutoFit/>
          </a:bodyPr>
          <a:lstStyle/>
          <a:p>
            <a:pPr lvl="0" indent="450850" algn="just" fontAlgn="base">
              <a:spcBef>
                <a:spcPct val="0"/>
              </a:spcBef>
              <a:spcAft>
                <a:spcPct val="0"/>
              </a:spcAft>
            </a:pPr>
            <a:r>
              <a:rPr lang="ru-RU" sz="2800" i="1" dirty="0" smtClean="0">
                <a:solidFill>
                  <a:srgbClr val="0D2329"/>
                </a:solidFill>
                <a:latin typeface="Times New Roman" pitchFamily="18" charset="0"/>
                <a:ea typeface="Times New Roman" pitchFamily="18" charset="0"/>
                <a:cs typeface="Times New Roman" pitchFamily="18" charset="0"/>
              </a:rPr>
              <a:t>2.Произведения </a:t>
            </a:r>
            <a:r>
              <a:rPr lang="ru-RU" sz="2800" i="1" dirty="0">
                <a:solidFill>
                  <a:srgbClr val="0D2329"/>
                </a:solidFill>
                <a:latin typeface="Times New Roman" pitchFamily="18" charset="0"/>
                <a:ea typeface="Times New Roman" pitchFamily="18" charset="0"/>
                <a:cs typeface="Times New Roman" pitchFamily="18" charset="0"/>
              </a:rPr>
              <a:t>русской и зарубежной </a:t>
            </a:r>
            <a:r>
              <a:rPr lang="ru-RU" sz="2800" i="1" dirty="0" smtClean="0">
                <a:solidFill>
                  <a:srgbClr val="0D2329"/>
                </a:solidFill>
                <a:latin typeface="Times New Roman" pitchFamily="18" charset="0"/>
                <a:ea typeface="Times New Roman" pitchFamily="18" charset="0"/>
                <a:cs typeface="Times New Roman" pitchFamily="18" charset="0"/>
              </a:rPr>
              <a:t>классической литературы</a:t>
            </a:r>
            <a:r>
              <a:rPr lang="ru-RU" sz="2800" i="1" dirty="0">
                <a:solidFill>
                  <a:srgbClr val="0D2329"/>
                </a:solidFill>
                <a:latin typeface="Times New Roman" pitchFamily="18" charset="0"/>
                <a:ea typeface="Times New Roman" pitchFamily="18" charset="0"/>
                <a:cs typeface="Times New Roman" pitchFamily="18" charset="0"/>
              </a:rPr>
              <a:t>.</a:t>
            </a:r>
            <a:endParaRPr lang="ru-RU" sz="2800" i="1" dirty="0">
              <a:solidFill>
                <a:srgbClr val="0D2329"/>
              </a:solidFill>
              <a:latin typeface="Times New Roman" pitchFamily="18" charset="0"/>
              <a:cs typeface="Times New Roman"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5345" y="1220565"/>
            <a:ext cx="3841882" cy="508858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35303" y="975815"/>
            <a:ext cx="4073236" cy="533333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49719" y="1220565"/>
            <a:ext cx="3906754" cy="497042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396539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260764" y="152400"/>
            <a:ext cx="10764981" cy="523220"/>
          </a:xfrm>
          <a:prstGeom prst="rect">
            <a:avLst/>
          </a:prstGeom>
          <a:noFill/>
        </p:spPr>
        <p:txBody>
          <a:bodyPr wrap="square" rtlCol="0">
            <a:spAutoFit/>
          </a:bodyPr>
          <a:lstStyle/>
          <a:p>
            <a:pPr lvl="0" indent="450850" algn="ctr" fontAlgn="base">
              <a:spcBef>
                <a:spcPct val="0"/>
              </a:spcBef>
              <a:spcAft>
                <a:spcPct val="0"/>
              </a:spcAft>
            </a:pPr>
            <a:r>
              <a:rPr lang="ru-RU" sz="2800" i="1" dirty="0">
                <a:solidFill>
                  <a:srgbClr val="0D2329"/>
                </a:solidFill>
                <a:latin typeface="Times New Roman" pitchFamily="18" charset="0"/>
                <a:ea typeface="Times New Roman" pitchFamily="18" charset="0"/>
                <a:cs typeface="Times New Roman" pitchFamily="18" charset="0"/>
              </a:rPr>
              <a:t>3.  Произведения современной русской и зарубежной литературы.</a:t>
            </a:r>
            <a:endParaRPr lang="ru-RU" sz="2800" i="1" dirty="0">
              <a:solidFill>
                <a:srgbClr val="0D2329"/>
              </a:solidFill>
              <a:latin typeface="Times New Roman" pitchFamily="18" charset="0"/>
              <a:cs typeface="Times New Roman" pitchFamily="18"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935178"/>
            <a:ext cx="3696775" cy="536032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4049" y="1432557"/>
            <a:ext cx="3868896" cy="515852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69639" y="935178"/>
            <a:ext cx="3943408" cy="515852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2672508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2593298" y="331146"/>
            <a:ext cx="9404737" cy="954107"/>
          </a:xfrm>
          <a:prstGeom prst="rect">
            <a:avLst/>
          </a:prstGeom>
          <a:noFill/>
        </p:spPr>
        <p:txBody>
          <a:bodyPr wrap="square" rtlCol="0">
            <a:spAutoFit/>
          </a:bodyPr>
          <a:lstStyle/>
          <a:p>
            <a:pPr algn="just"/>
            <a:r>
              <a:rPr lang="ru-RU" sz="2800" i="1" dirty="0" smtClean="0">
                <a:solidFill>
                  <a:srgbClr val="0D2329"/>
                </a:solidFill>
                <a:latin typeface="Times New Roman" pitchFamily="18" charset="0"/>
                <a:ea typeface="Times New Roman" pitchFamily="18" charset="0"/>
                <a:cs typeface="Times New Roman" pitchFamily="18" charset="0"/>
              </a:rPr>
              <a:t>4.  Произведения писателей в рамках реализации регионального компонента.</a:t>
            </a:r>
            <a:endParaRPr lang="ru-RU" dirty="0">
              <a:solidFill>
                <a:srgbClr val="0D2329"/>
              </a:solidFill>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85968" y="331146"/>
            <a:ext cx="1040553" cy="954107"/>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7123" y="4342731"/>
            <a:ext cx="4180042" cy="2173622"/>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2610">
            <a:off x="8334079" y="1403465"/>
            <a:ext cx="3510693" cy="447097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21315813">
            <a:off x="5524349" y="2460088"/>
            <a:ext cx="3094984" cy="393520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42295927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 name="TextBox 1"/>
          <p:cNvSpPr txBox="1"/>
          <p:nvPr/>
        </p:nvSpPr>
        <p:spPr>
          <a:xfrm>
            <a:off x="1828800" y="331146"/>
            <a:ext cx="10169236" cy="523220"/>
          </a:xfrm>
          <a:prstGeom prst="rect">
            <a:avLst/>
          </a:prstGeom>
          <a:noFill/>
        </p:spPr>
        <p:txBody>
          <a:bodyPr wrap="square" rtlCol="0">
            <a:spAutoFit/>
          </a:bodyPr>
          <a:lstStyle/>
          <a:p>
            <a:pPr lvl="0"/>
            <a:r>
              <a:rPr lang="ru-RU" sz="2800" i="1" dirty="0" smtClean="0">
                <a:solidFill>
                  <a:srgbClr val="0D2329"/>
                </a:solidFill>
                <a:latin typeface="Times New Roman" panose="02020603050405020304" pitchFamily="18" charset="0"/>
                <a:cs typeface="Times New Roman" panose="02020603050405020304" pitchFamily="18" charset="0"/>
              </a:rPr>
              <a:t>5. </a:t>
            </a:r>
            <a:r>
              <a:rPr lang="ru-RU" sz="2800" i="1" dirty="0">
                <a:solidFill>
                  <a:srgbClr val="0D2329"/>
                </a:solidFill>
                <a:latin typeface="Times New Roman" panose="02020603050405020304" pitchFamily="18" charset="0"/>
                <a:cs typeface="Times New Roman" panose="02020603050405020304" pitchFamily="18" charset="0"/>
              </a:rPr>
              <a:t>Д</a:t>
            </a:r>
            <a:r>
              <a:rPr lang="ru-RU" sz="2800" i="1" dirty="0" smtClean="0">
                <a:solidFill>
                  <a:srgbClr val="0D2329"/>
                </a:solidFill>
                <a:latin typeface="Times New Roman" panose="02020603050405020304" pitchFamily="18" charset="0"/>
                <a:cs typeface="Times New Roman" panose="02020603050405020304" pitchFamily="18" charset="0"/>
              </a:rPr>
              <a:t>етские </a:t>
            </a:r>
            <a:r>
              <a:rPr lang="ru-RU" sz="2800" i="1" dirty="0">
                <a:solidFill>
                  <a:srgbClr val="0D2329"/>
                </a:solidFill>
                <a:latin typeface="Times New Roman" panose="02020603050405020304" pitchFamily="18" charset="0"/>
                <a:cs typeface="Times New Roman" panose="02020603050405020304" pitchFamily="18" charset="0"/>
              </a:rPr>
              <a:t>газеты и </a:t>
            </a:r>
            <a:r>
              <a:rPr lang="ru-RU" sz="2800" i="1" dirty="0" smtClean="0">
                <a:solidFill>
                  <a:srgbClr val="0D2329"/>
                </a:solidFill>
                <a:latin typeface="Times New Roman" panose="02020603050405020304" pitchFamily="18" charset="0"/>
                <a:cs typeface="Times New Roman" panose="02020603050405020304" pitchFamily="18" charset="0"/>
              </a:rPr>
              <a:t>журналы. </a:t>
            </a:r>
            <a:endParaRPr lang="ru-RU" sz="2800" i="1" dirty="0">
              <a:solidFill>
                <a:srgbClr val="0D2329"/>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l="6080" r="3445"/>
          <a:stretch/>
        </p:blipFill>
        <p:spPr>
          <a:xfrm>
            <a:off x="1573966" y="1856430"/>
            <a:ext cx="6221807" cy="461410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82344" y="958509"/>
            <a:ext cx="3666387" cy="514619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991728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Evlilik.jpg"/>
          <p:cNvPicPr>
            <a:picLocks noChangeAspect="1"/>
          </p:cNvPicPr>
          <p:nvPr/>
        </p:nvPicPr>
        <p:blipFill rotWithShape="1">
          <a:blip r:embed="rId2" cstate="print"/>
          <a:srcRect b="81882"/>
          <a:stretch/>
        </p:blipFill>
        <p:spPr>
          <a:xfrm rot="16200000">
            <a:off x="-2916379" y="2916383"/>
            <a:ext cx="6858000" cy="1025237"/>
          </a:xfrm>
          <a:prstGeom prst="rect">
            <a:avLst/>
          </a:prstGeom>
          <a:ln w="381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9504821">
            <a:off x="2193193" y="330224"/>
            <a:ext cx="352791" cy="630597"/>
          </a:xfrm>
          <a:prstGeom prst="rect">
            <a:avLst/>
          </a:prstGeom>
        </p:spPr>
      </p:pic>
      <p:sp>
        <p:nvSpPr>
          <p:cNvPr id="2" name="TextBox 1"/>
          <p:cNvSpPr txBox="1"/>
          <p:nvPr/>
        </p:nvSpPr>
        <p:spPr>
          <a:xfrm>
            <a:off x="2424546" y="223247"/>
            <a:ext cx="8769928" cy="954107"/>
          </a:xfrm>
          <a:prstGeom prst="rect">
            <a:avLst/>
          </a:prstGeom>
          <a:noFill/>
        </p:spPr>
        <p:txBody>
          <a:bodyPr wrap="square" rtlCol="0">
            <a:spAutoFit/>
          </a:bodyPr>
          <a:lstStyle/>
          <a:p>
            <a:pPr algn="ctr"/>
            <a:r>
              <a:rPr lang="ru-RU" sz="2800" b="1" i="1" dirty="0" smtClean="0">
                <a:solidFill>
                  <a:srgbClr val="102B32"/>
                </a:solidFill>
                <a:latin typeface="Times New Roman" pitchFamily="18" charset="0"/>
                <a:ea typeface="Times New Roman" pitchFamily="18" charset="0"/>
                <a:cs typeface="Times New Roman" pitchFamily="18" charset="0"/>
              </a:rPr>
              <a:t>Основные методы ознакомления с литературным произведением детей дошкольного возраста</a:t>
            </a:r>
            <a:endParaRPr lang="ru-RU" dirty="0">
              <a:solidFill>
                <a:srgbClr val="102B32"/>
              </a:solidFill>
            </a:endParaRPr>
          </a:p>
        </p:txBody>
      </p:sp>
      <p:sp>
        <p:nvSpPr>
          <p:cNvPr id="5" name="TextBox 4"/>
          <p:cNvSpPr txBox="1"/>
          <p:nvPr/>
        </p:nvSpPr>
        <p:spPr>
          <a:xfrm>
            <a:off x="1343891" y="1551708"/>
            <a:ext cx="5161840" cy="1077218"/>
          </a:xfrm>
          <a:prstGeom prst="rect">
            <a:avLst/>
          </a:prstGeom>
          <a:noFill/>
        </p:spPr>
        <p:txBody>
          <a:bodyPr wrap="square" rtlCol="0">
            <a:spAutoFit/>
          </a:bodyPr>
          <a:lstStyle/>
          <a:p>
            <a:pPr lvl="0" algn="just" fontAlgn="base">
              <a:spcBef>
                <a:spcPct val="0"/>
              </a:spcBef>
              <a:spcAft>
                <a:spcPct val="0"/>
              </a:spcAft>
            </a:pPr>
            <a:endParaRPr lang="ru-RU" sz="3200" i="1" dirty="0" smtClean="0">
              <a:solidFill>
                <a:srgbClr val="143740"/>
              </a:solidFill>
              <a:latin typeface="Times New Roman" pitchFamily="18" charset="0"/>
              <a:ea typeface="Times New Roman" pitchFamily="18" charset="0"/>
              <a:cs typeface="Times New Roman" pitchFamily="18" charset="0"/>
            </a:endParaRPr>
          </a:p>
          <a:p>
            <a:pPr lvl="0" algn="just" fontAlgn="base">
              <a:spcBef>
                <a:spcPct val="0"/>
              </a:spcBef>
              <a:spcAft>
                <a:spcPct val="0"/>
              </a:spcAft>
            </a:pPr>
            <a:endParaRPr lang="ru-RU" sz="3200" i="1" dirty="0">
              <a:solidFill>
                <a:srgbClr val="143740"/>
              </a:solidFill>
              <a:latin typeface="Times New Roman" pitchFamily="18" charset="0"/>
              <a:ea typeface="Times New Roman" pitchFamily="18" charset="0"/>
              <a:cs typeface="Times New Roman" pitchFamily="18" charset="0"/>
            </a:endParaRPr>
          </a:p>
        </p:txBody>
      </p:sp>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70229" y="2479169"/>
            <a:ext cx="4727806" cy="4002876"/>
          </a:xfrm>
          <a:prstGeom prst="rect">
            <a:avLst/>
          </a:prstGeom>
        </p:spPr>
      </p:pic>
      <p:sp>
        <p:nvSpPr>
          <p:cNvPr id="6" name="TextBox 5"/>
          <p:cNvSpPr txBox="1"/>
          <p:nvPr/>
        </p:nvSpPr>
        <p:spPr>
          <a:xfrm>
            <a:off x="1343890" y="1724035"/>
            <a:ext cx="6046261" cy="2554545"/>
          </a:xfrm>
          <a:prstGeom prst="rect">
            <a:avLst/>
          </a:prstGeom>
          <a:noFill/>
        </p:spPr>
        <p:txBody>
          <a:bodyPr wrap="square" rtlCol="0">
            <a:spAutoFit/>
          </a:bodyPr>
          <a:lstStyle/>
          <a:p>
            <a:pPr marL="514350" lvl="0" indent="-514350" algn="just" fontAlgn="base">
              <a:spcBef>
                <a:spcPct val="0"/>
              </a:spcBef>
              <a:spcAft>
                <a:spcPct val="0"/>
              </a:spcAft>
              <a:buFont typeface="+mj-lt"/>
              <a:buAutoNum type="arabicPeriod"/>
            </a:pPr>
            <a:r>
              <a:rPr lang="ru-RU" sz="3200" i="1" dirty="0">
                <a:solidFill>
                  <a:srgbClr val="0D2329"/>
                </a:solidFill>
                <a:latin typeface="Times New Roman" pitchFamily="18" charset="0"/>
                <a:ea typeface="Times New Roman" pitchFamily="18" charset="0"/>
                <a:cs typeface="Times New Roman" pitchFamily="18" charset="0"/>
              </a:rPr>
              <a:t>Чтение воспитателя по книге или наизусть. </a:t>
            </a:r>
          </a:p>
          <a:p>
            <a:pPr marL="514350" lvl="0" indent="-514350" algn="just" fontAlgn="base">
              <a:spcBef>
                <a:spcPct val="0"/>
              </a:spcBef>
              <a:spcAft>
                <a:spcPct val="0"/>
              </a:spcAft>
              <a:buFont typeface="+mj-lt"/>
              <a:buAutoNum type="arabicPeriod"/>
            </a:pPr>
            <a:r>
              <a:rPr lang="ru-RU" sz="3200" i="1" dirty="0">
                <a:solidFill>
                  <a:srgbClr val="0D2329"/>
                </a:solidFill>
                <a:latin typeface="Times New Roman" pitchFamily="18" charset="0"/>
                <a:ea typeface="Times New Roman" pitchFamily="18" charset="0"/>
                <a:cs typeface="Times New Roman" pitchFamily="18" charset="0"/>
              </a:rPr>
              <a:t>Рассказывание воспитателя.</a:t>
            </a:r>
          </a:p>
          <a:p>
            <a:pPr marL="514350" lvl="0" indent="-514350" algn="just" fontAlgn="base">
              <a:spcBef>
                <a:spcPct val="0"/>
              </a:spcBef>
              <a:spcAft>
                <a:spcPct val="0"/>
              </a:spcAft>
              <a:buFont typeface="+mj-lt"/>
              <a:buAutoNum type="arabicPeriod"/>
            </a:pPr>
            <a:r>
              <a:rPr lang="ru-RU" sz="3200" i="1" dirty="0">
                <a:solidFill>
                  <a:srgbClr val="0D2329"/>
                </a:solidFill>
                <a:latin typeface="Times New Roman" pitchFamily="18" charset="0"/>
                <a:ea typeface="Times New Roman" pitchFamily="18" charset="0"/>
                <a:cs typeface="Times New Roman" pitchFamily="18" charset="0"/>
              </a:rPr>
              <a:t>Инсценирование. </a:t>
            </a:r>
          </a:p>
          <a:p>
            <a:pPr marL="514350" lvl="0" indent="-514350" algn="just" fontAlgn="base">
              <a:spcBef>
                <a:spcPct val="0"/>
              </a:spcBef>
              <a:spcAft>
                <a:spcPct val="0"/>
              </a:spcAft>
              <a:buFont typeface="+mj-lt"/>
              <a:buAutoNum type="arabicPeriod"/>
            </a:pPr>
            <a:r>
              <a:rPr lang="ru-RU" sz="3200" i="1" dirty="0">
                <a:solidFill>
                  <a:srgbClr val="0D2329"/>
                </a:solidFill>
                <a:latin typeface="Times New Roman" pitchFamily="18" charset="0"/>
                <a:ea typeface="Times New Roman" pitchFamily="18" charset="0"/>
                <a:cs typeface="Times New Roman" pitchFamily="18" charset="0"/>
              </a:rPr>
              <a:t>Заучивание наизусть.</a:t>
            </a:r>
          </a:p>
        </p:txBody>
      </p:sp>
    </p:spTree>
    <p:extLst>
      <p:ext uri="{BB962C8B-B14F-4D97-AF65-F5344CB8AC3E}">
        <p14:creationId xmlns:p14="http://schemas.microsoft.com/office/powerpoint/2010/main" val="366971844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991</TotalTime>
  <Words>2940</Words>
  <Application>Microsoft Office PowerPoint</Application>
  <PresentationFormat>Широкоэкранный</PresentationFormat>
  <Paragraphs>210</Paragraphs>
  <Slides>26</Slides>
  <Notes>4</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26</vt:i4>
      </vt:variant>
    </vt:vector>
  </HeadingPairs>
  <TitlesOfParts>
    <vt:vector size="32" baseType="lpstr">
      <vt:lpstr>Arial</vt:lpstr>
      <vt:lpstr>Calibri</vt:lpstr>
      <vt:lpstr>Calibri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ГПОАУ АО АПК</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  - ТМРР</dc:title>
  <dc:subject>Методика чтения,  рассказывания  литературных произведений для детей дошкольного возраста</dc:subject>
  <dc:creator>Оксана Геннадьевна Гольская</dc:creator>
  <cp:lastModifiedBy>Admin</cp:lastModifiedBy>
  <cp:revision>166</cp:revision>
  <dcterms:created xsi:type="dcterms:W3CDTF">2018-01-13T08:25:13Z</dcterms:created>
  <dcterms:modified xsi:type="dcterms:W3CDTF">2018-02-03T14:59:25Z</dcterms:modified>
</cp:coreProperties>
</file>