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2" r:id="rId3"/>
    <p:sldId id="290" r:id="rId4"/>
    <p:sldId id="296" r:id="rId5"/>
    <p:sldId id="298" r:id="rId6"/>
    <p:sldId id="283" r:id="rId7"/>
    <p:sldId id="301" r:id="rId8"/>
    <p:sldId id="305" r:id="rId9"/>
    <p:sldId id="306" r:id="rId10"/>
    <p:sldId id="304" r:id="rId11"/>
    <p:sldId id="300" r:id="rId12"/>
    <p:sldId id="309" r:id="rId13"/>
    <p:sldId id="311" r:id="rId14"/>
    <p:sldId id="308" r:id="rId15"/>
    <p:sldId id="312" r:id="rId16"/>
    <p:sldId id="313" r:id="rId17"/>
    <p:sldId id="2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8B4A"/>
    <a:srgbClr val="007033"/>
    <a:srgbClr val="333399"/>
    <a:srgbClr val="6600CC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oge.sdamgia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vekgivi.ru/oge_po_matematike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916832"/>
            <a:ext cx="8496944" cy="172819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2132856"/>
            <a:ext cx="8136904" cy="184665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Подготовка к ОГЭ по математике.</a:t>
            </a: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17. Окружность.</a:t>
            </a:r>
          </a:p>
          <a:p>
            <a:pPr algn="ctr"/>
            <a:r>
              <a:rPr lang="ru-RU" sz="2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(По материалам сайта Д. Гущина)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64" name="Прямоугольник 63"/>
          <p:cNvSpPr/>
          <p:nvPr/>
        </p:nvSpPr>
        <p:spPr>
          <a:xfrm>
            <a:off x="179512" y="476672"/>
            <a:ext cx="8064896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1043608" y="5157192"/>
            <a:ext cx="7776864" cy="7200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TextBox 65"/>
          <p:cNvSpPr txBox="1"/>
          <p:nvPr/>
        </p:nvSpPr>
        <p:spPr>
          <a:xfrm>
            <a:off x="323528" y="548680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МБОУ СШ № 1 имени Героя Советского Союза Кузнецова Н. А. города Чаплыгина Липецкой области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331640" y="5301208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Автор презентации – учитель математики Щеголева О. П.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923928" y="6093296"/>
            <a:ext cx="1080120" cy="50405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067944" y="616530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2018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23528" y="2780928"/>
            <a:ext cx="84249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0658" name="Picture 2" descr="https://cf.ppt-online.org/files/slide/u/uibMAyeWxvYZhkJnSC5TP64B1RGrzKfp7QDHla/slide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052736"/>
            <a:ext cx="7200800" cy="5393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323528" y="1124744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 1.</a:t>
            </a:r>
            <a:r>
              <a:rPr lang="ru-RU" sz="2000" b="1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Окружность пересекает стороны угла величиной 33◦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вершиной C в точках A, E, D и B, как показано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рисунке. Найдите угол ADB, если угол EAD равен 22◦.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 дайте в градусах.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3528" y="2348880"/>
            <a:ext cx="842493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Рассмотрим треугольник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ACD. Угол ADB является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него внешним при вершине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D, значит, он равен сумме двух других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углов треугольника, не смежных с ним: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55.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 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Точки А, В, С 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последовательно расположенные на окружности в указанном порядке,  делят ее на четыре дуги, градусные меры которых относятся как 1:2:7:8 (дуга АВ – наименьшая). Найдите градусную меру дуги 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содержащей точку С.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20" name="Picture 2" descr="http://xn--80aaitjkj2b.xn--p1ai/wp-content/uploads/2017/06/978-5-4439-1146-5-pic2.jpg"/>
          <p:cNvPicPr>
            <a:picLocks noChangeAspect="1" noChangeArrowheads="1"/>
          </p:cNvPicPr>
          <p:nvPr/>
        </p:nvPicPr>
        <p:blipFill>
          <a:blip r:embed="rId3" cstate="print"/>
          <a:srcRect l="31077" t="29450" r="32078" b="47972"/>
          <a:stretch>
            <a:fillRect/>
          </a:stretch>
        </p:blipFill>
        <p:spPr bwMode="auto">
          <a:xfrm>
            <a:off x="6697950" y="692696"/>
            <a:ext cx="2050514" cy="1656184"/>
          </a:xfrm>
          <a:prstGeom prst="rect">
            <a:avLst/>
          </a:prstGeom>
          <a:noFill/>
        </p:spPr>
      </p:pic>
      <p:pic>
        <p:nvPicPr>
          <p:cNvPr id="21" name="Picture 2" descr="http://xn--80aaitjkj2b.xn--p1ai/wp-content/uploads/2017/06/978-5-4439-1146-5-pic2.jpg"/>
          <p:cNvPicPr>
            <a:picLocks noChangeAspect="1" noChangeArrowheads="1"/>
          </p:cNvPicPr>
          <p:nvPr/>
        </p:nvPicPr>
        <p:blipFill>
          <a:blip r:embed="rId3" cstate="print"/>
          <a:srcRect l="24709" t="25548" r="25692" b="71226"/>
          <a:stretch>
            <a:fillRect/>
          </a:stretch>
        </p:blipFill>
        <p:spPr bwMode="auto">
          <a:xfrm>
            <a:off x="323528" y="3284985"/>
            <a:ext cx="4032448" cy="345638"/>
          </a:xfrm>
          <a:prstGeom prst="rect">
            <a:avLst/>
          </a:prstGeom>
          <a:noFill/>
        </p:spPr>
      </p:pic>
      <p:pic>
        <p:nvPicPr>
          <p:cNvPr id="24" name="Picture 2" descr="http://xn--80aaitjkj2b.xn--p1ai/wp-content/uploads/2017/06/978-5-4439-1146-5-pic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943" t="66174" r="38924" b="18123"/>
          <a:stretch>
            <a:fillRect/>
          </a:stretch>
        </p:blipFill>
        <p:spPr bwMode="auto">
          <a:xfrm>
            <a:off x="7092280" y="4725144"/>
            <a:ext cx="1656184" cy="1481848"/>
          </a:xfrm>
          <a:prstGeom prst="rect">
            <a:avLst/>
          </a:prstGeom>
          <a:noFill/>
        </p:spPr>
      </p:pic>
      <p:pic>
        <p:nvPicPr>
          <p:cNvPr id="25" name="Picture 2" descr="http://xn--80aaitjkj2b.xn--p1ai/wp-content/uploads/2017/06/978-5-4439-1146-5-pic2.jpg"/>
          <p:cNvPicPr>
            <a:picLocks noChangeAspect="1" noChangeArrowheads="1"/>
          </p:cNvPicPr>
          <p:nvPr/>
        </p:nvPicPr>
        <p:blipFill>
          <a:blip r:embed="rId3" cstate="print"/>
          <a:srcRect l="6287" t="82243" r="7269" b="207"/>
          <a:stretch>
            <a:fillRect/>
          </a:stretch>
        </p:blipFill>
        <p:spPr bwMode="auto">
          <a:xfrm>
            <a:off x="395536" y="5157192"/>
            <a:ext cx="4968552" cy="1329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23528" y="2780928"/>
            <a:ext cx="84249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5778" name="Picture 2" descr="https://ege-ok.ru/wp-content/uploads/2015/02/a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7"/>
            <a:ext cx="1944216" cy="1849529"/>
          </a:xfrm>
          <a:prstGeom prst="rect">
            <a:avLst/>
          </a:prstGeom>
          <a:noFill/>
        </p:spPr>
      </p:pic>
      <p:pic>
        <p:nvPicPr>
          <p:cNvPr id="75780" name="Picture 4" descr="https://ege-ok.ru/wp-content/uploads/2015/02/a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980728"/>
            <a:ext cx="6696744" cy="659372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251520" y="1052736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 3.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8" name="Picture 4" descr="BO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81313" y="138113"/>
            <a:ext cx="428625" cy="19050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755576" y="3501008"/>
            <a:ext cx="64087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Рассмотрим треугольник ВОС.    ВО=ОС=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следовательно, треугольник ВОС равнобедренный,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∠ОСВ = ∠ОВС =                  </a:t>
            </a:r>
          </a:p>
          <a:p>
            <a:r>
              <a:rPr lang="ru-RU" sz="2000" dirty="0" smtClean="0"/>
              <a:t>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000" dirty="0" smtClean="0"/>
              <a:t>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 (как вертикальные), </a:t>
            </a:r>
          </a:p>
          <a:p>
            <a:r>
              <a:rPr lang="ru-RU" sz="2000" dirty="0" smtClean="0"/>
              <a:t>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000" dirty="0" smtClean="0"/>
              <a:t>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ВОС= 180 – 38*2=180-76=104.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104.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Picture 2" descr="OBC=38^{circ}"/>
          <p:cNvPicPr>
            <a:picLocks noChangeAspect="1" noChangeArrowheads="1"/>
          </p:cNvPicPr>
          <p:nvPr/>
        </p:nvPicPr>
        <p:blipFill>
          <a:blip r:embed="rId6" cstate="print"/>
          <a:srcRect l="67720" b="12500"/>
          <a:stretch>
            <a:fillRect/>
          </a:stretch>
        </p:blipFill>
        <p:spPr bwMode="auto">
          <a:xfrm>
            <a:off x="2771800" y="4077072"/>
            <a:ext cx="439497" cy="379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23528" y="2780928"/>
            <a:ext cx="84249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8850" name="Picture 2" descr="https://ege-ok.ru/wp-content/uploads/2015/02/a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052736"/>
            <a:ext cx="6888088" cy="613471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51520" y="1052736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 4.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2" name="Picture 4" descr="https://ege-ok.ru/wp-content/uploads/2015/02/a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916832"/>
            <a:ext cx="1656184" cy="1796065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2267744" y="1628800"/>
            <a:ext cx="687625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∠АВС = ∠АВ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+ 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ВС,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 = 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 = 35, т.к. они опираются на одну и ту же дугу</a:t>
            </a:r>
            <a:r>
              <a:rPr lang="ru-RU" sz="2000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С. Отсюда ∠АВ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∠АВС - 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 = 105-35=70.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70.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4" name="Picture 6" descr="https://ege-ok.ru/wp-content/uploads/2015/02/a5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1" y="2204864"/>
            <a:ext cx="2009557" cy="2107109"/>
          </a:xfrm>
          <a:prstGeom prst="rect">
            <a:avLst/>
          </a:prstGeom>
          <a:noFill/>
        </p:spPr>
      </p:pic>
      <p:pic>
        <p:nvPicPr>
          <p:cNvPr id="78856" name="Picture 8" descr="https://ege-ok.ru/wp-content/uploads/2015/02/a55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2204864"/>
            <a:ext cx="2016224" cy="204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23528" y="2780928"/>
            <a:ext cx="84249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5782" name="Picture 6" descr="https://ege-ok.ru/wp-content/uploads/2015/02/a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1124744"/>
            <a:ext cx="6480720" cy="550061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323528" y="1124744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 5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84" name="Picture 8" descr="https://ege-ok.ru/wp-content/uploads/2015/02/a5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628800"/>
            <a:ext cx="1612837" cy="1527422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2267744" y="1772816"/>
            <a:ext cx="65527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решить эту задачу нам нужно вспомнить два факта: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Вписанный угол, который опирается на диаметр , равен       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наоборот,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вписанный угол равен        , то он опирается на диаметр.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Следовательно, гипотенуза АВ прямоугольного треугольника АВС </a:t>
            </a:r>
            <a:r>
              <a:rPr lang="ru-RU" sz="2000" dirty="0" smtClean="0"/>
              <a:t>является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диаметром описанной около треугольника окружности, то есть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центр описанной около прямоугольного треугольника окружности совпадает с серединой гипотенузы.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Найдем по теореме Пифагора гипотенузу АВ                                   Отсюда  АВ = 5, тогда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R=2,5.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2,5.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/>
        </p:nvGraphicFramePr>
        <p:xfrm>
          <a:off x="3059832" y="2708920"/>
          <a:ext cx="389690" cy="368040"/>
        </p:xfrm>
        <a:graphic>
          <a:graphicData uri="http://schemas.openxmlformats.org/presentationml/2006/ole">
            <p:oleObj spid="_x0000_s75785" name="Формула" r:id="rId6" imgW="228600" imgH="215640" progId="Equation.3">
              <p:embed/>
            </p:oleObj>
          </a:graphicData>
        </a:graphic>
      </p:graphicFrame>
      <p:graphicFrame>
        <p:nvGraphicFramePr>
          <p:cNvPr id="75786" name="Object 10"/>
          <p:cNvGraphicFramePr>
            <a:graphicFrameLocks noChangeAspect="1"/>
          </p:cNvGraphicFramePr>
          <p:nvPr/>
        </p:nvGraphicFramePr>
        <p:xfrm>
          <a:off x="8172400" y="2708920"/>
          <a:ext cx="388937" cy="360238"/>
        </p:xfrm>
        <a:graphic>
          <a:graphicData uri="http://schemas.openxmlformats.org/presentationml/2006/ole">
            <p:oleObj spid="_x0000_s75786" name="Формула" r:id="rId7" imgW="228600" imgH="215640" progId="Equation.3">
              <p:embed/>
            </p:oleObj>
          </a:graphicData>
        </a:graphic>
      </p:graphicFrame>
      <p:pic>
        <p:nvPicPr>
          <p:cNvPr id="75788" name="Picture 12" descr="https://ege-ok.ru/wp-content/uploads/2015/02/a5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3356992"/>
            <a:ext cx="1799719" cy="1656184"/>
          </a:xfrm>
          <a:prstGeom prst="rect">
            <a:avLst/>
          </a:prstGeom>
          <a:noFill/>
        </p:spPr>
      </p:pic>
      <p:pic>
        <p:nvPicPr>
          <p:cNvPr id="75790" name="Picture 14" descr="AB^2=3^2+4^2=25=5^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87824" y="5157192"/>
            <a:ext cx="1777853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23528" y="2780928"/>
            <a:ext cx="84249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9874" name="Picture 2" descr="https://ege-ok.ru/wp-content/uploads/2015/02/a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052736"/>
            <a:ext cx="6267450" cy="7239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95536" y="112474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 6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876" name="Picture 4" descr="https://ege-ok.ru/wp-content/uploads/2015/02/a6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916832"/>
            <a:ext cx="2880320" cy="2732612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3419872" y="1772816"/>
            <a:ext cx="5544616" cy="4191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NMB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опирается на дугу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Найдем величину этой дуги . 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NBA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опирается на дугу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Вписанный угол равен половине величины дуги, на которую он опирается, следовательно,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 36*2= 72. АВ – диаметр окружности, поэтому градусная мера дуги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ANB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равна 180. отсюда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дуга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=180 – 72 = 108. Тогда 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MNB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108 : 2 = 54.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54.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23528" y="2780928"/>
            <a:ext cx="84249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19" name="Picture 6" descr="https://ege-ok.ru/wp-content/uploads/2015/02/a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052736"/>
            <a:ext cx="6076950" cy="733426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95536" y="1124744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 7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https://ege-ok.ru/wp-content/uploads/2015/02/a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556792"/>
            <a:ext cx="1717179" cy="160946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2051720" y="1916832"/>
            <a:ext cx="51125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Центральный угол АОС опирается на ту же дугу, что и вписанный угол  АВС, следовательно, ∠АОС = 2*∠АВС=2*75=150.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Проведем прямую АО  и обозначим точку пересечения АО и ВС буквой К, тогда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∠АОС + ∠КОС =180 (по свойству смежных углов), отсюда ∠КОС =180  - 150 = 30. Угол ОКС – внешний угол треугольника АВК, он равен сумме двух углов треугольника, не смежных с ним. ∠                              , тогда по теореме о сумме углов треугольника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900" name="Picture 4" descr="https://ege-ok.ru/wp-content/uploads/2015/02/a6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1700808"/>
            <a:ext cx="1899295" cy="1699006"/>
          </a:xfrm>
          <a:prstGeom prst="rect">
            <a:avLst/>
          </a:prstGeom>
          <a:noFill/>
        </p:spPr>
      </p:pic>
      <p:pic>
        <p:nvPicPr>
          <p:cNvPr id="80902" name="Picture 6" descr="https://ege-ok.ru/wp-content/uploads/2015/02/a6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356992"/>
            <a:ext cx="1728192" cy="1394779"/>
          </a:xfrm>
          <a:prstGeom prst="rect">
            <a:avLst/>
          </a:prstGeom>
          <a:noFill/>
        </p:spPr>
      </p:pic>
      <p:pic>
        <p:nvPicPr>
          <p:cNvPr id="80904" name="Picture 8" descr="https://ege-ok.ru/wp-content/uploads/2015/02/a6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5013176"/>
            <a:ext cx="1652413" cy="1307704"/>
          </a:xfrm>
          <a:prstGeom prst="rect">
            <a:avLst/>
          </a:prstGeom>
          <a:noFill/>
        </p:spPr>
      </p:pic>
      <p:pic>
        <p:nvPicPr>
          <p:cNvPr id="80906" name="Picture 10" descr="OKC=75^{circ}+43^{circ}=118^{circ}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4725144"/>
            <a:ext cx="1790700" cy="276225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2195736" y="5373216"/>
            <a:ext cx="41762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∠ВСО= ∠КСО = 180 – 118 – 30 = 32.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32.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Ресурсы: 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39552" y="1844824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rId3"/>
              </a:rPr>
              <a:t>https://oge.sdamgia.ru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en-US" sz="3200" dirty="0" smtClean="0">
                <a:hlinkClick r:id="rId4"/>
              </a:rPr>
              <a:t>http://vekgivi.ru/oge_po_matematike/</a:t>
            </a:r>
            <a:r>
              <a:rPr lang="ru-RU" sz="3200" dirty="0" smtClean="0"/>
              <a:t>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65" name="Прямоугольник 64"/>
          <p:cNvSpPr/>
          <p:nvPr/>
        </p:nvSpPr>
        <p:spPr>
          <a:xfrm>
            <a:off x="827584" y="2276872"/>
            <a:ext cx="7200800" cy="792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899592" y="2420888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Основные факты по теме «Окружность и круг»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9512" y="98072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Задание № 17 представляет собой задачу, связанную с окружностью и ее элементами. Рассмотрим примеры решения задач по теме «Окружность».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7544" y="3140968"/>
            <a:ext cx="84249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•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центральный угол равен дуге  окружности, на которую он опирается;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вписанный угол окружности равен половине центрального угла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измеряется половиной дуги, на которую он опирается;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вписанный угол, опирающийся на диаметр окружности, равен 90◦;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• касательная к окружности перпендикулярна  к радиусу этой окружности, проведённому в точку касания;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• отрезки касательных, проведённых к окружности из одной точки, равны;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65" name="Прямоугольник 64"/>
          <p:cNvSpPr/>
          <p:nvPr/>
        </p:nvSpPr>
        <p:spPr>
          <a:xfrm>
            <a:off x="755576" y="1052736"/>
            <a:ext cx="7200800" cy="792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827584" y="1196752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Основные  факты по теме «Окружность и круг»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7544" y="1844824"/>
            <a:ext cx="8208912" cy="53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544" y="1916832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•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окружности, вписанной в угол, лежит на биссектрисе этого угла;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угол между двумя секущими к окружности, пересекающимися внутри окружности, равен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полусумме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дуг, высекаемых на окружности  вертикальными углами, образованными этими секущими;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угол между двумя секущими к окружности, пересекающимися вне окружности, равен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полуразности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дуг, высекаемых на окружности углом, образованным этими секущими;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две окружности имеют ровно две общие точки (пересекаются в двух точках) в том и только том случае, если расстояние между их центрами меньше суммы радиусов этих окружностей, но больше разности большего и меньшего радиусов;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две окружности имеют ровно одну общую точку (касаются) в том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только том случае, если расстояние между их центрами равно сумме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радиусов этих окружностей (внешнее касание) либо равно разности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большего и меньшего радиусов этих окружностей (внутреннее касание);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формула  длины окружности 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—радиус окружности;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формула  площади круга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—радиус круга.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/>
        </p:nvGraphicFramePr>
        <p:xfrm>
          <a:off x="3635896" y="5805264"/>
          <a:ext cx="1008112" cy="321816"/>
        </p:xfrm>
        <a:graphic>
          <a:graphicData uri="http://schemas.openxmlformats.org/presentationml/2006/ole">
            <p:oleObj spid="_x0000_s41985" name="Формула" r:id="rId4" imgW="533160" imgH="177480" progId="Equation.3">
              <p:embed/>
            </p:oleObj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/>
        </p:nvGraphicFramePr>
        <p:xfrm>
          <a:off x="3203848" y="6093296"/>
          <a:ext cx="756084" cy="288032"/>
        </p:xfrm>
        <a:graphic>
          <a:graphicData uri="http://schemas.openxmlformats.org/presentationml/2006/ole">
            <p:oleObj spid="_x0000_s41986" name="Формула" r:id="rId5" imgW="5331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65" name="Прямоугольник 64"/>
          <p:cNvSpPr/>
          <p:nvPr/>
        </p:nvSpPr>
        <p:spPr>
          <a:xfrm>
            <a:off x="755576" y="1052736"/>
            <a:ext cx="7200800" cy="792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827584" y="1196752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Основные  факты по теме «Окружность и круг»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7544" y="1844824"/>
            <a:ext cx="8208912" cy="53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31" name="Picture 15" descr="http://egemaximum.ru/wp-content/uploads/2013/05/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844824"/>
            <a:ext cx="4248472" cy="4557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65" name="Прямоугольник 64"/>
          <p:cNvSpPr/>
          <p:nvPr/>
        </p:nvSpPr>
        <p:spPr>
          <a:xfrm>
            <a:off x="755576" y="1052736"/>
            <a:ext cx="7200800" cy="792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827584" y="1196752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Основные  факты по теме «Окружность и круг»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7544" y="1844824"/>
            <a:ext cx="8208912" cy="53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21" name="Picture 5" descr="https://cf.ppt-online.org/files/slide/v/v1VFRaECkWywZ0QNznKHLBtX2puq6fxdIjorle/slide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060848"/>
            <a:ext cx="2812068" cy="2106304"/>
          </a:xfrm>
          <a:prstGeom prst="rect">
            <a:avLst/>
          </a:prstGeom>
          <a:noFill/>
        </p:spPr>
      </p:pic>
      <p:pic>
        <p:nvPicPr>
          <p:cNvPr id="60423" name="Picture 7" descr="https://myslide.ru/documents_3/2967ceffbf3d444d7785242531bdf0d4/img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060848"/>
            <a:ext cx="2808312" cy="2106235"/>
          </a:xfrm>
          <a:prstGeom prst="rect">
            <a:avLst/>
          </a:prstGeom>
          <a:noFill/>
        </p:spPr>
      </p:pic>
      <p:pic>
        <p:nvPicPr>
          <p:cNvPr id="60425" name="Picture 9" descr="https://cf.ppt-online.org/files/slide/v/v1VFRaECkWywZ0QNznKHLBtX2puq6fxdIjorle/slide-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4293096"/>
            <a:ext cx="2787939" cy="2088232"/>
          </a:xfrm>
          <a:prstGeom prst="rect">
            <a:avLst/>
          </a:prstGeom>
          <a:noFill/>
        </p:spPr>
      </p:pic>
      <p:pic>
        <p:nvPicPr>
          <p:cNvPr id="60427" name="Picture 11" descr="https://cf.ppt-online.org/files/slide/v/v1VFRaECkWywZ0QNznKHLBtX2puq6fxdIjorle/slide-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293096"/>
            <a:ext cx="2808312" cy="2103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23528" y="2780928"/>
            <a:ext cx="84249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57346" name="Picture 2" descr="http://www.varson.ru/images/Geometry_jpeg_big/okruzhnostCDRcurves6.jpg"/>
          <p:cNvPicPr>
            <a:picLocks noChangeAspect="1" noChangeArrowheads="1"/>
          </p:cNvPicPr>
          <p:nvPr/>
        </p:nvPicPr>
        <p:blipFill>
          <a:blip r:embed="rId3" cstate="print"/>
          <a:srcRect t="8347" b="3415"/>
          <a:stretch>
            <a:fillRect/>
          </a:stretch>
        </p:blipFill>
        <p:spPr bwMode="auto">
          <a:xfrm>
            <a:off x="4654250" y="1313384"/>
            <a:ext cx="4489750" cy="5544616"/>
          </a:xfrm>
          <a:prstGeom prst="rect">
            <a:avLst/>
          </a:prstGeom>
          <a:noFill/>
        </p:spPr>
      </p:pic>
      <p:pic>
        <p:nvPicPr>
          <p:cNvPr id="57348" name="Picture 4" descr="http://www.varson.ru/images/Geometry_jpeg_big/okruzhnostCDRcurves1.jpg"/>
          <p:cNvPicPr>
            <a:picLocks noChangeAspect="1" noChangeArrowheads="1"/>
          </p:cNvPicPr>
          <p:nvPr/>
        </p:nvPicPr>
        <p:blipFill>
          <a:blip r:embed="rId4" cstate="print"/>
          <a:srcRect t="8347" b="3415"/>
          <a:stretch>
            <a:fillRect/>
          </a:stretch>
        </p:blipFill>
        <p:spPr bwMode="auto">
          <a:xfrm>
            <a:off x="0" y="1529408"/>
            <a:ext cx="4314825" cy="532859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251520" y="1052736"/>
            <a:ext cx="3600400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251520" y="1052736"/>
            <a:ext cx="3563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Окружность, хорды и касательные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932040" y="836712"/>
            <a:ext cx="3600400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436096" y="83671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Свойства хорд и секущих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251520" y="1052736"/>
            <a:ext cx="3600400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23528" y="2780928"/>
            <a:ext cx="84249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65538" name="Picture 2" descr="http://istudy.su/wp-content/uploads/2015/10/7_%D0%92%D0%BF%D0%B8%D1%81%D0%B0%D0%BD%D0%BD%D1%8B%D0%B5-%D0%B8-%D0%BE%D0%BF%D0%B8%D1%81%D0%B0%D0%BD%D0%BD%D1%8B%D0%B5-%D1%87%D0%B5%D1%82%D1%8B%D1%80%D1%91%D1%85%D1%83%D0%B3%D0%BE%D0%BB%D1%8C%D0%BD%D0%B8%D0%BA%D0%B8.jpg"/>
          <p:cNvPicPr>
            <a:picLocks noChangeAspect="1" noChangeArrowheads="1"/>
          </p:cNvPicPr>
          <p:nvPr/>
        </p:nvPicPr>
        <p:blipFill>
          <a:blip r:embed="rId3" cstate="print"/>
          <a:srcRect t="7776" b="2702"/>
          <a:stretch>
            <a:fillRect/>
          </a:stretch>
        </p:blipFill>
        <p:spPr bwMode="auto">
          <a:xfrm>
            <a:off x="4499993" y="1043406"/>
            <a:ext cx="4644008" cy="5814594"/>
          </a:xfrm>
          <a:prstGeom prst="rect">
            <a:avLst/>
          </a:prstGeom>
          <a:noFill/>
        </p:spPr>
      </p:pic>
      <p:pic>
        <p:nvPicPr>
          <p:cNvPr id="65540" name="Picture 4" descr="http://www.varson.ru/images/Geometry_jpeg_big/okruzhnostCDRcurves5.jpg"/>
          <p:cNvPicPr>
            <a:picLocks noChangeAspect="1" noChangeArrowheads="1"/>
          </p:cNvPicPr>
          <p:nvPr/>
        </p:nvPicPr>
        <p:blipFill>
          <a:blip r:embed="rId4" cstate="print"/>
          <a:srcRect t="8653" b="3744"/>
          <a:stretch>
            <a:fillRect/>
          </a:stretch>
        </p:blipFill>
        <p:spPr bwMode="auto">
          <a:xfrm>
            <a:off x="0" y="1523224"/>
            <a:ext cx="4355976" cy="5334776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23528" y="105273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Центральные и вписанные углы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211960" y="548680"/>
            <a:ext cx="4680520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4283968" y="54868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Вписанные и описанные четырехугольники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23528" y="2780928"/>
            <a:ext cx="84249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2706" name="Picture 2" descr="http://www.xn--80aknic8a0b.xn--p1ai/wp-content/uploads/2012/08/%D0%926-31.png"/>
          <p:cNvPicPr>
            <a:picLocks noChangeAspect="1" noChangeArrowheads="1"/>
          </p:cNvPicPr>
          <p:nvPr/>
        </p:nvPicPr>
        <p:blipFill>
          <a:blip r:embed="rId3" cstate="print"/>
          <a:srcRect l="4465" t="2764" r="3477" b="3972"/>
          <a:stretch>
            <a:fillRect/>
          </a:stretch>
        </p:blipFill>
        <p:spPr bwMode="auto">
          <a:xfrm>
            <a:off x="4391472" y="737320"/>
            <a:ext cx="4752528" cy="6120680"/>
          </a:xfrm>
          <a:prstGeom prst="rect">
            <a:avLst/>
          </a:prstGeom>
          <a:noFill/>
        </p:spPr>
      </p:pic>
      <p:pic>
        <p:nvPicPr>
          <p:cNvPr id="20" name="Picture 2" descr="https://otvet.imgsmail.ru/download/45720838_a2f5a53cf9cfc9847de4c055d6dd9df3_800.jpg"/>
          <p:cNvPicPr>
            <a:picLocks noChangeAspect="1" noChangeArrowheads="1"/>
          </p:cNvPicPr>
          <p:nvPr/>
        </p:nvPicPr>
        <p:blipFill>
          <a:blip r:embed="rId4" cstate="print"/>
          <a:srcRect t="8652" b="3744"/>
          <a:stretch>
            <a:fillRect/>
          </a:stretch>
        </p:blipFill>
        <p:spPr bwMode="auto">
          <a:xfrm>
            <a:off x="0" y="1502024"/>
            <a:ext cx="4373286" cy="5355976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179512" y="980728"/>
            <a:ext cx="3960440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467544" y="980728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Свойства хорд и секущих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0"/>
            <a:ext cx="3923928" cy="90872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762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-243408"/>
            <a:ext cx="392392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Задание 17</a:t>
            </a:r>
          </a:p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3528" y="6525344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9512" y="666936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79512" y="4221088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188640"/>
            <a:ext cx="31683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8964488" y="188640"/>
            <a:ext cx="0" cy="244827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0" y="6858000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0" y="3401616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 flipV="1">
            <a:off x="323528" y="4797152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9116888" y="0"/>
            <a:ext cx="0" cy="345638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5183560" y="8384"/>
            <a:ext cx="396044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6516216" y="332656"/>
            <a:ext cx="2304256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8820472" y="332656"/>
            <a:ext cx="8384" cy="173657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1" name="Picture 2" descr="https://krgora-sch3.edumsko.ru/uploads/2900/2832/section/203706/oge-2018-po-russkomu.jpg?15132472814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6087394"/>
            <a:ext cx="1331640" cy="77060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23528" y="2780928"/>
            <a:ext cx="842493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3730" name="Picture 2" descr="https://cf.ppt-online.org/files/slide/u/uibMAyeWxvYZhkJnSC5TP64B1RGrzKfp7QDHla/slide-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448" y="1052736"/>
            <a:ext cx="7114052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</TotalTime>
  <Words>957</Words>
  <Application>Microsoft Office PowerPoint</Application>
  <PresentationFormat>Экран (4:3)</PresentationFormat>
  <Paragraphs>231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ЩЕГОЛЕВА</dc:creator>
  <cp:lastModifiedBy>яся</cp:lastModifiedBy>
  <cp:revision>150</cp:revision>
  <dcterms:created xsi:type="dcterms:W3CDTF">2018-01-04T15:46:36Z</dcterms:created>
  <dcterms:modified xsi:type="dcterms:W3CDTF">2018-02-03T19:59:46Z</dcterms:modified>
</cp:coreProperties>
</file>