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768" r:id="rId3"/>
  </p:sldMasterIdLst>
  <p:sldIdLst>
    <p:sldId id="256" r:id="rId4"/>
    <p:sldId id="298" r:id="rId5"/>
    <p:sldId id="275" r:id="rId6"/>
    <p:sldId id="281" r:id="rId7"/>
    <p:sldId id="276" r:id="rId8"/>
    <p:sldId id="277" r:id="rId9"/>
    <p:sldId id="283" r:id="rId10"/>
    <p:sldId id="282" r:id="rId11"/>
    <p:sldId id="289" r:id="rId12"/>
    <p:sldId id="290" r:id="rId13"/>
    <p:sldId id="288" r:id="rId14"/>
    <p:sldId id="291" r:id="rId15"/>
    <p:sldId id="292" r:id="rId16"/>
    <p:sldId id="293" r:id="rId17"/>
    <p:sldId id="297" r:id="rId18"/>
    <p:sldId id="294" r:id="rId19"/>
    <p:sldId id="295" r:id="rId20"/>
    <p:sldId id="29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2A1F10-8145-4B33-A6DF-A07532BD1246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2E5FB4-8755-49AD-9592-18B4CFB8D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../../../Progra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Program%20Files\EMERCOM\&#1052;&#1059;&#1055;%20&#1054;&#1041;&#1046;%206%20&#1082;&#1083;&#1072;&#1089;&#1089;\BSLSRV\BSLMDB\690451C07FF955D0C8F75D33BE258820.JP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908720"/>
            <a:ext cx="6912768" cy="2520280"/>
          </a:xfrm>
          <a:effectLst>
            <a:reflection blurRad="6350" stA="50000" endA="300" endPos="55500" dist="50800" dir="5400000" sy="-100000" algn="bl" rotWithShape="0"/>
          </a:effectLst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Первая</a:t>
            </a:r>
            <a:r>
              <a:rPr lang="ru-RU" dirty="0" smtClean="0"/>
              <a:t> </a:t>
            </a:r>
            <a:r>
              <a:rPr lang="ru-RU" dirty="0" smtClean="0">
                <a:latin typeface="Monotype Corsiva" pitchFamily="66" charset="0"/>
              </a:rPr>
              <a:t>медицинская помощь при инсульте и несчастных случаях летом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6016" y="4725144"/>
            <a:ext cx="4248472" cy="1371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28600" y="838200"/>
            <a:ext cx="43434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заплывать за буйки; 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выплывать на судовой ход и не приближаться к судам; 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нырять в незнакомых местах; 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устраивать игр в воде, связанных с захватами; 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плавать на надувных матрасах или камерах; 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купаться в нетрезвом вид.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9220" name="Rectangle 4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1538288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9219" name="Picture 3" descr="C:\Program Files\EMERCOM\МУП ОБЖ 6 класс\BSLSRV\BSLMDB\690451C07FF955D0C8F75D33BE258820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r:link="rId4" cstate="screen"/>
          <a:srcRect/>
          <a:stretch>
            <a:fillRect/>
          </a:stretch>
        </p:blipFill>
        <p:spPr bwMode="auto">
          <a:xfrm>
            <a:off x="4393813" y="1124744"/>
            <a:ext cx="4964500" cy="470455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esktop\vetkovski_raion_navodnenie_041-724x102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05751" y="188640"/>
            <a:ext cx="4715446" cy="666936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260350"/>
            <a:ext cx="7200900" cy="25542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Солнечный удар 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перегревание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результате длительного пребывания на солнце и прямого воздействия солнечных лучей на голову.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Симптомы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Повышение температуры тела, покраснение кожного покрова, усиление потоотделения, учащение пульса и дыхания, головная боль, слабость,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шум в ушах,  тошнота, рвота. потеря сознания, судороги. Нередко ожоги кожи</a:t>
            </a:r>
          </a:p>
        </p:txBody>
      </p:sp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285750" y="2857500"/>
            <a:ext cx="82804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Помощь: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Пострадавшего 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уложить с приподнятым головным концом                                 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в тенистом месте или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прохладном помещении, снять одежду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, уложить и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обернуть во влажные простыни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или полотенца.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На голову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пострадавшего положить пузырь со льдом или с холодной водой, или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холодный компресс.</a:t>
            </a:r>
          </a:p>
          <a:p>
            <a:pPr algn="just" eaLnBrk="1" hangingPunct="1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При перегревании важно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 первую очередь охлаждать голову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, так как в </a:t>
            </a:r>
          </a:p>
          <a:p>
            <a:pPr algn="just" eaLnBrk="1" hangingPunct="1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этом случае особенно страдает центральная нервная система.</a:t>
            </a:r>
          </a:p>
          <a:p>
            <a:pPr algn="just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Нельзя пострадавшего погружать в холодную воду,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 так как возможна </a:t>
            </a:r>
          </a:p>
          <a:p>
            <a:pPr algn="just" eaLnBrk="1" hangingPunct="1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рефлекторная остановка сердца.</a:t>
            </a:r>
          </a:p>
        </p:txBody>
      </p:sp>
      <p:sp>
        <p:nvSpPr>
          <p:cNvPr id="24580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7929563" y="6215063"/>
            <a:ext cx="51276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245833FC-0965-464B-87EA-C793E6C5CBE9}" type="slidenum">
              <a:rPr lang="ru-RU" altLang="ru-RU" sz="1600" smtClean="0">
                <a:solidFill>
                  <a:schemeClr val="tx1"/>
                </a:solidFill>
              </a:rPr>
              <a:pPr/>
              <a:t>12</a:t>
            </a:fld>
            <a:endParaRPr lang="ru-RU" altLang="ru-RU" sz="16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/>
          <p:cNvPicPr>
            <a:picLocks noChangeAspect="1"/>
          </p:cNvPicPr>
          <p:nvPr/>
        </p:nvPicPr>
        <p:blipFill>
          <a:blip r:embed="rId2" cstate="screen"/>
          <a:srcRect l="9167" t="18190" r="9656" b="12201"/>
          <a:stretch>
            <a:fillRect/>
          </a:stretch>
        </p:blipFill>
        <p:spPr bwMode="auto">
          <a:xfrm>
            <a:off x="0" y="214313"/>
            <a:ext cx="9028113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243888" y="6237288"/>
            <a:ext cx="51276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E818F3D-E3E1-4981-A2C9-AFCCB196D1BE}" type="slidenum">
              <a:rPr lang="ru-RU" altLang="ru-RU" sz="1400" b="1" smtClean="0">
                <a:solidFill>
                  <a:schemeClr val="tx1"/>
                </a:solidFill>
              </a:rPr>
              <a:pPr/>
              <a:t>13</a:t>
            </a:fld>
            <a:endParaRPr lang="ru-RU" altLang="ru-RU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61d53c495d1d5af46e1f4c11858e5d48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0"/>
            <a:ext cx="4419031" cy="690339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00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8640"/>
            <a:ext cx="8158542" cy="640871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-4763"/>
            <a:ext cx="7812087" cy="689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286750" y="6286500"/>
            <a:ext cx="512763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9FE2D6D-A036-405C-99FA-5C1E3D6462DF}" type="slidenum">
              <a:rPr lang="ru-RU" altLang="ru-RU" sz="1400" smtClean="0">
                <a:solidFill>
                  <a:schemeClr val="tx1"/>
                </a:solidFill>
              </a:rPr>
              <a:pPr/>
              <a:t>16</a:t>
            </a:fld>
            <a:endParaRPr lang="ru-RU" altLang="ru-RU" sz="1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395288" y="260350"/>
            <a:ext cx="8156575" cy="1071563"/>
          </a:xfrm>
        </p:spPr>
        <p:txBody>
          <a:bodyPr rtlCol="0">
            <a:normAutofit fontScale="92500" lnSpcReduction="20000"/>
          </a:bodyPr>
          <a:lstStyle/>
          <a:p>
            <a:pPr marL="0" indent="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1</a:t>
            </a:r>
            <a:r>
              <a:rPr lang="ru-RU" alt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altLang="ru-RU" sz="2000" b="1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Не теряйтесь, что бы с вами не случилось</a:t>
            </a:r>
            <a:r>
              <a:rPr lang="ru-RU" alt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. </a:t>
            </a:r>
            <a:r>
              <a:rPr lang="ru-RU" alt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Постарайтесь побыстрее взять себя в руки, сожмите волю в кулак и начинайте действовать. Только так вы справитесь с неожиданной неприятностью или бедой.</a:t>
            </a:r>
          </a:p>
          <a:p>
            <a:pPr marL="0" indent="0" algn="just" eaLnBrk="1" fontAlgn="auto" hangingPunct="1">
              <a:spcAft>
                <a:spcPts val="0"/>
              </a:spcAft>
              <a:buFontTx/>
              <a:buNone/>
              <a:defRPr/>
            </a:pPr>
            <a:endParaRPr lang="ru-RU" altLang="ru-RU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819" name="Rectangle 1"/>
          <p:cNvSpPr>
            <a:spLocks noChangeArrowheads="1"/>
          </p:cNvSpPr>
          <p:nvPr/>
        </p:nvSpPr>
        <p:spPr bwMode="auto">
          <a:xfrm>
            <a:off x="323850" y="1203325"/>
            <a:ext cx="8640763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endParaRPr lang="en-US" altLang="ru-RU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ПРАВИЛО 2</a:t>
            </a:r>
            <a:r>
              <a:rPr lang="ru-RU" alt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altLang="ru-RU" sz="20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любой ситуации всегда боритесь до конца</a:t>
            </a:r>
            <a:r>
              <a:rPr lang="ru-RU" alt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 Помните сказку про двух лягушек, попавших в кувшин с молоком. Одна лягушка побарахталась немного и подумала: “Всё равно отсюда не выбраться, зачем же зря мучиться”.     И утонула. Другая барахталась до тех пор, пока не взбила молоко в масло, а затем выпрыгнула из кувшина. В этой старой мудрой сказке заключена большая правда жизни – </a:t>
            </a:r>
            <a:r>
              <a:rPr lang="ru-RU" alt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только упорный, не поддающийся отчаянию человек сможет победить любые жизненные обстоятельства</a:t>
            </a:r>
            <a:r>
              <a:rPr lang="ru-RU" alt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ru-RU" altLang="ru-RU" sz="2000" b="1" dirty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ПРАВИЛО 3. </a:t>
            </a:r>
            <a:r>
              <a:rPr lang="ru-RU" altLang="ru-RU" sz="20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Никогда не пренебрегайте советами опытных</a:t>
            </a:r>
            <a:r>
              <a:rPr lang="ru-RU" alt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знающих людей. Не надо считать, что вы всё знаете по данному вопросу. Жизнь безгранична. Любая мелочь в ней – тоже.</a:t>
            </a:r>
          </a:p>
          <a:p>
            <a:pPr eaLnBrk="1" hangingPunct="1"/>
            <a:endParaRPr lang="ru-RU" altLang="ru-RU" sz="2000" dirty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ПРАВИЛО 4. </a:t>
            </a:r>
            <a:r>
              <a:rPr lang="ru-RU" altLang="ru-RU" sz="20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Будьте добры к людям, попавшим в беду</a:t>
            </a:r>
            <a:r>
              <a:rPr lang="ru-RU" altLang="ru-RU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 Никогда не проходите мимо, если можете чем-то им помочь. Помните: добро – это бумеранг, оно всегда возвращается к тому, от кого исходит.</a:t>
            </a:r>
            <a:endParaRPr lang="ru-RU" altLang="ru-RU" sz="2000" dirty="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482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EE6603D-CC51-4A9E-A978-BCE011FF23BF}" type="slidenum">
              <a:rPr lang="ru-RU" altLang="ru-RU" smtClean="0"/>
              <a:pPr/>
              <a:t>17</a:t>
            </a:fld>
            <a:endParaRPr lang="ru-RU" altLang="ru-RU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FCD1A1D-7239-4AF3-89FE-F154C4B6FB9B}" type="slidenum">
              <a:rPr lang="ru-RU" altLang="ru-RU" smtClean="0"/>
              <a:pPr/>
              <a:t>18</a:t>
            </a:fld>
            <a:endParaRPr lang="ru-RU" altLang="ru-RU" smtClean="0"/>
          </a:p>
        </p:txBody>
      </p:sp>
      <p:sp>
        <p:nvSpPr>
          <p:cNvPr id="35843" name="TextBox 2"/>
          <p:cNvSpPr txBox="1">
            <a:spLocks noChangeArrowheads="1"/>
          </p:cNvSpPr>
          <p:nvPr/>
        </p:nvSpPr>
        <p:spPr bwMode="auto">
          <a:xfrm>
            <a:off x="1187450" y="2205038"/>
            <a:ext cx="69135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5844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22375" y="0"/>
            <a:ext cx="630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196752"/>
            <a:ext cx="7632848" cy="3384376"/>
          </a:xfrm>
        </p:spPr>
        <p:txBody>
          <a:bodyPr>
            <a:noAutofit/>
          </a:bodyPr>
          <a:lstStyle/>
          <a:p>
            <a:r>
              <a:rPr lang="ru-RU" sz="5400" dirty="0" smtClean="0"/>
              <a:t>Своё здоровье сохраним, окажем помощь и другим!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Инсульт </a:t>
            </a: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- </a:t>
            </a:r>
            <a:r>
              <a:rPr lang="ru-RU" sz="2200" dirty="0" smtClean="0">
                <a:solidFill>
                  <a:schemeClr val="tx1"/>
                </a:solidFill>
              </a:rPr>
              <a:t>острое нарушение кровообращения в головном мозгу, вызывающее гибель мозговой ткани (кровоизлияние в мозг). 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700808"/>
            <a:ext cx="3312368" cy="4557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Причины: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Гипертоническая болезнь;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Атеросклероз (снижение эластичности артерий и сужение просвета между ними);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Заболевание крови.</a:t>
            </a:r>
          </a:p>
          <a:p>
            <a:endParaRPr lang="ru-RU" dirty="0"/>
          </a:p>
        </p:txBody>
      </p:sp>
      <p:pic>
        <p:nvPicPr>
          <p:cNvPr id="4" name="Рисунок 3" descr="http://kakmed.com/img/2010/07/gemorragiheskiy-insult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1772816"/>
            <a:ext cx="5400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859216" cy="63408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Что способствуют развитию инсульта?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556792"/>
            <a:ext cx="7467600" cy="4873752"/>
          </a:xfrm>
        </p:spPr>
        <p:txBody>
          <a:bodyPr/>
          <a:lstStyle/>
          <a:p>
            <a:r>
              <a:rPr lang="ru-RU" dirty="0" smtClean="0"/>
              <a:t>малоподвижный образ жизни,</a:t>
            </a:r>
          </a:p>
          <a:p>
            <a:r>
              <a:rPr lang="ru-RU" dirty="0" smtClean="0"/>
              <a:t>стрессовые ситуации, </a:t>
            </a:r>
          </a:p>
          <a:p>
            <a:r>
              <a:rPr lang="ru-RU" dirty="0" smtClean="0"/>
              <a:t>курение, </a:t>
            </a:r>
          </a:p>
          <a:p>
            <a:r>
              <a:rPr lang="ru-RU" dirty="0" smtClean="0"/>
              <a:t>ожирение,</a:t>
            </a:r>
          </a:p>
          <a:p>
            <a:r>
              <a:rPr lang="ru-RU" dirty="0" smtClean="0"/>
              <a:t>обезвоживание организма.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772400" cy="6903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Симптомы (признаки) инсульта: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530352" y="1700808"/>
            <a:ext cx="8218112" cy="43924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dirty="0" smtClean="0"/>
              <a:t>внезапная слабость и онемение в руке или ноге;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dirty="0" smtClean="0"/>
              <a:t>внезапное нарушение речи;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dirty="0" smtClean="0"/>
              <a:t>внезапная потеря равновесия, головокружение;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dirty="0" smtClean="0"/>
              <a:t>внезапная потеря сознания;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dirty="0" smtClean="0"/>
              <a:t>острая головная боль;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dirty="0" smtClean="0"/>
              <a:t>внезапное онемение губы или половины лица, часто с "перекосом" лица;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dirty="0" smtClean="0"/>
              <a:t>недавнее изменение в характере или умственных способностях.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 </a:t>
            </a:r>
            <a:r>
              <a:rPr lang="ru-RU" sz="2800" b="1" dirty="0" smtClean="0">
                <a:solidFill>
                  <a:schemeClr val="tx1"/>
                </a:solidFill>
              </a:rPr>
              <a:t>Запомните!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3  приёма распознавания симптомов инсульта,</a:t>
            </a:r>
            <a:r>
              <a:rPr lang="ru-RU" sz="2800" b="1" dirty="0" smtClean="0">
                <a:solidFill>
                  <a:schemeClr val="tx1"/>
                </a:solidFill>
              </a:rPr>
              <a:t> «</a:t>
            </a:r>
            <a:r>
              <a:rPr lang="ru-RU" sz="2800" dirty="0" smtClean="0">
                <a:solidFill>
                  <a:schemeClr val="tx1"/>
                </a:solidFill>
              </a:rPr>
              <a:t>УЗП</a:t>
            </a:r>
            <a:r>
              <a:rPr lang="ru-RU" sz="2800" b="1" dirty="0" smtClean="0">
                <a:solidFill>
                  <a:schemeClr val="tx1"/>
                </a:solidFill>
              </a:rPr>
              <a:t>».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609600" indent="-609600">
              <a:buNone/>
            </a:pPr>
            <a:r>
              <a:rPr lang="ru-RU" b="1" dirty="0" smtClean="0"/>
              <a:t>1. У</a:t>
            </a:r>
            <a:r>
              <a:rPr lang="ru-RU" dirty="0" smtClean="0"/>
              <a:t> — Попросите пострадавшего </a:t>
            </a:r>
            <a:r>
              <a:rPr lang="ru-RU" b="1" u="sng" dirty="0" smtClean="0"/>
              <a:t>УЛЫБНУТЬСЯ</a:t>
            </a:r>
            <a:r>
              <a:rPr lang="ru-RU" dirty="0" smtClean="0"/>
              <a:t> 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dirty="0" smtClean="0"/>
              <a:t>(улыбка кривая — одна из сторон лица плохо слушается человека, уголок губ не вверх, а вниз опущен). 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/>
              <a:t>2.</a:t>
            </a:r>
            <a:r>
              <a:rPr lang="ru-RU" dirty="0" smtClean="0"/>
              <a:t>  </a:t>
            </a:r>
            <a:r>
              <a:rPr lang="ru-RU" b="1" dirty="0" smtClean="0"/>
              <a:t>З</a:t>
            </a:r>
            <a:r>
              <a:rPr lang="ru-RU" dirty="0" smtClean="0"/>
              <a:t> - Попросите его </a:t>
            </a:r>
            <a:r>
              <a:rPr lang="ru-RU" b="1" u="sng" dirty="0" smtClean="0"/>
              <a:t>ЗАГОВОРИТЬ</a:t>
            </a:r>
            <a:r>
              <a:rPr lang="ru-RU" u="sng" dirty="0" smtClean="0"/>
              <a:t>.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 Попросить выговорить простое предложение.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Например: </a:t>
            </a:r>
          </a:p>
          <a:p>
            <a:pPr marL="609600" indent="-60960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i="1" dirty="0" smtClean="0"/>
              <a:t>«За окном светит солнце»,</a:t>
            </a:r>
            <a:r>
              <a:rPr lang="ru-RU" dirty="0" smtClean="0"/>
              <a:t> больной будет  говорить запинаясь, как пьяный, или вообще не сможет говорить.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b="1" dirty="0" smtClean="0"/>
              <a:t>3. П</a:t>
            </a:r>
            <a:r>
              <a:rPr lang="ru-RU" dirty="0" smtClean="0"/>
              <a:t> — Попросите </a:t>
            </a:r>
            <a:r>
              <a:rPr lang="ru-RU" b="1" u="sng" dirty="0" smtClean="0"/>
              <a:t>ПОДНЯТЬ</a:t>
            </a:r>
            <a:r>
              <a:rPr lang="ru-RU" dirty="0" smtClean="0"/>
              <a:t> обе руки 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dirty="0" smtClean="0"/>
              <a:t>(руки поднимаются не на один уровень, рука с пораженной части всегда ниже). </a:t>
            </a:r>
          </a:p>
          <a:p>
            <a:endParaRPr lang="ru-RU" dirty="0"/>
          </a:p>
        </p:txBody>
      </p:sp>
      <p:pic>
        <p:nvPicPr>
          <p:cNvPr id="5" name="Picture 2" descr="C:\Users\admin\Desktop\image (15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1484784"/>
            <a:ext cx="4716016" cy="483265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Первая медицинская помощь при инсульте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Уложить больного на кровать и расстегнуть затрудняющую дыхание одежду,</a:t>
            </a:r>
          </a:p>
          <a:p>
            <a:r>
              <a:rPr lang="ru-RU" dirty="0" smtClean="0"/>
              <a:t>Голову повернуть на бок, чтобы не западал язык,</a:t>
            </a:r>
          </a:p>
          <a:p>
            <a:r>
              <a:rPr lang="ru-RU" dirty="0" smtClean="0"/>
              <a:t>Очистить полость рта и дыхательные пути от слизи и рвотных масс,</a:t>
            </a:r>
          </a:p>
          <a:p>
            <a:r>
              <a:rPr lang="ru-RU" dirty="0" smtClean="0"/>
              <a:t>Положить к ногам грелку,</a:t>
            </a:r>
          </a:p>
          <a:p>
            <a:r>
              <a:rPr lang="ru-RU" dirty="0" smtClean="0"/>
              <a:t>Вызвать «скорую помощь».</a:t>
            </a:r>
          </a:p>
          <a:p>
            <a:pPr>
              <a:buNone/>
            </a:pPr>
            <a:r>
              <a:rPr lang="ru-RU" dirty="0" smtClean="0"/>
              <a:t>Эвакуация больного допускается только в положении лежа и только медработником.</a:t>
            </a:r>
            <a:endParaRPr lang="ru-RU" dirty="0"/>
          </a:p>
        </p:txBody>
      </p:sp>
      <p:pic>
        <p:nvPicPr>
          <p:cNvPr id="5" name="Picture 2" descr="C:\Users\admin\Desktop\image (16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62964" y="1844824"/>
            <a:ext cx="5181036" cy="410445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7060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Профилактика инсульта: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5904656" cy="4701136"/>
          </a:xfrm>
        </p:spPr>
        <p:txBody>
          <a:bodyPr/>
          <a:lstStyle/>
          <a:p>
            <a:r>
              <a:rPr lang="ru-RU" dirty="0" smtClean="0"/>
              <a:t>активный образ жизни; </a:t>
            </a:r>
          </a:p>
          <a:p>
            <a:r>
              <a:rPr lang="ru-RU" dirty="0" smtClean="0"/>
              <a:t>отказ от вредных привычек; </a:t>
            </a:r>
          </a:p>
          <a:p>
            <a:r>
              <a:rPr lang="ru-RU" dirty="0" smtClean="0"/>
              <a:t>рациональное питание;</a:t>
            </a:r>
          </a:p>
          <a:p>
            <a:r>
              <a:rPr lang="ru-RU" dirty="0" smtClean="0"/>
              <a:t>использование в пищу свежих, качественных продуктов.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57200" y="685800"/>
            <a:ext cx="82296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теплую летнюю погоду купание доставляет большое удовольствие. Вода оказывает на человека самое благоприятное воздействие. Вместе с тем на воде происходят и трагические случайности. </a:t>
            </a:r>
            <a:endParaRPr lang="ru-RU" sz="4000" dirty="0">
              <a:latin typeface="Times New Roman" pitchFamily="18" charset="0"/>
            </a:endParaRPr>
          </a:p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Одна из главных причин этого - неумение плавать.</a:t>
            </a:r>
            <a:endParaRPr lang="ru-RU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813</TotalTime>
  <Words>593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Эркер</vt:lpstr>
      <vt:lpstr>Поток</vt:lpstr>
      <vt:lpstr>Трек</vt:lpstr>
      <vt:lpstr> Первая медицинская помощь при инсульте и несчастных случаях летом</vt:lpstr>
      <vt:lpstr>Своё здоровье сохраним, окажем помощь и другим!</vt:lpstr>
      <vt:lpstr>Инсульт - острое нарушение кровообращения в головном мозгу, вызывающее гибель мозговой ткани (кровоизлияние в мозг). </vt:lpstr>
      <vt:lpstr>Что способствуют развитию инсульта?</vt:lpstr>
      <vt:lpstr>Симптомы (признаки) инсульта:</vt:lpstr>
      <vt:lpstr> Запомните!  3  приёма распознавания симптомов инсульта, «УЗП». </vt:lpstr>
      <vt:lpstr>Первая медицинская помощь при инсульте</vt:lpstr>
      <vt:lpstr>Профилактика инсульта: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ОБЖ Тема: «Первая медицинская помощь при острой сердечной недостаточности и инсульте»</dc:title>
  <dc:creator>Customer</dc:creator>
  <cp:lastModifiedBy>admin</cp:lastModifiedBy>
  <cp:revision>70</cp:revision>
  <dcterms:created xsi:type="dcterms:W3CDTF">2012-10-11T18:23:35Z</dcterms:created>
  <dcterms:modified xsi:type="dcterms:W3CDTF">2018-02-03T15:10:59Z</dcterms:modified>
</cp:coreProperties>
</file>