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0EA20-6266-4AAF-AD50-1E12D36659E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3ECD2-C12F-4117-817F-E4ABCC16B7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Почему болеют дети в детском саду?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500438"/>
            <a:ext cx="5715040" cy="1857388"/>
          </a:xfrm>
        </p:spPr>
        <p:txBody>
          <a:bodyPr/>
          <a:lstStyle/>
          <a:p>
            <a:r>
              <a:rPr lang="ru-RU" b="1" i="1" dirty="0">
                <a:solidFill>
                  <a:schemeClr val="accent1"/>
                </a:solidFill>
              </a:rPr>
              <a:t>9 способов профилактики ОРВИ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357554" y="428605"/>
            <a:ext cx="528641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Практически все мамы сталкиваются с тем, что ребенок, едва начав ходить в детский сад, тут же подхватывает ОРВИ. Ребенок, посещающий садик, может болеть до 10–11 раз за год. На то есть две причины: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 больше контактирует с другими детьми (источниками новых вирусов);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 подолгу находится в сухом непроветриваемом помещении, в воздухе которого накапливаются вирусы, а также неправильно одевается.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правило, дети, которые в садик не ходят, болеют реже. Конечно, если мама водит ребенка на развивающие занятия, в магазин, кафе или детский центр, ребенок тоже сталкивается с новыми вирусами. Однако время контакта с ними меньше, и маме легче проконтролировать условия, в которых ребенок находится.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29058" y="1285860"/>
            <a:ext cx="471490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 как же быть тем, кто ходит в детский сад ? Главное, о чем вы должны помнить: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причиной ОРВИ служат вирусы, а не бактерии;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вирусы распространяются очень легко, преимущественно по воздуху с частицами мокроты при дыхании, разговоре, кашле или чихании;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вирус проникает в организм через слизистую носа или рта.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Исходя из этого, вы можете защитить своего ребенка от вирусов несколькими способами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/>
                </a:solidFill>
              </a:rPr>
              <a:t>Способы защиты от вирусов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1142984"/>
            <a:ext cx="6286544" cy="4495816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bg1"/>
                </a:solidFill>
              </a:rPr>
              <a:t>Ежедневные прогулки</a:t>
            </a:r>
            <a:r>
              <a:rPr lang="ru-RU" sz="2000" dirty="0">
                <a:solidFill>
                  <a:schemeClr val="bg1"/>
                </a:solidFill>
              </a:rPr>
              <a:t> независимо от погоды: на свежем воздухе снижается риск контакта с вирусом.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</a:rPr>
              <a:t>Р</a:t>
            </a:r>
            <a:r>
              <a:rPr lang="ru-RU" sz="2000" b="1" dirty="0">
                <a:solidFill>
                  <a:schemeClr val="bg1"/>
                </a:solidFill>
              </a:rPr>
              <a:t>егулярное проветривание.</a:t>
            </a:r>
            <a:r>
              <a:rPr lang="ru-RU" sz="2000" dirty="0">
                <a:solidFill>
                  <a:schemeClr val="bg1"/>
                </a:solidFill>
              </a:rPr>
              <a:t> В частности, во время прогулок детей  попавшие в помещение вирусы следует удалить и заменить чистым свежим воздухом.</a:t>
            </a:r>
          </a:p>
          <a:p>
            <a:pPr algn="l"/>
            <a:r>
              <a:rPr lang="ru-RU" sz="2000" b="1" dirty="0">
                <a:solidFill>
                  <a:schemeClr val="bg1"/>
                </a:solidFill>
              </a:rPr>
              <a:t>Ежедневная влажная уборка</a:t>
            </a:r>
            <a:r>
              <a:rPr lang="ru-RU" sz="2000" dirty="0">
                <a:solidFill>
                  <a:schemeClr val="bg1"/>
                </a:solidFill>
              </a:rPr>
              <a:t> помогает убрать капельки мокроты, осевшие на различных поверхностях.</a:t>
            </a:r>
          </a:p>
          <a:p>
            <a:pPr algn="l"/>
            <a:r>
              <a:rPr lang="ru-RU" sz="2000" b="1" dirty="0">
                <a:solidFill>
                  <a:schemeClr val="bg1"/>
                </a:solidFill>
              </a:rPr>
              <a:t>Одноразовые полотенца платочки</a:t>
            </a:r>
            <a:r>
              <a:rPr lang="ru-RU" sz="2000" dirty="0">
                <a:solidFill>
                  <a:schemeClr val="bg1"/>
                </a:solidFill>
              </a:rPr>
              <a:t>  помогают снизить риск распространения вируса.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</a:rPr>
              <a:t>В группе </a:t>
            </a:r>
            <a:r>
              <a:rPr lang="ru-RU" sz="2000" b="1" dirty="0">
                <a:solidFill>
                  <a:schemeClr val="bg1"/>
                </a:solidFill>
              </a:rPr>
              <a:t>не должно быть "пылесборников"</a:t>
            </a:r>
            <a:r>
              <a:rPr lang="ru-RU" sz="2000" dirty="0">
                <a:solidFill>
                  <a:schemeClr val="bg1"/>
                </a:solidFill>
              </a:rPr>
              <a:t> и мест, на которых оседала бы мокрота и где размножался бы клещ домашней пыли.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</a:rPr>
              <a:t>Ограничивайте контакт своего ребенка с больными детьми вне учебного учреждения и в других общественных местах (в осенне-зимний период желательно вообще </a:t>
            </a:r>
            <a:r>
              <a:rPr lang="ru-RU" sz="2000" b="1" dirty="0">
                <a:solidFill>
                  <a:schemeClr val="bg1"/>
                </a:solidFill>
              </a:rPr>
              <a:t>не посещать</a:t>
            </a:r>
            <a:r>
              <a:rPr lang="ru-RU" sz="2000" dirty="0">
                <a:solidFill>
                  <a:schemeClr val="bg1"/>
                </a:solidFill>
              </a:rPr>
              <a:t> места массового скопления людей, если вы опасаетесь ОРВИ).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/>
                </a:solidFill>
              </a:rPr>
              <a:t>Как удалить вирус из носа и рта?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1000108"/>
            <a:ext cx="5857916" cy="4638692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bg2"/>
                </a:solidFill>
              </a:rPr>
              <a:t>Мыть руки</a:t>
            </a:r>
            <a:r>
              <a:rPr lang="ru-RU" sz="2000" dirty="0">
                <a:solidFill>
                  <a:schemeClr val="bg2"/>
                </a:solidFill>
              </a:rPr>
              <a:t> после игр, туалета, прогулок и перед едой.</a:t>
            </a:r>
          </a:p>
          <a:p>
            <a:pPr algn="l"/>
            <a:r>
              <a:rPr lang="ru-RU" sz="2000" b="1" dirty="0">
                <a:solidFill>
                  <a:schemeClr val="bg2"/>
                </a:solidFill>
              </a:rPr>
              <a:t>Оптимальная температура</a:t>
            </a:r>
            <a:r>
              <a:rPr lang="ru-RU" sz="2000" dirty="0">
                <a:solidFill>
                  <a:schemeClr val="bg2"/>
                </a:solidFill>
              </a:rPr>
              <a:t> воздуха в помещении — 18-20 градусов, оптимальная влажность 50–70%.</a:t>
            </a:r>
          </a:p>
          <a:p>
            <a:pPr algn="l"/>
            <a:r>
              <a:rPr lang="ru-RU" sz="2000" dirty="0">
                <a:solidFill>
                  <a:schemeClr val="bg2"/>
                </a:solidFill>
              </a:rPr>
              <a:t>Можно купить в группу </a:t>
            </a:r>
            <a:r>
              <a:rPr lang="ru-RU" sz="2000" b="1" dirty="0">
                <a:solidFill>
                  <a:schemeClr val="bg2"/>
                </a:solidFill>
              </a:rPr>
              <a:t>увлажнитель воздуха</a:t>
            </a:r>
            <a:r>
              <a:rPr lang="ru-RU" sz="2000" dirty="0">
                <a:solidFill>
                  <a:schemeClr val="bg2"/>
                </a:solidFill>
              </a:rPr>
              <a:t>: в жарком помещении влажность воздуха и, следовательно, слизистых оболочек снижается, местный иммунитет падает, и вирус проникает в организм.</a:t>
            </a:r>
          </a:p>
          <a:p>
            <a:pPr algn="l"/>
            <a:r>
              <a:rPr lang="ru-RU" sz="2000" dirty="0">
                <a:solidFill>
                  <a:schemeClr val="bg2"/>
                </a:solidFill>
              </a:rPr>
              <a:t>Чтобы слизистая носа и рта была увлажнена, а легкие без труда избавлялись от мокроты с вирусами, ребенок должен </a:t>
            </a:r>
            <a:r>
              <a:rPr lang="ru-RU" sz="2000" b="1" dirty="0">
                <a:solidFill>
                  <a:schemeClr val="bg2"/>
                </a:solidFill>
              </a:rPr>
              <a:t>пить достаточно жидкости</a:t>
            </a:r>
            <a:r>
              <a:rPr lang="ru-RU" sz="2000" dirty="0">
                <a:solidFill>
                  <a:schemeClr val="bg2"/>
                </a:solidFill>
              </a:rPr>
              <a:t>. Для этого ему всегда должна быть доступна питьевая вода.</a:t>
            </a:r>
          </a:p>
          <a:p>
            <a:pPr algn="l"/>
            <a:r>
              <a:rPr lang="ru-RU" sz="2000" dirty="0">
                <a:solidFill>
                  <a:schemeClr val="bg2"/>
                </a:solidFill>
              </a:rPr>
              <a:t>Если перечисленные требования выполнить невозможно, можно увлажнить слизистую, промыв нос </a:t>
            </a:r>
            <a:r>
              <a:rPr lang="ru-RU" sz="2000" b="1" dirty="0" err="1">
                <a:solidFill>
                  <a:schemeClr val="bg2"/>
                </a:solidFill>
              </a:rPr>
              <a:t>физраствором</a:t>
            </a:r>
            <a:r>
              <a:rPr lang="ru-RU" sz="2000" dirty="0">
                <a:solidFill>
                  <a:schemeClr val="bg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92869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 Как одевать ребенка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1214422"/>
            <a:ext cx="5357850" cy="4424378"/>
          </a:xfrm>
        </p:spPr>
        <p:txBody>
          <a:bodyPr>
            <a:noAutofit/>
          </a:bodyPr>
          <a:lstStyle/>
          <a:p>
            <a:pPr lvl="0" algn="l"/>
            <a:r>
              <a:rPr lang="ru-RU" sz="2000" dirty="0">
                <a:solidFill>
                  <a:schemeClr val="bg1"/>
                </a:solidFill>
              </a:rPr>
              <a:t>Научите ребенка определять, жарко ему или холодно, сообщать об этом взрослым и самостоятельно оценивать, сколько одежды ему нужно. Доверяйте чувству холода своего ребенка.</a:t>
            </a:r>
          </a:p>
          <a:p>
            <a:pPr lvl="0" algn="l"/>
            <a:r>
              <a:rPr lang="ru-RU" sz="2000" dirty="0">
                <a:solidFill>
                  <a:schemeClr val="bg1"/>
                </a:solidFill>
              </a:rPr>
              <a:t>Не одевайте ребенка слишком тепло, собирая его в садик.</a:t>
            </a:r>
          </a:p>
          <a:p>
            <a:pPr lvl="0" algn="l"/>
            <a:r>
              <a:rPr lang="ru-RU" sz="2000" dirty="0">
                <a:solidFill>
                  <a:schemeClr val="bg1"/>
                </a:solidFill>
              </a:rPr>
              <a:t>Научите ребенка одеваться самостоятельно.</a:t>
            </a:r>
          </a:p>
          <a:p>
            <a:pPr lvl="0" algn="l"/>
            <a:r>
              <a:rPr lang="ru-RU" sz="2000" dirty="0">
                <a:solidFill>
                  <a:schemeClr val="bg1"/>
                </a:solidFill>
              </a:rPr>
              <a:t>Одежда должна легко сниматься и не должна мешать ребенку двигаться.</a:t>
            </a:r>
          </a:p>
          <a:p>
            <a:pPr lvl="0" algn="l"/>
            <a:r>
              <a:rPr lang="ru-RU" sz="2000" dirty="0">
                <a:solidFill>
                  <a:schemeClr val="bg1"/>
                </a:solidFill>
              </a:rPr>
              <a:t>Чтобы ребенок не потел во время активных игр, одежда должна быть хлопчатобумажная, а не синтетическая.</a:t>
            </a:r>
          </a:p>
          <a:p>
            <a:pPr lvl="0" algn="l"/>
            <a:r>
              <a:rPr lang="ru-RU" sz="2000" dirty="0">
                <a:solidFill>
                  <a:schemeClr val="bg1"/>
                </a:solidFill>
              </a:rPr>
              <a:t>При наступлении холодов желательно использовать </a:t>
            </a:r>
            <a:r>
              <a:rPr lang="ru-RU" sz="2000" dirty="0" err="1">
                <a:solidFill>
                  <a:schemeClr val="bg1"/>
                </a:solidFill>
              </a:rPr>
              <a:t>термобелье</a:t>
            </a:r>
            <a:r>
              <a:rPr lang="ru-RU" sz="2000" dirty="0">
                <a:solidFill>
                  <a:schemeClr val="bg1"/>
                </a:solidFill>
              </a:rPr>
              <a:t>, чтобы избегать перегреваний.</a:t>
            </a: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00131"/>
          </a:xfrm>
        </p:spPr>
        <p:txBody>
          <a:bodyPr/>
          <a:lstStyle/>
          <a:p>
            <a:r>
              <a:rPr lang="ru-RU" b="1" i="1" dirty="0"/>
              <a:t> </a:t>
            </a:r>
            <a:r>
              <a:rPr lang="ru-RU" b="1" dirty="0">
                <a:solidFill>
                  <a:schemeClr val="bg1"/>
                </a:solidFill>
              </a:rPr>
              <a:t>Как повысить иммунитет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1285860"/>
            <a:ext cx="5286412" cy="5214974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6200" dirty="0">
                <a:solidFill>
                  <a:schemeClr val="bg1"/>
                </a:solidFill>
              </a:rPr>
              <a:t>Вместе с ребенком ведите здоровый образ жизни, много и активно двигайтесь, закаливайте ребенка. Пусть летом он как можно больше ходит голышом и босиком.</a:t>
            </a:r>
          </a:p>
          <a:p>
            <a:pPr algn="l"/>
            <a:r>
              <a:rPr lang="ru-RU" sz="6200" dirty="0">
                <a:solidFill>
                  <a:schemeClr val="bg1"/>
                </a:solidFill>
              </a:rPr>
              <a:t>В течении учебного года обеспечьте ребенку постоянные прогулки и двигательную активность, а не нагружайте его занятиями так, что у него не останется времени на физкультуру и свободные игры.</a:t>
            </a:r>
          </a:p>
          <a:p>
            <a:pPr algn="l"/>
            <a:r>
              <a:rPr lang="ru-RU" sz="6200" dirty="0">
                <a:solidFill>
                  <a:schemeClr val="bg1"/>
                </a:solidFill>
              </a:rPr>
              <a:t>Если ребенок здоров, не бросайтесь сразу же закрывать открытое окно. Не натягивайте на него шапочку или носки вопреки его желанию.</a:t>
            </a:r>
          </a:p>
          <a:p>
            <a:pPr algn="l"/>
            <a:r>
              <a:rPr lang="ru-RU" sz="6200" dirty="0">
                <a:solidFill>
                  <a:schemeClr val="bg1"/>
                </a:solidFill>
              </a:rPr>
              <a:t>Кормление через силу ребёнка запрещено. Приучайте его к здоровому питанию, а если по каким-то причинам не удается включить в рацион достаточно фруктов и овощей, давайте ребенку витаминные комплексы.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ptbackgroundstemplates.com/backgrounds/Pharmacist-Health-Backgrounds-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71802" y="428604"/>
            <a:ext cx="578647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Часто болеющим детям показаны прививки, в первую очередь от пневмококка и </a:t>
            </a:r>
            <a:r>
              <a:rPr lang="ru-RU" dirty="0" err="1" smtClean="0">
                <a:solidFill>
                  <a:schemeClr val="bg1"/>
                </a:solidFill>
              </a:rPr>
              <a:t>гемофильной</a:t>
            </a:r>
            <a:r>
              <a:rPr lang="ru-RU" dirty="0" smtClean="0">
                <a:solidFill>
                  <a:schemeClr val="bg1"/>
                </a:solidFill>
              </a:rPr>
              <a:t> инфекции, гриппа и менингококка.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 пытайтесь избавиться от всех окружающих микроорганизмов (все равно не удастся), но и не пренебрегайте дезинфекцией в разумных пределах. Постарайтесь найти золотую середину.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Если, несмотря на все принятые меры предосторожности, ребенок все-таки заболел, постоянно предлагайте ему питье, чтобы разжижать мокроту и увлажнять слизистые. Заболевший ребенок не должен лежать в кровати: если у него нет температуры, ему можно довольно активно двигаться, делать дыхательную гимнастику и принимать ванну, что способствует выведению мокроты из легких.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 вот планшет с мультфильмами в руках ребенка, включенный телевизор, отсутствие купаний и активных движений ухудшают выведение мокроты из легких и предрасполагают к длительному течению болезни. В результате ваш ребенок рискует попасть в категорию</a:t>
            </a:r>
            <a:r>
              <a:rPr lang="ru-RU" b="1" i="1" dirty="0" smtClean="0">
                <a:solidFill>
                  <a:schemeClr val="bg1"/>
                </a:solidFill>
              </a:rPr>
              <a:t> ЧБД</a:t>
            </a:r>
            <a:r>
              <a:rPr lang="ru-RU" dirty="0" smtClean="0">
                <a:solidFill>
                  <a:schemeClr val="bg1"/>
                </a:solidFill>
              </a:rPr>
              <a:t> — часто болеющих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56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Почему болеют дети в детском саду? </vt:lpstr>
      <vt:lpstr>Слайд 2</vt:lpstr>
      <vt:lpstr>Слайд 3</vt:lpstr>
      <vt:lpstr>Способы защиты от вирусов</vt:lpstr>
      <vt:lpstr>Как удалить вирус из носа и рта?</vt:lpstr>
      <vt:lpstr> Как одевать ребенка</vt:lpstr>
      <vt:lpstr> Как повысить иммунитет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болеют дети в детском саду?</dc:title>
  <dc:creator>п</dc:creator>
  <cp:lastModifiedBy>п</cp:lastModifiedBy>
  <cp:revision>3</cp:revision>
  <dcterms:created xsi:type="dcterms:W3CDTF">2018-02-03T06:47:31Z</dcterms:created>
  <dcterms:modified xsi:type="dcterms:W3CDTF">2018-02-03T07:10:05Z</dcterms:modified>
</cp:coreProperties>
</file>