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3" r:id="rId3"/>
    <p:sldId id="264" r:id="rId4"/>
    <p:sldId id="269" r:id="rId5"/>
    <p:sldId id="270" r:id="rId6"/>
    <p:sldId id="271" r:id="rId7"/>
    <p:sldId id="266" r:id="rId8"/>
    <p:sldId id="278" r:id="rId9"/>
    <p:sldId id="272" r:id="rId10"/>
    <p:sldId id="279" r:id="rId11"/>
    <p:sldId id="262" r:id="rId12"/>
    <p:sldId id="273" r:id="rId13"/>
    <p:sldId id="280" r:id="rId14"/>
    <p:sldId id="276" r:id="rId15"/>
    <p:sldId id="274" r:id="rId16"/>
    <p:sldId id="275" r:id="rId17"/>
    <p:sldId id="277" r:id="rId18"/>
    <p:sldId id="28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6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641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5490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179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8861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31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60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825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21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15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405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267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5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CB257F0-930F-4C62-BC4B-EC9A36B08C13}" type="datetimeFigureOut">
              <a:rPr lang="ru-RU" smtClean="0"/>
              <a:t>21.01.2018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970BFC-4FC7-46AB-BD76-5A0DDD491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273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897" y="2817341"/>
            <a:ext cx="8394357" cy="1499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и обязанности родителей обучающихся </a:t>
            </a:r>
            <a:endParaRPr lang="ru-RU" sz="32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83243" y="218768"/>
            <a:ext cx="6096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4195" algn="ctr">
              <a:spcBef>
                <a:spcPts val="325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Департамент образования города Москвы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44195" algn="ctr">
              <a:spcBef>
                <a:spcPts val="325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автономное образовательное учреждение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44195" algn="ctr">
              <a:spcBef>
                <a:spcPts val="325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высшего образования города Москвы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544195" algn="ctr">
              <a:spcBef>
                <a:spcPts val="325"/>
              </a:spcBef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«Московский городской педагогический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университет»</a:t>
            </a:r>
          </a:p>
          <a:p>
            <a:pPr marL="544195" algn="ctr">
              <a:spcBef>
                <a:spcPts val="325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Институт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педагогики и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психологии образования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51560" marR="1037590" algn="ctr">
              <a:spcAft>
                <a:spcPts val="0"/>
              </a:spcAft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Департамент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педагогики ИППО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051560" marR="1037590" algn="ctr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32108" y="5284912"/>
            <a:ext cx="32977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студентка 3 курса  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Хазанова А. Г.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9846" y="6198220"/>
            <a:ext cx="1769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Москва, 2018 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786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57" y="288324"/>
            <a:ext cx="11491784" cy="6170141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3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Гражданско-правовая ответственность родителей (законных представителей) обучающихся.</a:t>
            </a:r>
            <a:endParaRPr lang="ru-RU" sz="320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70000"/>
              </a:lnSpc>
              <a:buNone/>
            </a:pPr>
            <a:r>
              <a:rPr lang="ru-RU" sz="29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уже отмечалось, родители по закону имеют преимущественное право на воспитание своих детей перед всеми другими лицами (ч. 3 ст. 63.1 СК). Обязанности по воспитанию налагаются также на опекунов и попечителей. Поэтому они несут полную и субсидиарную (дополнительную) гражданско-правовую (имущественную) ответственность за действие своих несовершеннолетних детей, причинившие вред имуществу юридических и (или) физических лиц или вред здоровью граждан, если причинение этого вреда связанно с виновным пренебрежением своими родительскими (опекунскими, попечительскими) обязанностями. В частности:</a:t>
            </a:r>
          </a:p>
          <a:p>
            <a:pPr marL="0" indent="457200">
              <a:lnSpc>
                <a:spcPct val="170000"/>
              </a:lnSpc>
              <a:buNone/>
            </a:pPr>
            <a:r>
              <a:rPr lang="ru-RU" sz="29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        за вред, причиненный несовершеннолетним, не достигшим четырнадцати лет (малолетним), отвечают его родители (усыновители) или опекуны, если не докажу, что вред возник не по их вине</a:t>
            </a:r>
          </a:p>
          <a:p>
            <a:pPr marL="0" indent="457200">
              <a:lnSpc>
                <a:spcPct val="170000"/>
              </a:lnSpc>
              <a:buNone/>
            </a:pPr>
            <a:r>
              <a:rPr lang="ru-RU" sz="29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1.2.        в случае, когда несовершеннолетнего в возрасте от четырнадцати до восемнадцати лет нет доходов или иного имущества, достаточных для возмещения вреда, вред должен быть возмещен полностью или в недостающей части его родителями (усыновителями) или попечителями, если они не докажут, что вред возник не по их вине (ст. 1074.2 ГК</a:t>
            </a:r>
            <a:r>
              <a:rPr lang="ru-RU" sz="29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9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931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2423" y="230659"/>
            <a:ext cx="11631826" cy="646670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2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2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Уголовная ответственность родителей (законных представителей) обучающихся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 Неисполнение или ненадлежащее исполнение обязанностей по воспитанию несовершеннолетнего родителем или иным лицом, на которое возложены эти обязанности, если это деяние соединено с жестоким обращением с несовершеннолетним, наказывается штрафом в размере от 50 до 100 минимальных размеров оплаты труда или в размере заработной платы или иного дохода осужденного за период до одного месяца, либо ограничением свободы на срок до 3 лет, либо лишением свободы на срок до 2 лет с лишением права занимать определенные должности или заниматься определенной деятельностью на срок до 3 лет или без такового (ст. 156 УК).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Уголовная ответственность родителей и других лиц, на которых законом возложены обязанности по воспитанию несовершеннолетнего, установлена также за: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- вовлечение несовершеннолетнего в совершение преступления (чч.2,3,4 ст. 150 УК);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- вовлечение несовершеннолетних в совершение антиобщественных действий, т.е. в систематическое употребление спиртных напитков, одурманивающих веществ, в занятие проституцией, бродяжничеством или попрошайничеством (чч.2 и 3 ст. 151 УК).</a:t>
            </a:r>
          </a:p>
        </p:txBody>
      </p:sp>
    </p:spTree>
    <p:extLst>
      <p:ext uri="{BB962C8B-B14F-4D97-AF65-F5344CB8AC3E}">
        <p14:creationId xmlns:p14="http://schemas.microsoft.com/office/powerpoint/2010/main" val="925946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68" y="685800"/>
            <a:ext cx="12068431" cy="566557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Уголовный кодекс РФ</a:t>
            </a:r>
            <a:endParaRPr lang="ru-RU" sz="2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lnSpc>
                <a:spcPct val="160000"/>
              </a:lnSpc>
              <a:buNone/>
            </a:pPr>
            <a: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156. </a:t>
            </a:r>
            <a:r>
              <a:rPr lang="ru-RU" sz="2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90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60000"/>
              </a:lnSpc>
              <a:buNone/>
            </a:pP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Неисполнение или ненадлежащее исполнение обязанностей по воспитанию несовершеннолетнего родителем или иным лицом, на которое возложены эти обязанности, а равно педагогом или другими работниками образовательного, воспитательного, лечебного либо иного учреждения, обязанного осуществлять надзор за несовершеннолетним, если это деяние соединено с жёстким обращением с несовершеннолетним</a:t>
            </a: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наказывается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штрафом в размере от пятидесяти до ста минимальных размеров оплаты труда или в размере заработной платы или иного дохода осуждённого за период до одного месяца, либо ограничением свободы на срок до двух лет с лишением права занимать определённые должности или заниматься определённой деятельностью на срок до трёх лет или без такового.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581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59724"/>
            <a:ext cx="12126097" cy="6621162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 ПРАВА РОДИТЕЛЕЙ</a:t>
            </a:r>
            <a:endParaRPr lang="ru-RU" sz="2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(лица, их заменяющие) имеют право: </a:t>
            </a:r>
            <a: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На выбор образовательных программ и образовательного учреждения, т.е.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их детьми бесплатного общего и среднего образования;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(вместе с детьми) формы получения образования с учетом индивидуальных особенностей ребенка: 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образовательном учреждении; 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форме семейного образования; 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самообразования; 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экстерната; 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сочетания различных форм обучения.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ребенком начального общего, основного общего, среднего (полного) общего образования в семье. На любом этапе обучения (при положительной аттестации) ребенок имеет право на продолжение образования в школе;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выбора программ в рамках государственных общеобразовательных стандартов: 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индивидуальным учебным планам; 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 ускоренный курс обучения; 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 получение дополнительных (в том числе платных) образовательных услуг: обучение по дополнительным образовательным программам, преподавание специальных курсов и циклов дисциплин, репетиторов, занятий с углубленным изучением предметов и других услуг за рамками соответствующих образовательных программ и государственных образовательных стандартов;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 обучения детей, имеющих академическую задолженность и не освоивших программу учебного года (повторное обучение, перевод в класс компенсирующего обучения, если таковой имеется в школе, или обучение в форме семейного образования);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детей в другое образовательное учреждение, реализующее образовательную программу соответствующего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69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94038"/>
            <a:ext cx="10906426" cy="5632621"/>
          </a:xfrm>
        </p:spPr>
        <p:txBody>
          <a:bodyPr>
            <a:noAutofit/>
          </a:bodyPr>
          <a:lstStyle/>
          <a:p>
            <a:pPr marL="0" indent="457200">
              <a:lnSpc>
                <a:spcPct val="150000"/>
              </a:lnSpc>
              <a:buNone/>
            </a:pPr>
            <a:r>
              <a:rPr lang="ru-RU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 помощь в образовании и воспитании: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внимание и поддержку со стороны учителей при разрешении тревожащих родителей проблем школьной и внешкольной жизни ребенка;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получение профессиональной консультации педагогов и иных специалистов по проблемам обучения и воспитания ребенка;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обеспечение детей учебниками и библиотечно-информационными ресурсами;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материальную помощь, предусмотренную законодательством РФ и актами органов местного самоуправления;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определение ребенка в группу продленного дня;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организацию досуга своих детей в школе и во внешкольное время.</a:t>
            </a:r>
          </a:p>
          <a:p>
            <a:endParaRPr lang="ru-RU" sz="1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320" y="387178"/>
            <a:ext cx="11228172" cy="6211330"/>
          </a:xfrm>
        </p:spPr>
        <p:txBody>
          <a:bodyPr>
            <a:normAutofit fontScale="62500" lnSpcReduction="20000"/>
          </a:bodyPr>
          <a:lstStyle/>
          <a:p>
            <a:pPr marL="0" indent="457200">
              <a:lnSpc>
                <a:spcPct val="120000"/>
              </a:lnSpc>
              <a:buNone/>
            </a:pPr>
            <a:r>
              <a:rPr lang="ru-RU" sz="2600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информацию: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всем вопросам, связанным с пребыванием ребенка в школе, ознакомление с Уставом школы, правилами приема учащихся, перевода и отчисления их из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расписанием занятий и другими документами, регламентирующими организацию образовательного процесса, а также с оценками успеваемости обучающихся;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присутствие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учителя и администрации школы на уроках и других занятиях с целью наблюдения за деятельностью своего ребенка и корректировки оптимальных условий для учебной работы дома.</a:t>
            </a:r>
          </a:p>
          <a:p>
            <a:pPr marL="0" indent="457200">
              <a:lnSpc>
                <a:spcPct val="120000"/>
              </a:lnSpc>
              <a:buNone/>
            </a:pPr>
            <a: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 защиту прав личности, т.е.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тактичное и благожелательное отношение к себе со стороны всех работников школы, нераспространение конфиденциальных сведений,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личного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в апелляционную комиссию.</a:t>
            </a:r>
          </a:p>
          <a:p>
            <a:pPr marL="0" indent="457200">
              <a:lnSpc>
                <a:spcPct val="120000"/>
              </a:lnSpc>
              <a:buNone/>
            </a:pPr>
            <a:r>
              <a:rPr lang="ru-RU" sz="26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 участие в управлении школой, т.е</a:t>
            </a:r>
            <a:r>
              <a:rPr lang="ru-RU" sz="2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участие в управлении школой в порядке, определенном Уставом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избирать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быть избранным в представительные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предложений по всем направлениям деятельности школы с целью совершенствования школьной жизни, ее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разрешении конфликтных ситуаций с их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в любые органы (педсовет школы, районное управление образования и др.) в целях защиты прав и интересов своего </a:t>
            </a: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</a:p>
          <a:p>
            <a:pPr>
              <a:lnSpc>
                <a:spcPct val="12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2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3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дополнительных источников финансирования и материальных средств (для осуществления уставной деятельности школы).</a:t>
            </a:r>
          </a:p>
          <a:p>
            <a:pPr indent="457200">
              <a:lnSpc>
                <a:spcPct val="120000"/>
              </a:lnSpc>
            </a:pP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8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946" y="766120"/>
            <a:ext cx="11862486" cy="5700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 ОБЯЗАННОСТИ РОДИТЕЛЕЙ</a:t>
            </a:r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(лица, их заменяющие) обязаны: 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Устав школы в части, касающейся их прав и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обязанностей;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и интересы своих несовершеннолетних детей, не применять мер наказания, унижающих личность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создавать необходимые условия для получения детьми образования: направлять ребенка в школу в опрятном виде, с необходимыми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принадлежностями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учебного процесса в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посильную помощь в учебной деятельности дома, обеспечивать необходимые условия для выполнения домашних заданий, поддержать интересы, творческие инициативы, проявление самостоятельности (если они служат созданию добра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систематический контроль за посещаемость уроков, внеклассных школьных занятий, за результатами учебной деятельности и выполнением домашних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выполнению Правил для учащихся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допускать пропусков занятий детьми без уважительной причины, следить за здоровьем детей, своевременно ставить в известность школу о болезни ребенка, подтверждать пропуски отдельных уроков и учебных дней медицинскими справками, обеспечивать прохождение программного материала детьми за период их отсутствия в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путь ребенку в школу и из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педагогов на острые проблемы, с которыми сталкивается их ребенок, искать пути обоюдного их решения, представлять телефоны для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оперативной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во время пребывания ребенка в школе;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440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421" y="576649"/>
            <a:ext cx="11780108" cy="612895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разумно организовывать режим и свободное время ребенка, в том числе в выходные, праздничные и каникулярные дни, следить за его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времяпровождением;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материальный ущерб за неблаговидные дела и поступки своих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нести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ликвидацию академической задолженности ребенка в течение лета в случае его условного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перевода;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в месячный срок (совместно с органами местного самоуправления) о направлении исключенного из школы ребенка в другое образовательное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 его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трудоустройстве;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права, честь и достоинство педагогов, поддерживать их авторитет и воспитывать к ним уважительное отношение ребенка, если их деятельность соответствует нормам педагогической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этики;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престиже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детям положительный пример выполнения трудовых, гражданских и семейных обязанностей; ограждать их от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вредных привычек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(курение, алкоголизм, наркомания и т.д.), прививать здоровый образ жизни; нести равную ответственность в отношении своих детей в случаях, когда брак между родителями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расторгнут;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постоянную связь с педагогами, регулярно посещать родительские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собрания;</a:t>
            </a:r>
          </a:p>
          <a:p>
            <a:pPr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добросовестно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свои обязанности в любых выборных органах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школьного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самоуправления, в которые делегирован от имени родителей.</a:t>
            </a:r>
          </a:p>
          <a:p>
            <a:pPr>
              <a:lnSpc>
                <a:spcPct val="150000"/>
              </a:lnSpc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0262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6865" y="1023552"/>
            <a:ext cx="9868930" cy="45287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51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17380" y="65903"/>
            <a:ext cx="8534400" cy="12283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 правовые документы</a:t>
            </a: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18" y="1674288"/>
            <a:ext cx="2451857" cy="3737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561" y="1913493"/>
            <a:ext cx="2424665" cy="3398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19" t="47808" r="6036" b="7627"/>
          <a:stretch/>
        </p:blipFill>
        <p:spPr>
          <a:xfrm>
            <a:off x="3402227" y="1928570"/>
            <a:ext cx="2352050" cy="3368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7" r="10493"/>
          <a:stretch/>
        </p:blipFill>
        <p:spPr>
          <a:xfrm>
            <a:off x="9531179" y="1895619"/>
            <a:ext cx="2273642" cy="3415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180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0086" y="387180"/>
            <a:ext cx="1155768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Российской Федерации «Об образовании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1" i="1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52</a:t>
            </a:r>
          </a:p>
          <a:p>
            <a:pPr algn="ctr"/>
            <a:endParaRPr lang="ru-RU" b="0" i="0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/>
            <a:r>
              <a:rPr lang="ru-RU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1.     </a:t>
            </a: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(законные представители) несовершеннолетних детей до получения последними основного общего образования имеют право выбирать формы обучения, образовательные учреждения, защищать законные права и интересы ребенка, принимать участие в управлении образовательным учреждением.</a:t>
            </a:r>
          </a:p>
          <a:p>
            <a:pPr indent="457200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     Родители (законные представители) обучающихся, воспитанников обязаны обеспечить получение детьми основного общего образования.</a:t>
            </a:r>
          </a:p>
          <a:p>
            <a:pPr indent="457200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     Родители (законные представители) обучающихся, воспитанников обязаны выполнять устав образовательного учреждения.</a:t>
            </a:r>
          </a:p>
          <a:p>
            <a:pPr indent="457200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    Родители (законные представители) имеют право дать ребенку начальное общее. Основное общее, среднее (полное) образование в семье. Ребенок, получающий образование в семье, вправе на любом этапе обучения при его положительной аттестации по решению родителей (законных представителей) продолжить образование в образовательном учреждении.</a:t>
            </a:r>
          </a:p>
          <a:p>
            <a:pPr indent="457200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     Родители (законные представители) обучающихся, воспитанников несут ответственность за их воспитание, получение ими основного общего образования.</a:t>
            </a:r>
          </a:p>
          <a:p>
            <a:pPr marL="228600" indent="457200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0" i="0" dirty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461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7154" y="603172"/>
            <a:ext cx="10322011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457200" algn="ctr">
              <a:lnSpc>
                <a:spcPct val="150000"/>
              </a:lnSpc>
            </a:pP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РОССИЙСКОЙ ФЕДЕРАЦИИ</a:t>
            </a:r>
            <a:endParaRPr lang="ru-RU" sz="2400" b="0" i="1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457200" algn="just">
              <a:lnSpc>
                <a:spcPct val="150000"/>
              </a:lnSpc>
            </a:pPr>
            <a:r>
              <a:rPr lang="ru-RU" sz="2000" b="1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0" i="0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457200" algn="ctr">
              <a:lnSpc>
                <a:spcPct val="150000"/>
              </a:lnSpc>
            </a:pPr>
            <a:r>
              <a:rPr lang="ru-RU" sz="20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38</a:t>
            </a:r>
            <a:endParaRPr lang="ru-RU" sz="2000" b="0" i="1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     Материнство и детство, семья находятся под защитой государства.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2.     </a:t>
            </a:r>
            <a:r>
              <a:rPr lang="ru-RU" sz="2000" b="1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Забота о детях, их воспитание – равное право и обязанность родителей</a:t>
            </a: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    Трудоспособные дети, достигшие 18 лет, должны заботиться о нетрудоспособных родителях.</a:t>
            </a:r>
          </a:p>
          <a:p>
            <a:pPr marL="228600" indent="457200" algn="just">
              <a:lnSpc>
                <a:spcPct val="150000"/>
              </a:lnSpc>
            </a:pPr>
            <a:endParaRPr lang="ru-RU" sz="2000" b="0" i="0" dirty="0" smtClean="0">
              <a:solidFill>
                <a:schemeClr val="bg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75503" y="1273416"/>
            <a:ext cx="103632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 Каждый имеет право на образование.</a:t>
            </a:r>
          </a:p>
          <a:p>
            <a:pPr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   Гарантируется общедоступность и бесплатность дошкольного, основного общего и среднего профессионального образования в государственных или муниципальных образовательных учреждениях и на предприятиях.</a:t>
            </a:r>
          </a:p>
          <a:p>
            <a:pPr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   Каждый вправе на конкурсной основе бесплатно получить высшее образование в государственном или муниципальном образовательном учреждении и на предприятии.</a:t>
            </a:r>
          </a:p>
          <a:p>
            <a:pPr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4.    </a:t>
            </a:r>
            <a:r>
              <a:rPr lang="ru-RU" sz="2000" b="1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общее образование обязательно. Родители или лица, заменяющие их, обеспечивают получение детьми основного общего образования</a:t>
            </a: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    Российская федерация устанавливает федеральные государственные стандарты, поддерживает различные формы образования и самообразования</a:t>
            </a:r>
          </a:p>
          <a:p>
            <a:pPr marL="228600" indent="457200">
              <a:lnSpc>
                <a:spcPct val="150000"/>
              </a:lnSpc>
            </a:pP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              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9860" y="223336"/>
            <a:ext cx="57131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Российской Федерации  </a:t>
            </a:r>
          </a:p>
          <a:p>
            <a:pPr marL="228600" algn="ctr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43</a:t>
            </a:r>
          </a:p>
        </p:txBody>
      </p:sp>
    </p:spTree>
    <p:extLst>
      <p:ext uri="{BB962C8B-B14F-4D97-AF65-F5344CB8AC3E}">
        <p14:creationId xmlns:p14="http://schemas.microsoft.com/office/powerpoint/2010/main" val="3790781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889950" cy="60280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КОДЕКС РОССИЙСКОЙ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  </a:t>
            </a: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63. Права и обязанности родителей по воспитанию и образованию детей </a:t>
            </a: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право и обязаны воспитывать своих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 </a:t>
            </a: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несут ответственность за воспитание и развитие своих детей. Они обязаны заботиться о здоровье, физическом, психическом, духовном, нравственном развитии своих детей.</a:t>
            </a: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имеют преимущественное право на воспитание своих детей перед всеми другими лицами.</a:t>
            </a: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обеспечить получение детьми основного общего образования</a:t>
            </a: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 учетом мнения детей имеют право выбора образовательного учреждения и формы обучения до получения детьми основного общего образования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chemeClr val="bg2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заботиться о здоровье, физическом, психическом, духовном и нравственном развитии своих детей. В этой связи вполне обоснованно установление законом ответственности родителей за воспитание и развитие ребенка, что отвечает и требованиям ст. 18 и 27 </a:t>
            </a:r>
            <a:r>
              <a:rPr lang="ru-RU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Конвенции о правах ребенка.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61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3783" y="1287162"/>
            <a:ext cx="10437340" cy="3615267"/>
          </a:xfrm>
        </p:spPr>
        <p:txBody>
          <a:bodyPr>
            <a:normAutofit lnSpcReduction="10000"/>
          </a:bodyPr>
          <a:lstStyle/>
          <a:p>
            <a:pPr marL="0" indent="457200" algn="ctr">
              <a:lnSpc>
                <a:spcPct val="150000"/>
              </a:lnSpc>
              <a:buNone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65. Осуществление родительских прав.</a:t>
            </a:r>
            <a:endParaRPr lang="ru-RU" sz="2400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5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осуществлении родительских прав родители не вправе причинять вред физическому и психическому здоровью детей, их нравственному развитию. Способы воспитания детей должны исключать пренебрежительное, жестокое, грубое, унижающее человеческое достоинство обращение, оскорбление или эксплуатацию детей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>
              <a:lnSpc>
                <a:spcPct val="150000"/>
              </a:lnSpc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осуществляющие родительские права в ущерб правам и интересам детей, несут ответственность в установленном порядке.</a:t>
            </a:r>
          </a:p>
        </p:txBody>
      </p:sp>
    </p:spTree>
    <p:extLst>
      <p:ext uri="{BB962C8B-B14F-4D97-AF65-F5344CB8AC3E}">
        <p14:creationId xmlns:p14="http://schemas.microsoft.com/office/powerpoint/2010/main" val="295066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167" y="815547"/>
            <a:ext cx="11491314" cy="5148648"/>
          </a:xfrm>
        </p:spPr>
        <p:txBody>
          <a:bodyPr>
            <a:noAutofit/>
          </a:bodyPr>
          <a:lstStyle/>
          <a:p>
            <a:pPr marL="0" indent="457200" algn="ctr">
              <a:lnSpc>
                <a:spcPct val="170000"/>
              </a:lnSpc>
              <a:buNone/>
            </a:pP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69. Лишение родительских </a:t>
            </a:r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(один из них) могут быть лишены родительских прав, если:</a:t>
            </a:r>
          </a:p>
          <a:p>
            <a:pPr indent="0" algn="just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- уклоняются от выполнения обязанностей родителей, в том числе при злостном уклонении от уплаты алиментов;</a:t>
            </a:r>
          </a:p>
          <a:p>
            <a:pPr indent="0" algn="just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- отказываются без уважительных причин взять своего ребенка из родильного дома либо из иного лечебного учреждения, воспитательного учреждения, учреждения социальной защиты населения или из других аналогичных учреждений;</a:t>
            </a:r>
          </a:p>
          <a:p>
            <a:pPr indent="0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злоупотребляют своими родительскими правами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0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жестоко обращаются с детьми, в том числе осуществляют физическое или психическое насилие над ними, покушаются на их половую неприкосновенность,  </a:t>
            </a:r>
          </a:p>
          <a:p>
            <a:pPr indent="0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являются больными хроническим алкоголизмом или наркоманией;</a:t>
            </a:r>
          </a:p>
          <a:p>
            <a:pPr indent="0">
              <a:lnSpc>
                <a:spcPct val="170000"/>
              </a:lnSpc>
              <a:buClr>
                <a:schemeClr val="bg2">
                  <a:lumMod val="50000"/>
                </a:schemeClr>
              </a:buClr>
              <a:buNone/>
            </a:pP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совершили умышленное преступление против жизни и здоровья своих детей либо против жизни или здоровья супруга</a:t>
            </a:r>
            <a:r>
              <a:rPr lang="ru-RU" sz="1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017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903" y="189471"/>
            <a:ext cx="12002529" cy="658203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ответственность</a:t>
            </a:r>
          </a:p>
          <a:p>
            <a:pPr marL="0" indent="0" algn="just">
              <a:buNone/>
            </a:pP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1.1.Злостное 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невыполнение родителями или лицами, их заменяющими, обязанностей по воспитанию и обучению несовершеннолетних детей влечет предупреждение или наложение штрафа на родителей или лиц, их заменяющих, в размере до одной третьей минимального размера оплаты труда, установленного законодательством РФ на момент совершения правонарушения, но не ниже 50 рублей (ч. 1 ст.164 КоАП).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 невыполнением обязанностей по воспитанию и обучению детей следует понимать различные меры бездействия, в результате которого отсутствует должная забота о воспитании и образовании несовершеннолетних»(104, с. 492)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злостности может свидетельствовать, в частности, повторность (неоднократность) нарушений несовершеннолетним правовых норм и нравственных норм поведения, характер этих нарушений; наличие ранее предупреждений родителей различными органами (комиссиями по делам несовершеннолетних, органами внутренних дел, администрацией школы др.) о неудовлетворительном поведении либо неуспеваемости ребенка и т.п.» (104, с. 492).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Правом наложения административных взысканий, предусмотренных ч.1 ст. 164 КоАП, пользуются районные, городские комиссии по делам несовершеннолетних (ст. 201 КоАП).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потребление несовершеннолетними наркотических веществ без назначения </a:t>
            </a:r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врача</a:t>
            </a: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(ч.1 ст164 КоАП);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появление в общественных местах в пьяном виде подростков в возрасте до шестнадцати лет, а равно распитие ими спиртных напитков, что влечёт наложением штрафа на родителей или лиц их заменяющих в размере от одной третьей (но не менее  рублей) до одной второй минимального размера оплаты труда установленного законодательством Российской Федерации на момент совершения правонарушения (ч. 4 ст. 162 КоАП);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-доведение несовершеннолетнего до состояния опьянения что наказывается штрафом в размере от одной второй минимального размера оплаты труда установленного законодательством Российской Федерации на момент совершения правонарушения (ст. 163 КоАП);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мелкое хулиганство или хулиганство совершенное подростком в возрасте от четырнадцати до шестнадцати лет (ч. 2 ст. 164 КоАП);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-совершение несовершеннолетними детьми других правонарушений (ч. 1 ст.164 КоАП).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по перечисленным статьям, кроме ст.163 КоАП, наступает за необеспечение родителями надлежащего надзора за своими детьми.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Правом наложения административных взысканий, предусмотренных ч. 4 ст. 162, ст. 163 и ч.1 ст.164 КоАП РСФСР, пользуются районные (городские) комиссии по делам несовершеннолетних (с. 201 КоАП), а предусмотренных ч. 2 ст. 164 КоАП – органы внутренних дел (милиция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75217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128</TotalTime>
  <Words>1142</Words>
  <Application>Microsoft Office PowerPoint</Application>
  <PresentationFormat>Широкоэкранный</PresentationFormat>
  <Paragraphs>133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Verdana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Cемен Хазанов</dc:creator>
  <cp:lastModifiedBy>Cемен Хазанов</cp:lastModifiedBy>
  <cp:revision>15</cp:revision>
  <dcterms:created xsi:type="dcterms:W3CDTF">2018-01-17T12:37:44Z</dcterms:created>
  <dcterms:modified xsi:type="dcterms:W3CDTF">2018-01-21T14:12:04Z</dcterms:modified>
</cp:coreProperties>
</file>