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8" r:id="rId3"/>
    <p:sldId id="261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764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59730"/>
            <a:ext cx="10381055" cy="691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03648" y="1700809"/>
            <a:ext cx="62646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Влияние колыбельной песни на речевое развитие малышей</a:t>
            </a:r>
            <a:r>
              <a:rPr lang="ru-RU" sz="5400" b="1" dirty="0" smtClean="0">
                <a:solidFill>
                  <a:srgbClr val="0070C0"/>
                </a:solidFill>
              </a:rPr>
              <a:t>.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Музыкальный руководитель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Куликова Оксана Владимировна</a:t>
            </a:r>
            <a:endParaRPr lang="ru-RU" sz="20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Виталий Куликов\Desktop\646551_778eliasxk4k0so.jpg"/>
          <p:cNvPicPr>
            <a:picLocks noChangeAspect="1" noChangeArrowheads="1"/>
          </p:cNvPicPr>
          <p:nvPr/>
        </p:nvPicPr>
        <p:blipFill>
          <a:blip r:embed="rId2" cstate="print"/>
          <a:srcRect b="3431"/>
          <a:stretch>
            <a:fillRect/>
          </a:stretch>
        </p:blipFill>
        <p:spPr bwMode="auto">
          <a:xfrm>
            <a:off x="-468560" y="0"/>
            <a:ext cx="1063921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324544" y="260647"/>
            <a:ext cx="66247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just"/>
            <a:r>
              <a:rPr lang="ru-RU" dirty="0" smtClean="0"/>
              <a:t>     Первой встретить ребенка в этом мире призвана колыбельная песня – удивительный дар прошлого. Созданная в далеких веках, передаваясь из поколение в поколение, она дошла и до нашего времени, ведь древние не зря говорили, что воспитание человека начинается с колыбельных песен.</a:t>
            </a:r>
          </a:p>
          <a:p>
            <a:pPr algn="just"/>
            <a:r>
              <a:rPr lang="ru-RU" dirty="0" smtClean="0"/>
              <a:t>     Родившись, ребенок попадает в новый  удивительный мир. И что первое его встречает – это забота и внимание. С первых дней ребенок чувствует тепло маминых рук; видит улыбку; слышит ее сердцебиение, голос. Ведь так важно, чтобы мама уделяла как можно больше внимания своему малышу. Сначала ребенок копирует то, как взрослый выполняет те или иные движения и интонации, с которыми поется колыбельная.  Позже появляются слова. Удивительно быстро многие слова песен переходят в активный словарь детей и звучат уже во время игр, разговоров с ровесниками. Колыбельные песни обогащают словарь детей за счет того, что содержат широкий круг сведений об окружающем мире, прежде всего о тех предметах, которые близки опыту людей и привлекают своим внешним видом, например «заинька», «лисонька», «волчок».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74523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Влияние колыбельной песни на речевое развитие малышей.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Виталий Куликов\Desktop\7421498_0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87000" cy="685800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79512" y="-914348"/>
            <a:ext cx="10009112" cy="8679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ea typeface="Times New Roman" pitchFamily="18" charset="0"/>
              <a:cs typeface="Times New Roman" pitchFamily="18" charset="0"/>
            </a:endParaRP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ea typeface="Times New Roman" pitchFamily="18" charset="0"/>
              <a:cs typeface="Times New Roman" pitchFamily="18" charset="0"/>
            </a:endParaRP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Колыбельные песни для малышей поются в медленном темпе. Этому способствует манера пения с протягиванием гласных звуков. </a:t>
            </a:r>
            <a:r>
              <a:rPr lang="ru-RU" dirty="0" smtClean="0"/>
              <a:t>Песни помогают малышу запомнить слова, их значения, порядок слов в предложении. И еще большую роль играет ритмичность произносимых слов. Колыбельные песни снимают тревожность, возбуждение, успокаивают ребенка более того, психологи утверждают, что во время пения и слушания колыбельной взрослые чувствуют себя умиротворенными и защищенными, так как вспоминают лучшие моменты своего детства. Кроме того, длительное пение колыбельной предусматривает быстрый вдох и длительный выдох с пением – протягиванием гласных, что успокаивает маму, дает ей возможность расслабиться, дает возможность ей почувствовать себя единым целым с малышом, войдя в общий ритм дыхания и даже сердцебиения. Это чувство общности защищает малыша и очень важно для него в первые месяцы жизни.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Грустно, но сегодня всё чаще малыши засыпают в своих кроватках по звук работающего телевизора.  А ведь для нормального развития колыбельная песня на сон грядущий ребенку просто необходима, ведь мамина песня остается в памяти на всю жизнь.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 Колыбельная не требует каких-либо инструментов для ее исполнения, достаточно только голоса. И не важно, что вы не профессиональная певица, и нет музыкального образования – пойте, пойте. Для малыша ваш голос милее всего на свете.</a:t>
            </a:r>
          </a:p>
          <a:p>
            <a:r>
              <a:rPr lang="ru-RU" dirty="0" smtClean="0"/>
              <a:t>Нужно всего лишь придерживаться несложных советов наших бабушек: </a:t>
            </a:r>
          </a:p>
          <a:p>
            <a:pPr lvl="0"/>
            <a:r>
              <a:rPr lang="ru-RU" dirty="0" smtClean="0"/>
              <a:t>повторять одну и туже колыбельную много раз «по кругу», пока малыш не заснет;</a:t>
            </a:r>
          </a:p>
          <a:p>
            <a:pPr lvl="0"/>
            <a:r>
              <a:rPr lang="ru-RU" dirty="0" smtClean="0"/>
              <a:t>петь в спокойном темпе, растягивая гласные;</a:t>
            </a:r>
          </a:p>
          <a:p>
            <a:pPr lvl="0"/>
            <a:r>
              <a:rPr lang="ru-RU" dirty="0" smtClean="0"/>
              <a:t>гладить малыша в ритм колыбельной или раскачивать кроватку в ритм песни;</a:t>
            </a:r>
          </a:p>
          <a:p>
            <a:pPr lvl="0"/>
            <a:r>
              <a:rPr lang="ru-RU" dirty="0" smtClean="0"/>
              <a:t>петь без напряжения голоса, ласково, нежно.</a:t>
            </a:r>
          </a:p>
          <a:p>
            <a:r>
              <a:rPr lang="ru-RU" dirty="0" smtClean="0"/>
              <a:t> 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indent="450850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Виталий Куликов\Desktop\7ddede03049a0a7b27d36f0e7c26d5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56592" y="0"/>
            <a:ext cx="10237236" cy="685800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-180528" y="-63721"/>
            <a:ext cx="8208912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    </a:t>
            </a:r>
          </a:p>
          <a:p>
            <a:endParaRPr lang="ru-RU" dirty="0" smtClean="0">
              <a:ea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Вот несколько примеров колыбельных песен, пришедшие из мира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детства.</a:t>
            </a:r>
            <a:r>
              <a:rPr lang="ru-RU" i="1" dirty="0" smtClean="0"/>
              <a:t> </a:t>
            </a:r>
          </a:p>
          <a:p>
            <a:endParaRPr lang="ru-RU" i="1" dirty="0" smtClean="0"/>
          </a:p>
          <a:p>
            <a:pPr algn="ctr"/>
            <a:r>
              <a:rPr lang="ru-RU" sz="2400" i="1" dirty="0" smtClean="0">
                <a:solidFill>
                  <a:srgbClr val="0070C0"/>
                </a:solidFill>
              </a:rPr>
              <a:t>Люли, люли, </a:t>
            </a:r>
            <a:r>
              <a:rPr lang="ru-RU" sz="2400" i="1" dirty="0" err="1" smtClean="0">
                <a:solidFill>
                  <a:srgbClr val="0070C0"/>
                </a:solidFill>
              </a:rPr>
              <a:t>люлиньки</a:t>
            </a:r>
            <a:r>
              <a:rPr lang="ru-RU" sz="2400" i="1" dirty="0" smtClean="0">
                <a:solidFill>
                  <a:srgbClr val="0070C0"/>
                </a:solidFill>
              </a:rPr>
              <a:t>,</a:t>
            </a:r>
            <a:endParaRPr lang="ru-RU" sz="2400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i="1" dirty="0" smtClean="0">
                <a:solidFill>
                  <a:srgbClr val="0070C0"/>
                </a:solidFill>
              </a:rPr>
              <a:t>Сели гули </a:t>
            </a:r>
            <a:r>
              <a:rPr lang="ru-RU" sz="2400" i="1" dirty="0" err="1" smtClean="0">
                <a:solidFill>
                  <a:srgbClr val="0070C0"/>
                </a:solidFill>
              </a:rPr>
              <a:t>налюлиньку</a:t>
            </a:r>
            <a:r>
              <a:rPr lang="ru-RU" sz="2400" i="1" dirty="0" smtClean="0">
                <a:solidFill>
                  <a:srgbClr val="0070C0"/>
                </a:solidFill>
              </a:rPr>
              <a:t>,</a:t>
            </a:r>
            <a:endParaRPr lang="ru-RU" sz="2400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i="1" dirty="0" smtClean="0">
                <a:solidFill>
                  <a:srgbClr val="0070C0"/>
                </a:solidFill>
              </a:rPr>
              <a:t>Стали гули ворковать,</a:t>
            </a:r>
            <a:endParaRPr lang="ru-RU" sz="2400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i="1" dirty="0" smtClean="0">
                <a:solidFill>
                  <a:srgbClr val="0070C0"/>
                </a:solidFill>
              </a:rPr>
              <a:t>Чем Ванюшу нам питать?</a:t>
            </a:r>
            <a:endParaRPr lang="ru-RU" sz="2400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i="1" dirty="0" smtClean="0">
                <a:solidFill>
                  <a:srgbClr val="0070C0"/>
                </a:solidFill>
              </a:rPr>
              <a:t>Чайком, молочком, сахарком,</a:t>
            </a:r>
            <a:endParaRPr lang="ru-RU" sz="2400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i="1" dirty="0" smtClean="0">
                <a:solidFill>
                  <a:srgbClr val="0070C0"/>
                </a:solidFill>
              </a:rPr>
              <a:t>Залетели в уголок,</a:t>
            </a:r>
            <a:endParaRPr lang="ru-RU" sz="2400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i="1" dirty="0" smtClean="0">
                <a:solidFill>
                  <a:srgbClr val="0070C0"/>
                </a:solidFill>
              </a:rPr>
              <a:t>Зажигали огонек,</a:t>
            </a:r>
            <a:endParaRPr lang="ru-RU" sz="2400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i="1" dirty="0" smtClean="0">
                <a:solidFill>
                  <a:srgbClr val="0070C0"/>
                </a:solidFill>
              </a:rPr>
              <a:t>Стали кашку варить,</a:t>
            </a:r>
            <a:endParaRPr lang="ru-RU" sz="2400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i="1" dirty="0" smtClean="0">
                <a:solidFill>
                  <a:srgbClr val="0070C0"/>
                </a:solidFill>
              </a:rPr>
              <a:t>                    Стали Ваню кормить.</a:t>
            </a:r>
            <a:endParaRPr lang="ru-RU" sz="2400" dirty="0" smtClean="0">
              <a:solidFill>
                <a:srgbClr val="0070C0"/>
              </a:solidFill>
            </a:endParaRPr>
          </a:p>
          <a:p>
            <a:pPr marL="0" marR="0" lvl="0" indent="679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      </a:t>
            </a:r>
          </a:p>
          <a:p>
            <a:pPr marL="0" marR="0" lvl="0" indent="679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cs typeface="Arial" pitchFamily="34" charset="0"/>
            </a:endParaRPr>
          </a:p>
          <a:p>
            <a:pPr marL="0" marR="0" lvl="0" indent="679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Виталий Куликов\Desktop\7ddede03049a0a7b27d36f0e7c26d5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93236" y="0"/>
            <a:ext cx="10237236" cy="6858000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-180528" y="-829903"/>
            <a:ext cx="932452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i="1" dirty="0" smtClean="0">
              <a:solidFill>
                <a:srgbClr val="0070C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i="1" dirty="0" smtClean="0">
              <a:solidFill>
                <a:srgbClr val="0070C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i="1" dirty="0" smtClean="0">
              <a:solidFill>
                <a:srgbClr val="0070C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Баю –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баюшки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 -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баю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,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Не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ложися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 на краю: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Придет серенький волчок,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Тебя схватит за бочок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И утащит во лесок,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Под ракитовый кусток;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Там птички поют,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Тебе спать не дадут.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Виталий Куликов\Desktop\7ddede03049a0a7b27d36f0e7c26d5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44624" y="-91662"/>
            <a:ext cx="10374064" cy="6949662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-540794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i="1" dirty="0" smtClean="0">
              <a:solidFill>
                <a:srgbClr val="0070C0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i="1" dirty="0" smtClean="0">
              <a:solidFill>
                <a:srgbClr val="0070C0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i="1" dirty="0" smtClean="0">
              <a:solidFill>
                <a:srgbClr val="0070C0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Вот и люди спят,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Вот и звери спят.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Белочки на ёлочках,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Медвежатки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 в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норочках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Птички спят на веточках,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Лисоньки на горочках.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Заиньки на травушке,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Утки на муравушке.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Виталий Куликов\Desktop\7ddede03049a0a7b27d36f0e7c26d5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93235" y="0"/>
            <a:ext cx="10237236" cy="6858000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79512" y="-115609"/>
            <a:ext cx="896448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dirty="0" smtClean="0">
              <a:solidFill>
                <a:srgbClr val="0070C0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dirty="0" smtClean="0">
              <a:solidFill>
                <a:srgbClr val="0070C0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Скоро ноченька пройдет,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Красно солнышко взойдет. 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Свежи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росушки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 падут,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В поле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цветушки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 взрастут,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Сад весенний расцветет,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Вольна пташка запоет.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Люли,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люшеньки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, люли,</a:t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Ты, сыночек, крепко спи.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556</Words>
  <Application>Microsoft Office PowerPoint</Application>
  <PresentationFormat>Экран (4:3)</PresentationFormat>
  <Paragraphs>57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VITALIY KULIKOV</dc:creator>
  <cp:lastModifiedBy>Виталий Куликов</cp:lastModifiedBy>
  <cp:revision>12</cp:revision>
  <dcterms:created xsi:type="dcterms:W3CDTF">2015-01-28T15:40:53Z</dcterms:created>
  <dcterms:modified xsi:type="dcterms:W3CDTF">2017-04-07T20:02:16Z</dcterms:modified>
</cp:coreProperties>
</file>