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77" autoAdjust="0"/>
  </p:normalViewPr>
  <p:slideViewPr>
    <p:cSldViewPr>
      <p:cViewPr>
        <p:scale>
          <a:sx n="86" d="100"/>
          <a:sy n="86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5F1B5-A263-4027-85B3-E06800F6FEEA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0DB38-8C7C-4D32-85F5-04C840437D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833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0DB38-8C7C-4D32-85F5-04C840437D4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89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0DB38-8C7C-4D32-85F5-04C840437D4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06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Зимующие птицы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  Филей Наталья Викторовна</a:t>
            </a:r>
          </a:p>
          <a:p>
            <a:r>
              <a:rPr lang="ru-RU" dirty="0" smtClean="0"/>
              <a:t>МБДОУ д/с №9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80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                Птицам </a:t>
            </a:r>
            <a:r>
              <a:rPr lang="ru-RU" sz="1600" dirty="0">
                <a:solidFill>
                  <a:srgbClr val="C00000"/>
                </a:solidFill>
              </a:rPr>
              <a:t>холодно зимой</a:t>
            </a:r>
          </a:p>
          <a:p>
            <a:pPr algn="ctr"/>
            <a:r>
              <a:rPr lang="ru-RU" sz="1400" dirty="0"/>
              <a:t>Вновь разгулялась вьюга , Срывает снежные шапки.</a:t>
            </a:r>
          </a:p>
          <a:p>
            <a:pPr algn="ctr"/>
            <a:r>
              <a:rPr lang="ru-RU" sz="1400" dirty="0"/>
              <a:t>Совсем замерзла пичуга — Сидит, поджимая лапки.</a:t>
            </a:r>
          </a:p>
          <a:p>
            <a:pPr algn="ctr"/>
            <a:r>
              <a:rPr lang="ru-RU" sz="1400" dirty="0"/>
              <a:t>Набок головку клонит И прячет ее под крыло,</a:t>
            </a:r>
          </a:p>
          <a:p>
            <a:pPr algn="ctr"/>
            <a:r>
              <a:rPr lang="ru-RU" sz="1400" dirty="0"/>
              <a:t>А ельник от ветра стонет  ,И поле белым-бело. </a:t>
            </a:r>
          </a:p>
          <a:p>
            <a:pPr algn="ctr"/>
            <a:r>
              <a:rPr lang="ru-RU" sz="1400" dirty="0"/>
              <a:t>Не видно в лесу тропинок  ,В тулупах кусты стоят.</a:t>
            </a:r>
          </a:p>
          <a:p>
            <a:pPr algn="ctr"/>
            <a:r>
              <a:rPr lang="ru-RU" sz="1400" dirty="0"/>
              <a:t>Уснувших жуков и личинок Укрыл под корой снегопад.</a:t>
            </a:r>
          </a:p>
          <a:p>
            <a:pPr algn="ctr"/>
            <a:r>
              <a:rPr lang="ru-RU" sz="1400" dirty="0"/>
              <a:t>Лети же, пичуга, к людям  И прячься скорей за окном,</a:t>
            </a:r>
          </a:p>
          <a:p>
            <a:pPr algn="ctr"/>
            <a:r>
              <a:rPr lang="ru-RU" sz="1400" dirty="0"/>
              <a:t>А мы кормить тебя будем Крошками хлеба, пшеном.</a:t>
            </a:r>
          </a:p>
          <a:p>
            <a:pPr algn="ctr"/>
            <a:r>
              <a:rPr lang="ru-RU" sz="1400" dirty="0"/>
              <a:t>Когда уляжется вьюга ,Тепло к нам вернется опять,</a:t>
            </a:r>
          </a:p>
          <a:p>
            <a:pPr algn="ctr"/>
            <a:r>
              <a:rPr lang="ru-RU" sz="1400" dirty="0"/>
              <a:t>Вместе с тобой, пичуга, Мы будем весну встречать.</a:t>
            </a:r>
          </a:p>
        </p:txBody>
      </p:sp>
      <p:pic>
        <p:nvPicPr>
          <p:cNvPr id="6" name="Рисунок 5" descr="C:\Documents and Settings\Наташа\Рабочий стол\презентация конкурс\неделя про птиц.птицы зимой\птицы\1350166324_rewalls.com_5305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088870"/>
            <a:ext cx="3240360" cy="2428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1" name="Picture 5" descr="C:\Documents and Settings\Наташа\Рабочий стол\презентация конкурс\неделя про птиц.птицы зимой\птицы\reWalls.com-629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55911"/>
            <a:ext cx="2088232" cy="142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Documents and Settings\Наташа\Рабочий стол\презентация конкурс\неделя про птиц.птицы зимой\птицы\mota_ru_2021530-1600x12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7852" y="2977530"/>
            <a:ext cx="2374404" cy="1603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Documents and Settings\Наташа\Рабочий стол\презентация конкурс\неделя про птиц.птицы зимой\птицы\hq-wallpapers_ru_animals_18326_1920x120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1871662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Documents and Settings\Наташа\Рабочий стол\презентация конкурс\неделя про птиц.птицы зимой\птицы\8ICeyZVC5T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81993"/>
            <a:ext cx="1907059" cy="21571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79712" y="5589240"/>
            <a:ext cx="4572000" cy="7107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Как мы </a:t>
            </a:r>
            <a:r>
              <a:rPr lang="ru-RU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с вами можем помочь зимующим птицам пережить суровую зиму?</a:t>
            </a:r>
            <a:endParaRPr lang="ru-RU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224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Наташа\Рабочий стол\презентация конкурс\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494530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Наташа\Рабочий стол\презентация конкурс\Сало-с-№востями-разное-ДНР-Зимбабве-175108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304" y="203820"/>
            <a:ext cx="4265175" cy="40172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324735" y="46379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/>
              <a:t>Дидактическая игра </a:t>
            </a:r>
            <a:r>
              <a:rPr lang="ru-RU" sz="1200" dirty="0">
                <a:solidFill>
                  <a:srgbClr val="C00000"/>
                </a:solidFill>
              </a:rPr>
              <a:t>«Питание птиц зимой». </a:t>
            </a:r>
          </a:p>
          <a:p>
            <a:r>
              <a:rPr lang="ru-RU" sz="1200" dirty="0"/>
              <a:t>(</a:t>
            </a:r>
            <a:r>
              <a:rPr lang="ru-RU" sz="1000" dirty="0"/>
              <a:t>Вы должны подобрать к каждой птице корм)</a:t>
            </a:r>
          </a:p>
          <a:p>
            <a:r>
              <a:rPr lang="ru-RU" sz="1200" dirty="0"/>
              <a:t>Семена, ягоды, почки растений  – снегирь.</a:t>
            </a:r>
          </a:p>
          <a:p>
            <a:r>
              <a:rPr lang="ru-RU" sz="1200" dirty="0"/>
              <a:t>Мелкие грызуны – сова.</a:t>
            </a:r>
          </a:p>
          <a:p>
            <a:r>
              <a:rPr lang="ru-RU" sz="1200" dirty="0"/>
              <a:t>Крошки, зерна, ягоды, остатки пищи – воробей.</a:t>
            </a:r>
          </a:p>
          <a:p>
            <a:r>
              <a:rPr lang="ru-RU" sz="1200" dirty="0"/>
              <a:t>Отбросы пищи, корки, кусочки мяса – ворона.</a:t>
            </a:r>
          </a:p>
          <a:p>
            <a:r>
              <a:rPr lang="ru-RU" sz="1200" dirty="0"/>
              <a:t>Зёрна, семена, корки, отбросы пищи – сорока.</a:t>
            </a:r>
          </a:p>
          <a:p>
            <a:r>
              <a:rPr lang="ru-RU" sz="1200" dirty="0"/>
              <a:t>Семена еловых и сосновых шишек, достает личинки насекомых из – под коры – дятел.</a:t>
            </a:r>
          </a:p>
          <a:p>
            <a:r>
              <a:rPr lang="ru-RU" sz="1200" dirty="0"/>
              <a:t>Зёрна, семена, ягоды, семечки, несолёное сало, мясо – синица.</a:t>
            </a:r>
          </a:p>
        </p:txBody>
      </p:sp>
    </p:spTree>
    <p:extLst>
      <p:ext uri="{BB962C8B-B14F-4D97-AF65-F5344CB8AC3E}">
        <p14:creationId xmlns:p14="http://schemas.microsoft.com/office/powerpoint/2010/main" val="14400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934072" cy="3972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latin typeface="Calibri"/>
                <a:ea typeface="Calibri"/>
                <a:cs typeface="Times New Roman"/>
              </a:rPr>
              <a:t>ПТИЦЫ У </a:t>
            </a:r>
            <a:r>
              <a:rPr lang="ru-RU" u="sng" dirty="0" smtClean="0">
                <a:latin typeface="Calibri"/>
                <a:ea typeface="Calibri"/>
                <a:cs typeface="Times New Roman"/>
              </a:rPr>
              <a:t>КОРМУШКИ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sz="1100" dirty="0">
                <a:latin typeface="Calibri"/>
                <a:ea typeface="Calibri"/>
                <a:cs typeface="Times New Roman"/>
              </a:rPr>
              <a:t>Перечисли птиц, которые прилетели на кормушку.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sz="1100" dirty="0">
                <a:latin typeface="Calibri"/>
                <a:ea typeface="Calibri"/>
                <a:cs typeface="Times New Roman"/>
              </a:rPr>
              <a:t>Какие это птицы? </a:t>
            </a:r>
            <a:r>
              <a:rPr lang="ru-RU" sz="1100" i="1" dirty="0">
                <a:latin typeface="Calibri"/>
                <a:ea typeface="Calibri"/>
                <a:cs typeface="Times New Roman"/>
              </a:rPr>
              <a:t>(Это дикие птицы.)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sz="1100" dirty="0">
                <a:latin typeface="Calibri"/>
                <a:ea typeface="Calibri"/>
                <a:cs typeface="Times New Roman"/>
              </a:rPr>
              <a:t>Каких ещё диких птиц ты знаешь?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sz="1100" dirty="0">
                <a:latin typeface="Calibri"/>
                <a:ea typeface="Calibri"/>
                <a:cs typeface="Times New Roman"/>
              </a:rPr>
              <a:t>Чем дикие птицы отличаются от домашних? </a:t>
            </a:r>
            <a:r>
              <a:rPr lang="ru-RU" sz="1100" i="1" dirty="0">
                <a:latin typeface="Calibri"/>
                <a:ea typeface="Calibri"/>
                <a:cs typeface="Times New Roman"/>
              </a:rPr>
              <a:t>(Они могут жить независимо от человека.)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-"/>
              <a:tabLst>
                <a:tab pos="228600" algn="l"/>
              </a:tabLst>
            </a:pPr>
            <a:r>
              <a:rPr lang="ru-RU" sz="1100" dirty="0">
                <a:latin typeface="Calibri"/>
                <a:ea typeface="Calibri"/>
                <a:cs typeface="Times New Roman"/>
              </a:rPr>
              <a:t>Тогда ответь на вопрос, для чего зимой нужно подкармливать диких птиц? </a:t>
            </a:r>
            <a:r>
              <a:rPr lang="ru-RU" sz="1100" i="1" dirty="0">
                <a:latin typeface="Calibri"/>
                <a:ea typeface="Calibri"/>
                <a:cs typeface="Times New Roman"/>
              </a:rPr>
              <a:t>(Зимой для птиц остаётся очень мало корма и человек помогает им выжить в трудных условиях. Все дикие птицы очень полезные и нужные, так как уничтожают большое количество вредных насекомых.)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592" y="1484784"/>
            <a:ext cx="5435153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2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Наташа\Рабочий стол\презентация конкурс\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55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4572000" cy="31270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C00000"/>
                </a:solidFill>
                <a:ea typeface="Times New Roman"/>
                <a:cs typeface="Times New Roman"/>
              </a:rPr>
              <a:t>Пословицы и поговорки о птицах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Синички с утра пищат – значит будет мороз.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Вороны прячут клюв под крыло – к холодам.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Воля птичке дороже золотой клетки.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Лес без птиц и птицы без леса не живут.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Всякая птица своим клювом сыта.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Times New Roman"/>
                <a:cs typeface="Times New Roman"/>
              </a:rPr>
              <a:t>Пируют в ночи совы да сычи.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3634441"/>
            <a:ext cx="468859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C00000"/>
                </a:solidFill>
                <a:ea typeface="Times New Roman"/>
                <a:cs typeface="Times New Roman"/>
              </a:rPr>
              <a:t>Объясните значение выражений</a:t>
            </a:r>
            <a:endParaRPr lang="ru-RU" sz="20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83" y="0"/>
            <a:ext cx="1408113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945356"/>
            <a:ext cx="1292225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581128"/>
            <a:ext cx="14208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913" y="4498233"/>
            <a:ext cx="2378075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70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569017"/>
            <a:ext cx="4572000" cy="1919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48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Всем спасибо!</a:t>
            </a:r>
            <a:endParaRPr lang="ru-RU" sz="48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2290" name="Picture 2" descr="C:\Documents and Settings\Наташа\Рабочий стол\презентация конкурс\iм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1314" y="2658980"/>
            <a:ext cx="47880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72730" y="548680"/>
            <a:ext cx="4739022" cy="15841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alibri"/>
                <a:ea typeface="Calibri"/>
                <a:cs typeface="Times New Roman"/>
              </a:rPr>
              <a:t>Молодцы !</a:t>
            </a:r>
            <a:endParaRPr lang="ru-RU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50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u="sng" dirty="0"/>
              <a:t>Цели:</a:t>
            </a:r>
            <a:r>
              <a:rPr lang="ru-RU" dirty="0"/>
              <a:t> Способствовать развитию речи и коммуникативных способностей детей старшего дошкольного возраста и систематизировать знания о зимующих птицах.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u="sng" dirty="0"/>
              <a:t>Задачи: </a:t>
            </a:r>
          </a:p>
          <a:p>
            <a:pPr marL="0" indent="0">
              <a:buNone/>
            </a:pPr>
            <a:r>
              <a:rPr lang="ru-RU" dirty="0"/>
              <a:t>-Развивать у детей связную речь, обобщать название птиц одним словом – зимующие.                                                                                                                                    - Закреплять умение правильно употреблять родительный падеж множественного числа имен существительных (снегирь - снегирей, воробей -воробьев); образовывать сложные  прилагательные (белогрудая, красноголовый ).                                                                                                                              – Закреплять умения  </a:t>
            </a:r>
            <a:r>
              <a:rPr lang="ru-RU" dirty="0" smtClean="0"/>
              <a:t>объяснять значение пословиц и поговорок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Развивать внимание и память детей;</a:t>
            </a:r>
          </a:p>
          <a:p>
            <a:pPr marL="0" indent="0">
              <a:buNone/>
            </a:pPr>
            <a:r>
              <a:rPr lang="ru-RU" dirty="0"/>
              <a:t>- Способствовать формированию экологического мировоззрения детей (побуждать детей в зимнее время года ежедневно заботиться о птицах, получать радость от того, что они могут спасти их от гибели).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Зимующие птицы </a:t>
            </a:r>
            <a:br>
              <a:rPr lang="ru-RU" dirty="0" smtClean="0"/>
            </a:br>
            <a:r>
              <a:rPr lang="ru-RU" sz="1600" dirty="0" smtClean="0"/>
              <a:t>                                               развитие речи в старшей-</a:t>
            </a:r>
            <a:r>
              <a:rPr lang="ru-RU" sz="1600" dirty="0" err="1" smtClean="0"/>
              <a:t>подг.группе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089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1865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          Отгадайте  </a:t>
            </a:r>
            <a:r>
              <a:rPr lang="ru-RU" dirty="0"/>
              <a:t>загадку  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Различаемся мы цветом,</a:t>
            </a:r>
          </a:p>
          <a:p>
            <a:r>
              <a:rPr lang="ru-RU" dirty="0"/>
              <a:t>Встретишь нас зимой и летом.</a:t>
            </a:r>
          </a:p>
          <a:p>
            <a:r>
              <a:rPr lang="ru-RU" dirty="0"/>
              <a:t>Если крыльями взмахнём,</a:t>
            </a:r>
          </a:p>
          <a:p>
            <a:r>
              <a:rPr lang="ru-RU" dirty="0"/>
              <a:t>Будем в небе голубом.</a:t>
            </a:r>
          </a:p>
          <a:p>
            <a:r>
              <a:rPr lang="ru-RU" dirty="0"/>
              <a:t>Мы умеем щебетать,</a:t>
            </a:r>
          </a:p>
          <a:p>
            <a:r>
              <a:rPr lang="ru-RU" dirty="0"/>
              <a:t>Каркать, петь и ворковать.</a:t>
            </a:r>
          </a:p>
          <a:p>
            <a:r>
              <a:rPr lang="ru-RU" dirty="0"/>
              <a:t>Нас зимою подкормите...</a:t>
            </a:r>
          </a:p>
          <a:p>
            <a:r>
              <a:rPr lang="ru-RU" dirty="0"/>
              <a:t>Дети, кто мы? Назовите!</a:t>
            </a:r>
          </a:p>
          <a:p>
            <a:r>
              <a:rPr lang="ru-RU" dirty="0"/>
              <a:t>(</a:t>
            </a:r>
            <a:r>
              <a:rPr lang="ru-RU" dirty="0" err="1"/>
              <a:t>В.И.Мирясова</a:t>
            </a:r>
            <a:r>
              <a:rPr lang="ru-RU" dirty="0"/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1584176" cy="184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194421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2387" y="3933055"/>
            <a:ext cx="1789733" cy="1783446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9072" y="3933055"/>
            <a:ext cx="1739352" cy="1783445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556792"/>
            <a:ext cx="1512168" cy="1512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3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latin typeface="Calibri"/>
                <a:ea typeface="Calibri"/>
                <a:cs typeface="Times New Roman"/>
              </a:rPr>
              <a:t>Расскажите,  кто такие птицы и что у них общего?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2363"/>
            <a:ext cx="7272808" cy="540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15370"/>
            <a:ext cx="5384515" cy="33576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3429000"/>
            <a:ext cx="16561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/>
          </a:p>
          <a:p>
            <a:r>
              <a:rPr lang="ru-RU" sz="1200" dirty="0"/>
              <a:t>Есть «зимующие птицы»(</a:t>
            </a:r>
            <a:r>
              <a:rPr lang="ru-RU" sz="1200" dirty="0" err="1"/>
              <a:t>осёдлые</a:t>
            </a:r>
            <a:r>
              <a:rPr lang="ru-RU" sz="1200" dirty="0"/>
              <a:t>),</a:t>
            </a:r>
          </a:p>
          <a:p>
            <a:r>
              <a:rPr lang="ru-RU" sz="1200" dirty="0"/>
              <a:t> которые живут с </a:t>
            </a:r>
            <a:r>
              <a:rPr lang="ru-RU" sz="1200" dirty="0" smtClean="0"/>
              <a:t>нами летом и </a:t>
            </a:r>
            <a:r>
              <a:rPr lang="ru-RU" sz="1200" dirty="0"/>
              <a:t>остаются жить рядом с </a:t>
            </a:r>
            <a:r>
              <a:rPr lang="ru-RU" sz="1200" dirty="0" smtClean="0"/>
              <a:t>нами и </a:t>
            </a:r>
            <a:r>
              <a:rPr lang="ru-RU" sz="1200" dirty="0"/>
              <a:t>зимой: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Синица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Воробей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Голубь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Ворона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Дятел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Сорока</a:t>
            </a:r>
          </a:p>
          <a:p>
            <a:pPr algn="ctr"/>
            <a:r>
              <a:rPr lang="ru-RU" sz="1200" dirty="0">
                <a:solidFill>
                  <a:srgbClr val="FF0000"/>
                </a:solidFill>
              </a:rPr>
              <a:t>Поползень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3798332"/>
            <a:ext cx="388792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/>
              <a:t>А есть птицы — гости, их называют  «кочующими».  Они прилетают к нам зимой с далекого холодного севера. Наши зимние гости:</a:t>
            </a:r>
            <a:endParaRPr lang="ru-RU" sz="1200" dirty="0"/>
          </a:p>
          <a:p>
            <a:pPr algn="ctr"/>
            <a:r>
              <a:rPr lang="ru-RU" sz="1200" b="1" i="1" dirty="0">
                <a:solidFill>
                  <a:srgbClr val="FF0000"/>
                </a:solidFill>
              </a:rPr>
              <a:t>Снегирь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b="1" i="1" dirty="0">
                <a:solidFill>
                  <a:srgbClr val="FF0000"/>
                </a:solidFill>
              </a:rPr>
              <a:t>Свиристель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b="1" i="1" dirty="0">
                <a:solidFill>
                  <a:srgbClr val="FF0000"/>
                </a:solidFill>
              </a:rPr>
              <a:t>Клёст</a:t>
            </a:r>
            <a:endParaRPr lang="ru-RU" sz="1200" dirty="0">
              <a:solidFill>
                <a:srgbClr val="FF0000"/>
              </a:solidFill>
            </a:endParaRPr>
          </a:p>
          <a:p>
            <a:pPr algn="ctr"/>
            <a:r>
              <a:rPr lang="ru-RU" sz="1200" b="1" i="1" dirty="0">
                <a:solidFill>
                  <a:srgbClr val="FF0000"/>
                </a:solidFill>
              </a:rPr>
              <a:t>Чечётки</a:t>
            </a:r>
            <a:endParaRPr lang="ru-RU" sz="1200" dirty="0">
              <a:solidFill>
                <a:srgbClr val="FF0000"/>
              </a:solidFill>
            </a:endParaRPr>
          </a:p>
          <a:p>
            <a:r>
              <a:rPr lang="ru-RU" sz="1200" b="1" i="1" dirty="0"/>
              <a:t>  </a:t>
            </a:r>
          </a:p>
          <a:p>
            <a:endParaRPr lang="ru-RU" sz="1200" b="1" i="1" dirty="0" smtClean="0"/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Какие </a:t>
            </a:r>
            <a:r>
              <a:rPr lang="ru-RU" sz="1600" b="1" i="1" dirty="0">
                <a:solidFill>
                  <a:srgbClr val="7030A0"/>
                </a:solidFill>
              </a:rPr>
              <a:t>еще виды птиц вы знаете?</a:t>
            </a:r>
            <a:endParaRPr lang="ru-RU" sz="1600" dirty="0">
              <a:solidFill>
                <a:srgbClr val="7030A0"/>
              </a:solidFill>
            </a:endParaRPr>
          </a:p>
          <a:p>
            <a:r>
              <a:rPr lang="ru-RU" sz="1200" b="1" i="1" dirty="0"/>
              <a:t> 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40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Речевое упражнение </a:t>
            </a:r>
            <a:r>
              <a:rPr lang="ru-RU" b="1" dirty="0">
                <a:solidFill>
                  <a:srgbClr val="C00000"/>
                </a:solidFill>
              </a:rPr>
              <a:t>«Назови ласково»</a:t>
            </a:r>
            <a:endParaRPr lang="ru-RU" dirty="0">
              <a:solidFill>
                <a:srgbClr val="C00000"/>
              </a:solidFill>
            </a:endParaRPr>
          </a:p>
          <a:p>
            <a:pPr lvl="0"/>
            <a:r>
              <a:rPr lang="ru-RU" dirty="0"/>
              <a:t>Птица – птичка</a:t>
            </a:r>
          </a:p>
          <a:p>
            <a:pPr lvl="0"/>
            <a:r>
              <a:rPr lang="ru-RU" dirty="0"/>
              <a:t>Перо- … (перышко)</a:t>
            </a:r>
          </a:p>
          <a:p>
            <a:pPr lvl="0"/>
            <a:r>
              <a:rPr lang="ru-RU" dirty="0"/>
              <a:t>Крыло — … (крылышко)</a:t>
            </a:r>
          </a:p>
          <a:p>
            <a:pPr lvl="0"/>
            <a:r>
              <a:rPr lang="ru-RU" dirty="0"/>
              <a:t>Хвост — …(хвостик)</a:t>
            </a:r>
          </a:p>
          <a:p>
            <a:pPr lvl="0"/>
            <a:r>
              <a:rPr lang="ru-RU" dirty="0"/>
              <a:t>Клюв — …(клювик)</a:t>
            </a:r>
          </a:p>
          <a:p>
            <a:pPr lvl="0"/>
            <a:r>
              <a:rPr lang="ru-RU" dirty="0"/>
              <a:t>Синица — …(синичка)</a:t>
            </a:r>
          </a:p>
          <a:p>
            <a:pPr lvl="0"/>
            <a:r>
              <a:rPr lang="ru-RU" dirty="0"/>
              <a:t>Птенец — …(птенчик)</a:t>
            </a:r>
          </a:p>
          <a:p>
            <a:pPr lvl="0"/>
            <a:r>
              <a:rPr lang="ru-RU" dirty="0"/>
              <a:t>Воробей — …(воробышек)</a:t>
            </a:r>
          </a:p>
          <a:p>
            <a:pPr lvl="0"/>
            <a:r>
              <a:rPr lang="ru-RU" dirty="0"/>
              <a:t>Ворона — … (</a:t>
            </a:r>
            <a:r>
              <a:rPr lang="ru-RU" dirty="0" err="1"/>
              <a:t>воронушка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Голубь — … (голубок)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28529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Дидактическая игра «</a:t>
            </a:r>
            <a:r>
              <a:rPr lang="ru-RU" dirty="0">
                <a:solidFill>
                  <a:srgbClr val="C00000"/>
                </a:solidFill>
              </a:rPr>
              <a:t>Сложные слова» </a:t>
            </a:r>
            <a:endParaRPr lang="ru-RU" dirty="0"/>
          </a:p>
          <a:p>
            <a:r>
              <a:rPr lang="ru-RU" dirty="0"/>
              <a:t>- Черные крылья  (какой)– чернокрылый.</a:t>
            </a:r>
          </a:p>
          <a:p>
            <a:r>
              <a:rPr lang="ru-RU" dirty="0"/>
              <a:t>- Короткий  хвост – короткохвостый.</a:t>
            </a:r>
          </a:p>
          <a:p>
            <a:r>
              <a:rPr lang="ru-RU" dirty="0"/>
              <a:t>- Белая грудка – белогрудый.</a:t>
            </a:r>
          </a:p>
          <a:p>
            <a:r>
              <a:rPr lang="ru-RU" dirty="0"/>
              <a:t>- Острый  клюв – остроклювый.</a:t>
            </a:r>
          </a:p>
          <a:p>
            <a:r>
              <a:rPr lang="ru-RU" dirty="0"/>
              <a:t>- Круглые глаза – </a:t>
            </a:r>
            <a:r>
              <a:rPr lang="ru-RU" dirty="0" err="1"/>
              <a:t>круглоглазый</a:t>
            </a:r>
            <a:r>
              <a:rPr lang="ru-RU" dirty="0"/>
              <a:t>.</a:t>
            </a:r>
          </a:p>
          <a:p>
            <a:r>
              <a:rPr lang="ru-RU" dirty="0"/>
              <a:t>Красная голова -  красноголовый</a:t>
            </a:r>
          </a:p>
        </p:txBody>
      </p:sp>
      <p:pic>
        <p:nvPicPr>
          <p:cNvPr id="5123" name="Picture 3" descr="C:\Documents and Settings\Наташа\Рабочий стол\Новая папка (3)\animashki-pticy-100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7" y="309282"/>
            <a:ext cx="1944216" cy="131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Наташа\Рабочий стол\Новая папка (3)\pticia-107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76672"/>
            <a:ext cx="14859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Наташа\Рабочий стол\Новая папка (3)\pticia-106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2875" y="4725145"/>
            <a:ext cx="1057598" cy="155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Documents and Settings\Наташа\Рабочий стол\Новая папка (3)\pticia-1069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3670" y="4884261"/>
            <a:ext cx="1598290" cy="1495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Documents and Settings\Наташа\Рабочий стол\Новая папка (3)\pticia-110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207" y="5130797"/>
            <a:ext cx="1195388" cy="124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Documents and Settings\Наташа\Рабочий стол\Новая папка (3)\animashki-pticy-1022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517" y="4273186"/>
            <a:ext cx="13716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1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3240360" cy="6289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Calibri"/>
                <a:ea typeface="Calibri"/>
                <a:cs typeface="Times New Roman"/>
              </a:rPr>
              <a:t>Игра «</a:t>
            </a:r>
            <a:r>
              <a:rPr lang="ru-RU" sz="16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Один-много»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Calibri"/>
                <a:ea typeface="Calibri"/>
                <a:cs typeface="Times New Roman"/>
              </a:rPr>
              <a:t>Воробей-воробьи (много воробьев)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Сорока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–сороки (много сорок)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Сова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 совы (много сов)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Синица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 синицы (много синиц)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Ворона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 вороны (много ворон)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Дятел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</a:t>
            </a:r>
            <a:r>
              <a:rPr lang="ru-RU" sz="1600" b="1" dirty="0" smtClean="0">
                <a:latin typeface="Calibri"/>
                <a:ea typeface="Calibri"/>
                <a:cs typeface="Times New Roman"/>
              </a:rPr>
              <a:t>дятлы (много дятлов)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/>
                <a:ea typeface="Calibri"/>
                <a:cs typeface="Times New Roman"/>
              </a:rPr>
              <a:t>Снегирь </a:t>
            </a:r>
            <a:r>
              <a:rPr lang="ru-RU" sz="1600" b="1" dirty="0">
                <a:latin typeface="Calibri"/>
                <a:ea typeface="Calibri"/>
                <a:cs typeface="Times New Roman"/>
              </a:rPr>
              <a:t>–снегири (много снегирей)</a:t>
            </a:r>
            <a:endParaRPr lang="ru-RU" sz="16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3314" name="Picture 2" descr="C:\Documents and Settings\Наташа\Рабочий стол\Новая папка (3)\1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5" y="232140"/>
            <a:ext cx="1152127" cy="82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Наташа\Рабочий стол\Новая папка (3)\dreamstime_xl_29550692-custo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8695" y="156901"/>
            <a:ext cx="1656184" cy="89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Documents and Settings\Наташа\Рабочий стол\Новая папка (3)\hello_html_367a41c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7661" y="1138277"/>
            <a:ext cx="106237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Documents and Settings\Наташа\Рабочий стол\Новая папка (3)\13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2690" y="1161209"/>
            <a:ext cx="172819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Documents and Settings\Наташа\Рабочий стол\Новая папка (3)\100-krutyx-fotografij-sov-kotorye-zaryazhayut-pozitivom-8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8695" y="2141466"/>
            <a:ext cx="1728194" cy="8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Documents and Settings\Наташа\Рабочий стол\Новая папка (3)\imag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802" y="2107721"/>
            <a:ext cx="783214" cy="8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C:\Documents and Settings\Наташа\Рабочий стол\Новая папка (3)\15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5" y="3068960"/>
            <a:ext cx="1152127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C:\Documents and Settings\Наташа\Рабочий стол\Новая папка (3)\image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2690" y="3068960"/>
            <a:ext cx="1764199" cy="89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C:\Documents and Settings\Наташа\Рабочий стол\Новая папка (3)\6699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5929" y="3967584"/>
            <a:ext cx="1036077" cy="82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11" descr="C:\Documents and Settings\Наташа\Рабочий стол\Новая папка (3)\5036697_large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8694" y="4077072"/>
            <a:ext cx="1825845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13" descr="C:\Documents and Settings\Наташа\Рабочий стол\Новая папка (3)\qHhKLB1BRC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5" y="4797150"/>
            <a:ext cx="936104" cy="9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C:\Documents and Settings\Наташа\Рабочий стол\Новая папка (3)\i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500" y="4890979"/>
            <a:ext cx="1733976" cy="87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7" name="Picture 15" descr="C:\Documents and Settings\Наташа\Рабочий стол\Новая папка (3)\1319884_kartinki-ptic-zimoi-snegiri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9680" y="5861881"/>
            <a:ext cx="1212553" cy="82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C:\Documents and Settings\Наташа\Рабочий стол\Новая папка (3)\article170623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691" y="5877272"/>
            <a:ext cx="1760785" cy="77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5469215" y="5265202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5465369" y="1445296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5478396" y="4323100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5476100" y="3440429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476100" y="2496062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5508104" y="521280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476100" y="6161096"/>
            <a:ext cx="978408" cy="121158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329411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          </a:t>
            </a:r>
            <a:r>
              <a:rPr lang="ru-RU" sz="1200" dirty="0" smtClean="0">
                <a:solidFill>
                  <a:srgbClr val="C00000"/>
                </a:solidFill>
              </a:rPr>
              <a:t>ФИЗКУЛЬМИНУТКА</a:t>
            </a:r>
            <a:r>
              <a:rPr lang="ru-RU" sz="1200" dirty="0">
                <a:solidFill>
                  <a:srgbClr val="C00000"/>
                </a:solidFill>
              </a:rPr>
              <a:t>.</a:t>
            </a:r>
          </a:p>
          <a:p>
            <a:endParaRPr lang="ru-RU" sz="1200" dirty="0"/>
          </a:p>
          <a:p>
            <a:r>
              <a:rPr lang="ru-RU" sz="1200" dirty="0" smtClean="0"/>
              <a:t>     Игра </a:t>
            </a:r>
            <a:r>
              <a:rPr lang="ru-RU" sz="1200" dirty="0"/>
              <a:t>« </a:t>
            </a:r>
            <a:r>
              <a:rPr lang="ru-RU" sz="1200" dirty="0" smtClean="0"/>
              <a:t>ПРИЛЕТЕЛИ  ПТИЦЫ</a:t>
            </a:r>
            <a:r>
              <a:rPr lang="ru-RU" sz="1200" dirty="0"/>
              <a:t>».</a:t>
            </a:r>
          </a:p>
          <a:p>
            <a:endParaRPr lang="ru-RU" sz="1200" dirty="0"/>
          </a:p>
          <a:p>
            <a:r>
              <a:rPr lang="ru-RU" sz="1000" dirty="0"/>
              <a:t>Я буду читать стихотворение, а вы будете изображать летающих птичек , если Вы услышите что- то другое кроме названия птиц, то дружно хлопайте в ладоши.</a:t>
            </a:r>
          </a:p>
          <a:p>
            <a:endParaRPr lang="ru-RU" sz="1000" dirty="0"/>
          </a:p>
          <a:p>
            <a:r>
              <a:rPr lang="ru-RU" sz="1200" dirty="0" smtClean="0"/>
              <a:t>В- Прилетели  птицы</a:t>
            </a:r>
            <a:r>
              <a:rPr lang="ru-RU" sz="1200" dirty="0"/>
              <a:t>: голуби, синицы, мухи и </a:t>
            </a:r>
            <a:r>
              <a:rPr lang="ru-RU" sz="1200" dirty="0" smtClean="0"/>
              <a:t>стрижи ( </a:t>
            </a:r>
            <a:r>
              <a:rPr lang="ru-RU" sz="1200" dirty="0"/>
              <a:t>дети хлопают)</a:t>
            </a:r>
          </a:p>
          <a:p>
            <a:r>
              <a:rPr lang="ru-RU" sz="1200" dirty="0" smtClean="0"/>
              <a:t>В.- </a:t>
            </a:r>
            <a:r>
              <a:rPr lang="ru-RU" sz="1200" dirty="0"/>
              <a:t>Что неправильно ?</a:t>
            </a:r>
          </a:p>
          <a:p>
            <a:r>
              <a:rPr lang="ru-RU" sz="1200" dirty="0"/>
              <a:t>Д.- Мухи! Это - насекомые!</a:t>
            </a:r>
          </a:p>
          <a:p>
            <a:r>
              <a:rPr lang="ru-RU" sz="1200" dirty="0"/>
              <a:t>В</a:t>
            </a:r>
            <a:r>
              <a:rPr lang="ru-RU" sz="1200" dirty="0" smtClean="0"/>
              <a:t>- </a:t>
            </a:r>
            <a:r>
              <a:rPr lang="ru-RU" sz="1200" dirty="0"/>
              <a:t>Прилетели птицы :голуби ‚ синицы, аисты, вороны, </a:t>
            </a:r>
            <a:r>
              <a:rPr lang="ru-RU" sz="1200" dirty="0" smtClean="0"/>
              <a:t>галки, макароны</a:t>
            </a:r>
            <a:r>
              <a:rPr lang="ru-RU" sz="1200" dirty="0"/>
              <a:t>. . . .( </a:t>
            </a:r>
            <a:r>
              <a:rPr lang="ru-RU" sz="1100" dirty="0"/>
              <a:t>дети хлопают в ладоши )</a:t>
            </a:r>
          </a:p>
          <a:p>
            <a:r>
              <a:rPr lang="ru-RU" sz="1200" dirty="0"/>
              <a:t>Д.- Макароны- еда!</a:t>
            </a:r>
          </a:p>
          <a:p>
            <a:r>
              <a:rPr lang="ru-RU" sz="1200" dirty="0" smtClean="0"/>
              <a:t>В. </a:t>
            </a:r>
            <a:r>
              <a:rPr lang="ru-RU" sz="1200" dirty="0"/>
              <a:t>Прилетели птицы :Голуби , куницы .... ..(хлопают)</a:t>
            </a:r>
          </a:p>
          <a:p>
            <a:r>
              <a:rPr lang="ru-RU" sz="1200" dirty="0"/>
              <a:t>Д.- Куница-это лесной зверь.</a:t>
            </a:r>
          </a:p>
          <a:p>
            <a:r>
              <a:rPr lang="ru-RU" sz="1200" dirty="0"/>
              <a:t>В</a:t>
            </a:r>
            <a:r>
              <a:rPr lang="ru-RU" sz="1200" dirty="0" smtClean="0"/>
              <a:t>— </a:t>
            </a:r>
            <a:r>
              <a:rPr lang="ru-RU" sz="1200" dirty="0"/>
              <a:t>Прилетели птицы: голуби, синицы,</a:t>
            </a:r>
          </a:p>
          <a:p>
            <a:r>
              <a:rPr lang="ru-RU" sz="1200" dirty="0"/>
              <a:t>Галки и стрижи.</a:t>
            </a:r>
          </a:p>
          <a:p>
            <a:r>
              <a:rPr lang="ru-RU" sz="1200" dirty="0"/>
              <a:t>Чибисы, чижи,</a:t>
            </a:r>
          </a:p>
          <a:p>
            <a:r>
              <a:rPr lang="ru-RU" sz="1200" dirty="0"/>
              <a:t>Аисты, кукушки,</a:t>
            </a:r>
          </a:p>
          <a:p>
            <a:r>
              <a:rPr lang="ru-RU" sz="1200" dirty="0"/>
              <a:t>Даже совы - </a:t>
            </a:r>
            <a:r>
              <a:rPr lang="ru-RU" sz="1200" dirty="0" err="1"/>
              <a:t>сплюшки</a:t>
            </a:r>
            <a:r>
              <a:rPr lang="ru-RU" sz="1200" dirty="0"/>
              <a:t> ‚</a:t>
            </a:r>
          </a:p>
          <a:p>
            <a:r>
              <a:rPr lang="ru-RU" sz="1200" dirty="0"/>
              <a:t>Лебеди ‚ скворцы...</a:t>
            </a:r>
          </a:p>
          <a:p>
            <a:r>
              <a:rPr lang="ru-RU" sz="1200" dirty="0"/>
              <a:t>Сядьте на кормушки</a:t>
            </a:r>
            <a:r>
              <a:rPr lang="ru-RU" sz="1200" dirty="0" smtClean="0"/>
              <a:t>!</a:t>
            </a:r>
          </a:p>
          <a:p>
            <a:endParaRPr lang="ru-RU" sz="1200" dirty="0"/>
          </a:p>
          <a:p>
            <a:r>
              <a:rPr lang="ru-RU" sz="1200" dirty="0" smtClean="0">
                <a:solidFill>
                  <a:srgbClr val="C00000"/>
                </a:solidFill>
              </a:rPr>
              <a:t>     ВСЕ </a:t>
            </a:r>
            <a:r>
              <a:rPr lang="ru-RU" sz="1200" dirty="0">
                <a:solidFill>
                  <a:srgbClr val="C00000"/>
                </a:solidFill>
              </a:rPr>
              <a:t>ВЫ МОЛОДЦЫ !</a:t>
            </a:r>
          </a:p>
          <a:p>
            <a:endParaRPr lang="ru-RU" sz="12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753" y="1484784"/>
            <a:ext cx="140811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343367"/>
            <a:ext cx="1296144" cy="12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478" y="4653136"/>
            <a:ext cx="1404739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832633"/>
            <a:ext cx="1656184" cy="151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33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23528" y="165557"/>
            <a:ext cx="324036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Игра «Чье? Чья? Чьи?»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Догадайся, кто от тебя спрятался за веточкой?» </a:t>
            </a: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речевая грамматическая игра «Чье? Чья? Чьи?» — учимся употреблять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притяжательные прилагательные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169" name="Рисунок 1" descr="Описание: Зимующие птицы. Задания в картинках для занятий с детьм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11" y="1052736"/>
            <a:ext cx="3623089" cy="279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420" y="4025065"/>
            <a:ext cx="18722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Хвостик, клюв и грудка снегиря. </a:t>
            </a:r>
            <a:r>
              <a:rPr lang="ru-RU" sz="1100" dirty="0" err="1"/>
              <a:t>Снегириный</a:t>
            </a:r>
            <a:r>
              <a:rPr lang="ru-RU" sz="1100" dirty="0"/>
              <a:t> хвостик, </a:t>
            </a:r>
            <a:r>
              <a:rPr lang="ru-RU" sz="1100" dirty="0" err="1"/>
              <a:t>снегириный</a:t>
            </a:r>
            <a:r>
              <a:rPr lang="ru-RU" sz="1100" dirty="0"/>
              <a:t> клюв, </a:t>
            </a:r>
            <a:r>
              <a:rPr lang="ru-RU" sz="1100" dirty="0" err="1"/>
              <a:t>снегириная</a:t>
            </a:r>
            <a:r>
              <a:rPr lang="ru-RU" sz="1100" dirty="0"/>
              <a:t> грудка. Как догадался, что это клюв снегиря, ведь у других птиц клюв очень похож? (по красной грудке)</a:t>
            </a:r>
          </a:p>
        </p:txBody>
      </p:sp>
      <p:pic>
        <p:nvPicPr>
          <p:cNvPr id="8" name="Рисунок 7" descr="Зимующие птицы. Задания в картинках для детей.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797300" cy="27831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014547" y="3191668"/>
            <a:ext cx="3779951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/>
              <a:t>Это воробьиные перышки и хвостик тоже воробьиный. </a:t>
            </a:r>
            <a:endParaRPr lang="ru-RU" sz="1050" dirty="0" smtClean="0"/>
          </a:p>
          <a:p>
            <a:r>
              <a:rPr lang="ru-RU" sz="1050" dirty="0" smtClean="0"/>
              <a:t>Воробья </a:t>
            </a:r>
            <a:r>
              <a:rPr lang="ru-RU" sz="1050" dirty="0"/>
              <a:t>легко узнать по серому с коричневым оперению</a:t>
            </a:r>
            <a:r>
              <a:rPr lang="ru-RU" dirty="0"/>
              <a:t>.</a:t>
            </a:r>
          </a:p>
        </p:txBody>
      </p:sp>
      <p:pic>
        <p:nvPicPr>
          <p:cNvPr id="10" name="Рисунок 9" descr="Зимующие птицы. Задания для детей в картинках.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0258" y="3888180"/>
            <a:ext cx="4033520" cy="27811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880521" y="4714898"/>
            <a:ext cx="2339790" cy="751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00" dirty="0">
                <a:latin typeface="Calibri"/>
                <a:ea typeface="Calibri"/>
                <a:cs typeface="Times New Roman"/>
              </a:rPr>
              <a:t>Голова и  клюв </a:t>
            </a:r>
            <a:r>
              <a:rPr lang="ru-RU" sz="1000" b="1" i="1" dirty="0">
                <a:latin typeface="Calibri"/>
                <a:ea typeface="Calibri"/>
                <a:cs typeface="Times New Roman"/>
              </a:rPr>
              <a:t>голубиные.</a:t>
            </a:r>
            <a:r>
              <a:rPr lang="ru-RU" sz="1000" dirty="0">
                <a:latin typeface="Calibri"/>
                <a:ea typeface="Calibri"/>
                <a:cs typeface="Times New Roman"/>
              </a:rPr>
              <a:t> </a:t>
            </a:r>
            <a:endParaRPr lang="ru-RU" sz="1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00" dirty="0" smtClean="0">
                <a:latin typeface="Calibri"/>
                <a:ea typeface="Calibri"/>
                <a:cs typeface="Times New Roman"/>
              </a:rPr>
              <a:t>Голубя </a:t>
            </a:r>
            <a:r>
              <a:rPr lang="ru-RU" sz="1000" dirty="0">
                <a:latin typeface="Calibri"/>
                <a:ea typeface="Calibri"/>
                <a:cs typeface="Times New Roman"/>
              </a:rPr>
              <a:t>легко узнать по сизым перышкам.</a:t>
            </a:r>
            <a:r>
              <a:rPr lang="ru-RU" sz="1000" b="1" dirty="0">
                <a:latin typeface="Calibri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245</TotalTime>
  <Words>853</Words>
  <Application>Microsoft Office PowerPoint</Application>
  <PresentationFormat>Экран (4:3)</PresentationFormat>
  <Paragraphs>144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Зимующие птицы </vt:lpstr>
      <vt:lpstr>          Зимующие птицы                                                 развитие речи в старшей-подг.группе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НАТАША</dc:creator>
  <cp:lastModifiedBy>НАТАША</cp:lastModifiedBy>
  <cp:revision>44</cp:revision>
  <dcterms:modified xsi:type="dcterms:W3CDTF">2018-02-03T09:26:52Z</dcterms:modified>
</cp:coreProperties>
</file>