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6" r:id="rId2"/>
    <p:sldId id="267" r:id="rId3"/>
    <p:sldId id="268" r:id="rId4"/>
    <p:sldId id="269" r:id="rId5"/>
    <p:sldId id="261" r:id="rId6"/>
    <p:sldId id="286" r:id="rId7"/>
    <p:sldId id="285" r:id="rId8"/>
    <p:sldId id="287" r:id="rId9"/>
    <p:sldId id="282" r:id="rId10"/>
    <p:sldId id="288" r:id="rId11"/>
    <p:sldId id="291" r:id="rId12"/>
    <p:sldId id="293" r:id="rId13"/>
    <p:sldId id="292" r:id="rId14"/>
    <p:sldId id="274" r:id="rId15"/>
    <p:sldId id="257" r:id="rId16"/>
    <p:sldId id="262" r:id="rId17"/>
    <p:sldId id="263" r:id="rId18"/>
    <p:sldId id="264" r:id="rId19"/>
    <p:sldId id="275" r:id="rId20"/>
    <p:sldId id="265" r:id="rId21"/>
    <p:sldId id="276" r:id="rId22"/>
    <p:sldId id="294" r:id="rId23"/>
    <p:sldId id="295" r:id="rId24"/>
    <p:sldId id="296" r:id="rId25"/>
    <p:sldId id="298" r:id="rId26"/>
    <p:sldId id="299" r:id="rId27"/>
    <p:sldId id="301" r:id="rId28"/>
    <p:sldId id="297" r:id="rId29"/>
    <p:sldId id="300" r:id="rId30"/>
    <p:sldId id="260" r:id="rId31"/>
    <p:sldId id="283" r:id="rId32"/>
    <p:sldId id="28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40" autoAdjust="0"/>
  </p:normalViewPr>
  <p:slideViewPr>
    <p:cSldViewPr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8E703-F661-4DFB-9694-3FBC0E10ABF9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4E5B7-59C2-400F-9216-086BF2F76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4E5B7-59C2-400F-9216-086BF2F760E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54308F-746B-4783-9B99-FD7C1206F992}" type="datetimeFigureOut">
              <a:rPr lang="ru-RU" smtClean="0"/>
              <a:pPr/>
              <a:t>03.02.2018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7848872" cy="309634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Творческий проект 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C000"/>
                </a:solidFill>
              </a:rPr>
              <a:t>«Макет </a:t>
            </a:r>
            <a:r>
              <a:rPr lang="ru-RU" dirty="0" smtClean="0">
                <a:solidFill>
                  <a:srgbClr val="FFC000"/>
                </a:solidFill>
              </a:rPr>
              <a:t>к</a:t>
            </a:r>
            <a:r>
              <a:rPr lang="ru-RU" b="1" dirty="0" smtClean="0">
                <a:solidFill>
                  <a:srgbClr val="FFC000"/>
                </a:solidFill>
              </a:rPr>
              <a:t>оттеджного городка "Чистый источник"»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645024"/>
            <a:ext cx="3312368" cy="28803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Ученики 5 А класса: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Богдан Арутюнян,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Роман Грязнов,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Богдан Добров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5Б класса: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Георгий Лисица,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Бруно </a:t>
            </a:r>
            <a:r>
              <a:rPr lang="ru-RU" dirty="0" err="1" smtClean="0">
                <a:solidFill>
                  <a:srgbClr val="002060"/>
                </a:solidFill>
              </a:rPr>
              <a:t>Кардозо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Владислав Ковров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МБОУ СОШ № 46</a:t>
            </a:r>
          </a:p>
          <a:p>
            <a:pPr algn="ctr"/>
            <a:endParaRPr lang="ru-RU" sz="1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653136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Руководитель проекта: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ИЗО и технологии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Шевчук Юлия Юрьевна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717032"/>
            <a:ext cx="3707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Авторский коллектив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Ученики 5 А,Б классов.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573325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г.Хабаровск</a:t>
            </a:r>
          </a:p>
          <a:p>
            <a:pPr algn="ctr"/>
            <a:r>
              <a:rPr lang="ru-RU" dirty="0" smtClean="0"/>
              <a:t>2017 год            </a:t>
            </a:r>
          </a:p>
        </p:txBody>
      </p:sp>
    </p:spTree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41568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363272" cy="3096344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 smtClean="0"/>
              <a:t>ВИДЫ МАКЕТОВ И ИХ КЛАССИФИКАЦИЯ</a:t>
            </a:r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Все макеты, можно подразделить на </a:t>
            </a:r>
            <a:r>
              <a:rPr lang="ru-RU" b="1" dirty="0" smtClean="0"/>
              <a:t>архитектурные </a:t>
            </a:r>
            <a:r>
              <a:rPr lang="ru-RU" dirty="0" smtClean="0"/>
              <a:t>и </a:t>
            </a:r>
            <a:r>
              <a:rPr lang="ru-RU" b="1" dirty="0" smtClean="0"/>
              <a:t>технические. </a:t>
            </a:r>
            <a:r>
              <a:rPr lang="ru-RU" dirty="0" smtClean="0"/>
              <a:t>Понятно, что для изготовления и тех и других, макетчику нужны определенные знания и навыки. В первом случае это элементарные знания в области архитектуры, во втором случае нужны, хотя бы элементарные знания техники, механизмов.</a:t>
            </a:r>
          </a:p>
          <a:p>
            <a:endParaRPr lang="ru-RU" dirty="0"/>
          </a:p>
        </p:txBody>
      </p:sp>
      <p:pic>
        <p:nvPicPr>
          <p:cNvPr id="7169" name="Picture 1" descr="C:\Users\Admin\Pictures\Домики\715763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580112" y="3861048"/>
            <a:ext cx="2880320" cy="24056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4077072"/>
            <a:ext cx="48245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3300"/>
                </a:solidFill>
              </a:rPr>
              <a:t>Архитектурные </a:t>
            </a:r>
          </a:p>
          <a:p>
            <a:r>
              <a:rPr lang="ru-RU" sz="2000" dirty="0" smtClean="0"/>
              <a:t>Это макеты гражданских общественных и частных зданий. Это могут быть макеты отдельных домов, коттеджей, а так же микрорайонов, кварталов.</a:t>
            </a:r>
            <a:endParaRPr lang="ru-RU" sz="2000" dirty="0"/>
          </a:p>
        </p:txBody>
      </p:sp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41568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7920880" cy="864096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>
                <a:solidFill>
                  <a:srgbClr val="FF3300"/>
                </a:solidFill>
              </a:rPr>
              <a:t>Архитектурные элементы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96952"/>
            <a:ext cx="4176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- Основные </a:t>
            </a:r>
          </a:p>
          <a:p>
            <a:r>
              <a:rPr lang="ru-RU" sz="2800" b="1" dirty="0" smtClean="0"/>
              <a:t>  виды крыш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- Основные элементы фасада</a:t>
            </a:r>
          </a:p>
        </p:txBody>
      </p:sp>
      <p:pic>
        <p:nvPicPr>
          <p:cNvPr id="2051" name="Picture 3" descr="C:\Users\Admin\Pictures\Домики\hous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492896"/>
            <a:ext cx="3960440" cy="3096344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183880" cy="648072"/>
          </a:xfrm>
        </p:spPr>
        <p:txBody>
          <a:bodyPr/>
          <a:lstStyle/>
          <a:p>
            <a:pPr eaLnBrk="1" hangingPunct="1"/>
            <a:r>
              <a:rPr lang="ru-RU" dirty="0" smtClean="0"/>
              <a:t>Основные виды крыш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340768"/>
            <a:ext cx="7592888" cy="5141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Двускатная крыша является самой распространённой               классической конструкцией. К многочисленным вариантам  данного типа надо отнести крыши с равномерным или неравномерным углом наклона ската или же размером карнизного свеса.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Односкатная крыша. Скат крыши, как правило, обращен к наветренной стороне и представляет собой защиту от ветра, дождя и снега. Основная область применения данного типа крыши - вспомогательные здания, сооружения простой конструкции, производственные или складские корпуса.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Шатровая крыша. Симметричность является определяющим элементом: чистые и однозначные формы и линии, объединяющиеся на вершине. 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341438"/>
            <a:ext cx="1439863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21310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50133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Содержимое 3" descr="http://www.arhio.ru/_img/dom_decor_buk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692696"/>
            <a:ext cx="8064896" cy="5760640"/>
          </a:xfrm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72400" cy="487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Основные элементы фасада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115616" y="2060848"/>
            <a:ext cx="727280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Поделка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должна быть красивой и оригинальной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Сделана эстетично и аккуратно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4. Изделие не должно быть сложно 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в изготовлении.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5.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Соблюдена технология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изготовления.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6.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Себестоимость должна быть небольшая.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7.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Экологически чистая.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8. Готовая работа должна эстетически радовать 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глаз.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83568" y="548680"/>
            <a:ext cx="66976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требования к 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макету: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1" descr="5402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312" y="5013176"/>
            <a:ext cx="118158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0464808"/>
      </p:ext>
    </p:extLst>
  </p:cSld>
  <p:clrMapOvr>
    <a:masterClrMapping/>
  </p:clrMapOvr>
  <p:transition advClick="0" advTm="6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8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8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8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9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0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7152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и принадлежности: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060848"/>
            <a:ext cx="3024336" cy="444168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Цветной картон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цветная бумага</a:t>
            </a:r>
            <a:r>
              <a:rPr lang="en-US" dirty="0" smtClean="0"/>
              <a:t>,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Коробка из под чая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наклейки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2276872"/>
            <a:ext cx="3384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 Линейка.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Карандаш.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Ножницы.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Канцелярский </a:t>
            </a:r>
          </a:p>
          <a:p>
            <a:r>
              <a:rPr lang="ru-RU" sz="2800" dirty="0" smtClean="0"/>
              <a:t>  нож.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Клей ПВА. </a:t>
            </a:r>
            <a:endParaRPr lang="ru-RU" sz="2800" dirty="0"/>
          </a:p>
        </p:txBody>
      </p:sp>
      <p:pic>
        <p:nvPicPr>
          <p:cNvPr id="5" name="Picture 53" descr="karandash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9183" y="5517232"/>
            <a:ext cx="2322807" cy="97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8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5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2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7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4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56886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безопасности </a:t>
            </a:r>
            <a:b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работе с ножом: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7525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5100" dirty="0" smtClean="0"/>
              <a:t> </a:t>
            </a:r>
            <a:r>
              <a:rPr lang="ru-RU" sz="4400" dirty="0" smtClean="0"/>
              <a:t>  -  не работать с ножом в направлении к своему телу;</a:t>
            </a:r>
            <a:br>
              <a:rPr lang="ru-RU" sz="4400" dirty="0" smtClean="0"/>
            </a:br>
            <a:r>
              <a:rPr lang="ru-RU" sz="4400" dirty="0" smtClean="0"/>
              <a:t>-  крепко держать рукоятку ножа;</a:t>
            </a:r>
            <a:br>
              <a:rPr lang="ru-RU" sz="4400" dirty="0" smtClean="0"/>
            </a:br>
            <a:r>
              <a:rPr lang="ru-RU" sz="4400" dirty="0" smtClean="0"/>
              <a:t>-  использовать только хорошо заточенные ножи и инструменты;</a:t>
            </a:r>
            <a:br>
              <a:rPr lang="ru-RU" sz="4400" dirty="0" smtClean="0"/>
            </a:br>
            <a:r>
              <a:rPr lang="ru-RU" sz="4400" dirty="0" smtClean="0"/>
              <a:t>-  следить, чтобы руки и рукоятка ножа были сухими;</a:t>
            </a:r>
            <a:br>
              <a:rPr lang="ru-RU" sz="4400" dirty="0" smtClean="0"/>
            </a:br>
            <a:r>
              <a:rPr lang="ru-RU" sz="4400" dirty="0" smtClean="0"/>
              <a:t>-  не оставлять нож в положении режущей кромкой вверх;</a:t>
            </a:r>
            <a:br>
              <a:rPr lang="ru-RU" sz="4400" dirty="0" smtClean="0"/>
            </a:br>
            <a:r>
              <a:rPr lang="ru-RU" sz="4400" dirty="0" smtClean="0"/>
              <a:t>-  не оставлять нож вколотым в предметы или между ними;</a:t>
            </a:r>
            <a:br>
              <a:rPr lang="ru-RU" sz="4400" dirty="0" smtClean="0"/>
            </a:br>
            <a:r>
              <a:rPr lang="ru-RU" sz="4400" dirty="0" smtClean="0"/>
              <a:t>-  не пытаться поймать падающий нож;</a:t>
            </a:r>
            <a:br>
              <a:rPr lang="ru-RU" sz="4400" dirty="0" smtClean="0"/>
            </a:br>
            <a:r>
              <a:rPr lang="ru-RU" sz="4400" dirty="0" smtClean="0"/>
              <a:t>-  не использовать нож не по назначению;</a:t>
            </a:r>
            <a:br>
              <a:rPr lang="ru-RU" sz="4400" dirty="0" smtClean="0"/>
            </a:br>
            <a:r>
              <a:rPr lang="ru-RU" sz="4400" dirty="0" smtClean="0"/>
              <a:t>-  задвигать нож после каждого применения.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1026" name="Picture 2" descr="C:\Users\Admin\Pictures\Рисунок1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692696"/>
            <a:ext cx="1952525" cy="10801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8 -0.00047 C 0.0875 0.0666 0.10781 0.13367 0.11649 0.11725 C 0.12517 0.10083 0.11493 -0.0976 0.11944 -0.09899 C 0.12396 -0.1006 0.13611 0.111 0.14409 0.10754 C 0.15208 0.10407 0.15955 -0.11749 0.16718 -0.12026 C 0.17482 -0.12304 0.18055 0.09852 0.19045 0.09019 C 0.20034 0.08187 0.21493 -0.16767 0.22673 -0.17045 C 0.23854 -0.17322 0.24896 0.0784 0.26146 0.07285 C 0.27396 0.0673 0.28611 -0.20444 0.30208 -0.20329 C 0.31805 -0.20213 0.34739 0.03261 0.35712 0.08048 " pathEditMode="relative" rAng="0" ptsTypes="aaaaaaaaaA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336704" cy="12870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безопасности</a:t>
            </a:r>
            <a:b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работе с ножницами: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183880" cy="4104456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buNone/>
            </a:pPr>
            <a:r>
              <a:rPr lang="ru-RU" dirty="0" smtClean="0"/>
              <a:t> - Во время работы ножницы должны лежать справа на столе с сомкнутыми лезвиями, кольцами к работающему.</a:t>
            </a:r>
          </a:p>
          <a:p>
            <a:pPr marL="533400" indent="-533400">
              <a:buNone/>
            </a:pPr>
            <a:r>
              <a:rPr lang="ru-RU" dirty="0" smtClean="0"/>
              <a:t>          - Нельзя направлять ножницы острием в сторону своего лица или в сторону товарища.</a:t>
            </a:r>
          </a:p>
          <a:p>
            <a:pPr marL="533400" indent="-533400">
              <a:buNone/>
            </a:pPr>
            <a:r>
              <a:rPr lang="ru-RU" dirty="0" smtClean="0"/>
              <a:t>          - Руки во время работы держать на весу, сидеть прямо и не подносить близко к глазам работу.</a:t>
            </a:r>
          </a:p>
          <a:p>
            <a:pPr marL="533400" indent="-533400">
              <a:buNone/>
            </a:pPr>
            <a:r>
              <a:rPr lang="ru-RU" dirty="0" smtClean="0"/>
              <a:t>         - При работе с ножницами необходимо следить за направлением резания и пальцами левой руки, которые поддерживают материал.</a:t>
            </a:r>
            <a:endParaRPr lang="ru-RU" dirty="0"/>
          </a:p>
        </p:txBody>
      </p:sp>
      <p:pic>
        <p:nvPicPr>
          <p:cNvPr id="4098" name="Picture 2" descr="C:\Users\Admin\Pictures\Рисунок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620688"/>
            <a:ext cx="1800225" cy="11715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992888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1. Рисуем эскиз в графическом редакторе.</a:t>
            </a:r>
            <a:endParaRPr lang="ru-RU" dirty="0"/>
          </a:p>
          <a:p>
            <a:pPr marL="137160" indent="0">
              <a:buNone/>
            </a:pPr>
            <a:endParaRPr lang="ru-RU" sz="4400" dirty="0" smtClean="0"/>
          </a:p>
        </p:txBody>
      </p:sp>
      <p:pic>
        <p:nvPicPr>
          <p:cNvPr id="4" name="Picture 2" descr="C:\Users\Admin\Pictures\Домики\990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3068960"/>
            <a:ext cx="3861916" cy="29910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31224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280920" cy="5112568"/>
          </a:xfrm>
        </p:spPr>
        <p:txBody>
          <a:bodyPr>
            <a:normAutofit/>
          </a:bodyPr>
          <a:lstStyle/>
          <a:p>
            <a:r>
              <a:rPr lang="ru-RU" dirty="0" smtClean="0"/>
              <a:t>2. Чертим чертеж фасада</a:t>
            </a:r>
          </a:p>
          <a:p>
            <a:endParaRPr lang="ru-RU" sz="3600" dirty="0" smtClean="0"/>
          </a:p>
        </p:txBody>
      </p:sp>
      <p:pic>
        <p:nvPicPr>
          <p:cNvPr id="1026" name="Picture 2" descr="C:\Users\школа\Desktop\Шевчук\ПРЕЗЕНТАЦИИ\ПРЕЗЕНТАЦИИ_уроки\Фото_ конспекты\ТРУД\Дом_Чертеж фасад\Рисунок2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9792" y="2204864"/>
            <a:ext cx="4536504" cy="340898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052736"/>
            <a:ext cx="2530624" cy="994122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План:</a:t>
            </a:r>
            <a:endParaRPr lang="ru-RU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348880"/>
            <a:ext cx="3744416" cy="4093915"/>
          </a:xfrm>
        </p:spPr>
        <p:txBody>
          <a:bodyPr>
            <a:normAutofit/>
          </a:bodyPr>
          <a:lstStyle/>
          <a:p>
            <a:r>
              <a:rPr lang="ru-RU" dirty="0" smtClean="0"/>
              <a:t>1. Проблемная ситуация  </a:t>
            </a:r>
          </a:p>
          <a:p>
            <a:r>
              <a:rPr lang="ru-RU" dirty="0" smtClean="0"/>
              <a:t>2. Размышление</a:t>
            </a:r>
          </a:p>
          <a:p>
            <a:r>
              <a:rPr lang="ru-RU" dirty="0" smtClean="0"/>
              <a:t>3. Цель проекта </a:t>
            </a:r>
          </a:p>
          <a:p>
            <a:r>
              <a:rPr lang="ru-RU" dirty="0" smtClean="0"/>
              <a:t>4. Задачи</a:t>
            </a:r>
          </a:p>
          <a:p>
            <a:r>
              <a:rPr lang="ru-RU" dirty="0" smtClean="0"/>
              <a:t>5. Исследование</a:t>
            </a:r>
          </a:p>
          <a:p>
            <a:r>
              <a:rPr lang="ru-RU" dirty="0" smtClean="0"/>
              <a:t>6. Решение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Picture 21" descr="5402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3933056"/>
            <a:ext cx="13059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70313360"/>
      </p:ext>
    </p:extLst>
  </p:cSld>
  <p:clrMapOvr>
    <a:masterClrMapping/>
  </p:clrMapOvr>
  <p:transition advClick="0"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25544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7920880" cy="18288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2. Переносим чертеж  детали фасада на цветную бумагу, </a:t>
            </a:r>
          </a:p>
          <a:p>
            <a:r>
              <a:rPr lang="ru-RU" sz="2400" dirty="0" smtClean="0"/>
              <a:t>3. Затем вырезаем и делаем прорези /окна, дверь/.</a:t>
            </a:r>
          </a:p>
          <a:p>
            <a:endParaRPr lang="ru-RU" sz="4400" dirty="0"/>
          </a:p>
        </p:txBody>
      </p:sp>
      <p:pic>
        <p:nvPicPr>
          <p:cNvPr id="2050" name="Picture 2" descr="C:\Users\школа\Desktop\Шевчук\ПРЕЗЕНТАЦИИ\ПРЕЗЕНТАЦИИ_уроки\Фото_ конспекты\ТРУД\Дом_Чертеж фасад\Рисунок12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284984"/>
            <a:ext cx="3240360" cy="2304256"/>
          </a:xfrm>
          <a:prstGeom prst="rect">
            <a:avLst/>
          </a:prstGeom>
          <a:noFill/>
        </p:spPr>
      </p:pic>
      <p:pic>
        <p:nvPicPr>
          <p:cNvPr id="2051" name="Picture 3" descr="C:\Users\школа\Desktop\Новая папка\P10406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996952"/>
            <a:ext cx="3583457" cy="25922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31224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8280920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3. Украшаем фасад здания</a:t>
            </a:r>
          </a:p>
        </p:txBody>
      </p:sp>
      <p:pic>
        <p:nvPicPr>
          <p:cNvPr id="3075" name="Picture 3" descr="C:\Users\школа\Desktop\Новая папка\P10406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176687"/>
            <a:ext cx="5112568" cy="355656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31224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4. Изготавливаем детали крыши, используя развертки конуса и пирамиды</a:t>
            </a:r>
          </a:p>
        </p:txBody>
      </p:sp>
      <p:pic>
        <p:nvPicPr>
          <p:cNvPr id="5123" name="Picture 3" descr="C:\Users\школа\Desktop\Новая папка\P10406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492896"/>
            <a:ext cx="2789883" cy="383845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31224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568952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5. Обклеиваем коробку цветной бумагой</a:t>
            </a:r>
          </a:p>
        </p:txBody>
      </p:sp>
      <p:pic>
        <p:nvPicPr>
          <p:cNvPr id="6" name="Picture 2" descr="C:\Users\школа\Desktop\Новая папка\P10406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2630" y="3446401"/>
            <a:ext cx="3047282" cy="2310905"/>
          </a:xfrm>
          <a:prstGeom prst="rect">
            <a:avLst/>
          </a:prstGeom>
          <a:noFill/>
        </p:spPr>
      </p:pic>
      <p:pic>
        <p:nvPicPr>
          <p:cNvPr id="7" name="Picture 2" descr="C:\Users\школа\Desktop\Новая папка\P10406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3429000"/>
            <a:ext cx="2980765" cy="2339830"/>
          </a:xfrm>
          <a:prstGeom prst="rect">
            <a:avLst/>
          </a:prstGeom>
          <a:noFill/>
        </p:spPr>
      </p:pic>
      <p:pic>
        <p:nvPicPr>
          <p:cNvPr id="4099" name="Picture 3" descr="C:\Users\школа\Desktop\Новая папка\P10406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988840"/>
            <a:ext cx="2376264" cy="13501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607816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772816"/>
            <a:ext cx="3312368" cy="38130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6. Собираем изделие:</a:t>
            </a:r>
          </a:p>
          <a:p>
            <a:pPr>
              <a:buNone/>
            </a:pPr>
            <a:endParaRPr lang="ru-RU" sz="1100" dirty="0" smtClean="0"/>
          </a:p>
          <a:p>
            <a:pPr>
              <a:buFontTx/>
              <a:buChar char="-"/>
            </a:pPr>
            <a:r>
              <a:rPr lang="ru-RU" sz="2400" dirty="0" smtClean="0"/>
              <a:t>Приклеиваем фасад</a:t>
            </a:r>
          </a:p>
          <a:p>
            <a:pPr>
              <a:buFontTx/>
              <a:buChar char="-"/>
            </a:pPr>
            <a:r>
              <a:rPr lang="ru-RU" sz="2400" dirty="0" smtClean="0"/>
              <a:t>Закрепляем детали крыши</a:t>
            </a:r>
          </a:p>
        </p:txBody>
      </p:sp>
      <p:pic>
        <p:nvPicPr>
          <p:cNvPr id="6146" name="Picture 2" descr="C:\Users\школа\Desktop\Новая папка\P10406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1196752"/>
            <a:ext cx="4993755" cy="416978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55172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Автор: Богдан Арутюнян, 5А класс</a:t>
            </a:r>
          </a:p>
        </p:txBody>
      </p:sp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74441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7560840" cy="4536504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7. Собираем изделие: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Добавляем 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детали украшений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Автор: Роман Грязнов, 5А класс   </a:t>
            </a:r>
          </a:p>
        </p:txBody>
      </p:sp>
      <p:pic>
        <p:nvPicPr>
          <p:cNvPr id="9218" name="Picture 2" descr="C:\Users\школа\Desktop\Новая папка\P10406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692696"/>
            <a:ext cx="4175648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74441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556792"/>
            <a:ext cx="8208912" cy="453650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7. Собираем изделие: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Добавляем 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  </a:t>
            </a:r>
            <a:r>
              <a:rPr lang="ru-RU" sz="2400" dirty="0" smtClean="0"/>
              <a:t>детали украшений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r>
              <a:rPr lang="ru-RU" sz="2200" dirty="0" smtClean="0">
                <a:solidFill>
                  <a:srgbClr val="002060"/>
                </a:solidFill>
              </a:rPr>
              <a:t>Автор: Богдан Добров, 5А класс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школа\Desktop\Новая папка\P10406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692696"/>
            <a:ext cx="4502701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74441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8136904" cy="4536504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7. Собираем изделие: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Добавляем 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детали украшений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Автор: Георгий Лисица, 5Б класс</a:t>
            </a:r>
          </a:p>
        </p:txBody>
      </p:sp>
      <p:pic>
        <p:nvPicPr>
          <p:cNvPr id="11266" name="Picture 2" descr="C:\Users\школа\Desktop\Новая папка\P10406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836712"/>
            <a:ext cx="4463926" cy="44103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49917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8136904" cy="453650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Собираем изделие: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Автор: Бруно </a:t>
            </a:r>
            <a:r>
              <a:rPr lang="ru-RU" sz="2400" dirty="0" err="1" smtClean="0">
                <a:solidFill>
                  <a:srgbClr val="002060"/>
                </a:solidFill>
              </a:rPr>
              <a:t>Кардозо</a:t>
            </a:r>
            <a:r>
              <a:rPr lang="ru-RU" sz="2400" dirty="0" smtClean="0">
                <a:solidFill>
                  <a:srgbClr val="002060"/>
                </a:solidFill>
              </a:rPr>
              <a:t>, 5Б класс </a:t>
            </a:r>
          </a:p>
        </p:txBody>
      </p:sp>
      <p:pic>
        <p:nvPicPr>
          <p:cNvPr id="7170" name="Picture 2" descr="C:\Users\школа\Desktop\Новая папка\P10406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692696"/>
            <a:ext cx="4016744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744416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8136904" cy="453650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Собираем изделие:</a:t>
            </a: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endParaRPr lang="ru-RU" sz="2400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Автор: Владислав Ковров, 5Б класс </a:t>
            </a:r>
          </a:p>
        </p:txBody>
      </p:sp>
      <p:pic>
        <p:nvPicPr>
          <p:cNvPr id="8194" name="Picture 2" descr="C:\Users\школа\Desktop\Новая папка\P10406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620688"/>
            <a:ext cx="4374336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620688"/>
            <a:ext cx="3384376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643192" cy="17281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изготовить макет коттеджного городка своими руками?</a:t>
            </a:r>
          </a:p>
          <a:p>
            <a:endParaRPr lang="ru-RU" sz="3200" dirty="0"/>
          </a:p>
          <a:p>
            <a:pPr>
              <a:buNone/>
            </a:pPr>
            <a:endParaRPr lang="ru-RU" sz="3200" dirty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77072"/>
            <a:ext cx="490314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для этого надо?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Admin\Pictures\Домики\puzzle-pieces-2648213_6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3861048"/>
            <a:ext cx="2212445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7992278"/>
      </p:ext>
    </p:extLst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3312368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r>
              <a:rPr lang="en-US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373216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Коттеджный</a:t>
            </a:r>
            <a:r>
              <a:rPr lang="ru-RU" b="1" i="1" dirty="0" smtClean="0">
                <a:solidFill>
                  <a:srgbClr val="FF0000"/>
                </a:solidFill>
              </a:rPr>
              <a:t> городок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 детской площадкой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2290" name="Picture 2" descr="C:\Users\школа\Desktop\Новая папка\P10405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772816"/>
            <a:ext cx="8183562" cy="3456384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3528" y="2276872"/>
            <a:ext cx="7344172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Поделка получилась красивой и оригинальной.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Соблюдена технология изготовления.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Работа соответствует задуманному.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Себестоимость материалов небольшая.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Сделана эстетично и аккуратно.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Экологически чистая.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11560" y="764704"/>
            <a:ext cx="633762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качества</a:t>
            </a:r>
            <a:endParaRPr lang="ru-RU" sz="3200" b="1" dirty="0" smtClean="0">
              <a:solidFill>
                <a:schemeClr val="tx2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chemeClr val="tx2"/>
                </a:solidFill>
              </a:rPr>
              <a:t>Самооценка:</a:t>
            </a:r>
            <a:endParaRPr lang="ru-RU" sz="3200" b="1" dirty="0"/>
          </a:p>
        </p:txBody>
      </p:sp>
      <p:pic>
        <p:nvPicPr>
          <p:cNvPr id="15363" name="Picture 3" descr="C:\Users\школа\Desktop\Новая папка\P10406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4962" y="4149080"/>
            <a:ext cx="4132662" cy="2283296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836712"/>
            <a:ext cx="29161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307" y="5085184"/>
            <a:ext cx="87543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Надеемся,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вам понравилось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Picture 2" descr="C:\Users\школа\Desktop\Новая папка\P10406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628800"/>
            <a:ext cx="7704856" cy="2896042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2483768" cy="432048"/>
          </a:xfrm>
        </p:spPr>
        <p:txBody>
          <a:bodyPr>
            <a:normAutofit/>
          </a:bodyPr>
          <a:lstStyle/>
          <a:p>
            <a:pPr algn="ctr"/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3429000"/>
            <a:ext cx="8229600" cy="259499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Сделаем макет вместе с друзьями!</a:t>
            </a:r>
          </a:p>
          <a:p>
            <a:pPr algn="ctr">
              <a:buNone/>
            </a:pPr>
            <a:endParaRPr lang="ru-RU" sz="3200" dirty="0"/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использовать простые, доступные материалы.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26869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Идея!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C:\Users\Admin\Pictures\Домики\153_puzzled_house_w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548680"/>
            <a:ext cx="3965426" cy="29740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9519601"/>
      </p:ext>
    </p:extLst>
  </p:cSld>
  <p:clrMapOvr>
    <a:masterClrMapping/>
  </p:clrMapOvr>
  <p:transition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836712"/>
            <a:ext cx="8064896" cy="5400600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3200" dirty="0"/>
              <a:t> </a:t>
            </a:r>
            <a:r>
              <a:rPr lang="ru-RU" sz="3200" dirty="0" smtClean="0"/>
              <a:t>изготовить макет коттеджного городка своими руками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1.Познакомиться с понятием «макет» и его видами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2. Изучить основные элементы здания.</a:t>
            </a:r>
          </a:p>
          <a:p>
            <a:r>
              <a:rPr lang="ru-RU" dirty="0" smtClean="0"/>
              <a:t>3. Продумать технологию изготовления макета.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4. Использовать простые, доступные и экологически чистые материалы.</a:t>
            </a:r>
            <a:endParaRPr lang="ru-RU" dirty="0"/>
          </a:p>
          <a:p>
            <a:r>
              <a:rPr lang="ru-RU" dirty="0"/>
              <a:t>5</a:t>
            </a:r>
            <a:r>
              <a:rPr lang="ru-RU" dirty="0" smtClean="0"/>
              <a:t>. </a:t>
            </a:r>
            <a:r>
              <a:rPr lang="ru-RU" dirty="0"/>
              <a:t>Сделать эстетически красивое </a:t>
            </a:r>
            <a:r>
              <a:rPr lang="ru-RU" dirty="0" smtClean="0"/>
              <a:t>проектное изделие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pPr eaLnBrk="1" hangingPunct="1">
              <a:defRPr/>
            </a:pPr>
            <a:r>
              <a:rPr lang="ru-RU" b="0" smtClean="0"/>
              <a:t> </a:t>
            </a:r>
          </a:p>
        </p:txBody>
      </p:sp>
      <p:sp>
        <p:nvSpPr>
          <p:cNvPr id="1198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1412776"/>
            <a:ext cx="8964612" cy="5043611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ТЕХНОЛОГИЯ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ИЗГОТОВЛЕНИЯ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МАТЕРИАЛЫ                               СТОИМОСТЬ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		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ФОРМА 					БЕЗОПАСНОСТЬ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РАЗМЕРЫ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МАКЕТИРОВАНИЕ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ТРАДИЦИИ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74756" name="Oval 5"/>
          <p:cNvSpPr>
            <a:spLocks noChangeArrowheads="1"/>
          </p:cNvSpPr>
          <p:nvPr/>
        </p:nvSpPr>
        <p:spPr bwMode="auto">
          <a:xfrm>
            <a:off x="3635896" y="2852936"/>
            <a:ext cx="1635125" cy="2282825"/>
          </a:xfrm>
          <a:prstGeom prst="ellipse">
            <a:avLst/>
          </a:prstGeom>
          <a:solidFill>
            <a:srgbClr val="92D050"/>
          </a:solidFill>
          <a:ln w="76200">
            <a:solidFill>
              <a:srgbClr val="1C1C1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7200" dirty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  <p:sp>
        <p:nvSpPr>
          <p:cNvPr id="74757" name="Line 9"/>
          <p:cNvSpPr>
            <a:spLocks noChangeShapeType="1"/>
          </p:cNvSpPr>
          <p:nvPr/>
        </p:nvSpPr>
        <p:spPr bwMode="auto">
          <a:xfrm>
            <a:off x="3779838" y="3213100"/>
            <a:ext cx="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58" name="Line 10"/>
          <p:cNvSpPr>
            <a:spLocks noChangeShapeType="1"/>
          </p:cNvSpPr>
          <p:nvPr/>
        </p:nvSpPr>
        <p:spPr bwMode="auto">
          <a:xfrm flipH="1" flipV="1">
            <a:off x="2916238" y="2924175"/>
            <a:ext cx="863600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59" name="Line 14"/>
          <p:cNvSpPr>
            <a:spLocks noChangeShapeType="1"/>
          </p:cNvSpPr>
          <p:nvPr/>
        </p:nvSpPr>
        <p:spPr bwMode="auto">
          <a:xfrm flipH="1" flipV="1">
            <a:off x="3419475" y="3573463"/>
            <a:ext cx="215900" cy="71437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0" name="Line 15"/>
          <p:cNvSpPr>
            <a:spLocks noChangeShapeType="1"/>
          </p:cNvSpPr>
          <p:nvPr/>
        </p:nvSpPr>
        <p:spPr bwMode="auto">
          <a:xfrm flipV="1">
            <a:off x="4427538" y="2565400"/>
            <a:ext cx="0" cy="14287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1" name="Line 16"/>
          <p:cNvSpPr>
            <a:spLocks noChangeShapeType="1"/>
          </p:cNvSpPr>
          <p:nvPr/>
        </p:nvSpPr>
        <p:spPr bwMode="auto">
          <a:xfrm flipV="1">
            <a:off x="5148263" y="2924175"/>
            <a:ext cx="1079500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2" name="Line 17"/>
          <p:cNvSpPr>
            <a:spLocks noChangeShapeType="1"/>
          </p:cNvSpPr>
          <p:nvPr/>
        </p:nvSpPr>
        <p:spPr bwMode="auto">
          <a:xfrm flipV="1">
            <a:off x="5219700" y="3500438"/>
            <a:ext cx="288925" cy="730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3" name="Line 18"/>
          <p:cNvSpPr>
            <a:spLocks noChangeShapeType="1"/>
          </p:cNvSpPr>
          <p:nvPr/>
        </p:nvSpPr>
        <p:spPr bwMode="auto">
          <a:xfrm flipH="1" flipV="1">
            <a:off x="1908175" y="4005263"/>
            <a:ext cx="1727200" cy="144462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4" name="Line 19"/>
          <p:cNvSpPr>
            <a:spLocks noChangeShapeType="1"/>
          </p:cNvSpPr>
          <p:nvPr/>
        </p:nvSpPr>
        <p:spPr bwMode="auto">
          <a:xfrm flipV="1">
            <a:off x="5292725" y="4076700"/>
            <a:ext cx="1511300" cy="144463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5" name="Line 20"/>
          <p:cNvSpPr>
            <a:spLocks noChangeShapeType="1"/>
          </p:cNvSpPr>
          <p:nvPr/>
        </p:nvSpPr>
        <p:spPr bwMode="auto">
          <a:xfrm>
            <a:off x="4427538" y="5084763"/>
            <a:ext cx="0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6" name="WordArt 30"/>
          <p:cNvSpPr>
            <a:spLocks noChangeArrowheads="1" noChangeShapeType="1" noTextEdit="1"/>
          </p:cNvSpPr>
          <p:nvPr/>
        </p:nvSpPr>
        <p:spPr bwMode="auto">
          <a:xfrm>
            <a:off x="1115616" y="548680"/>
            <a:ext cx="7272807" cy="647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47"/>
              </a:avLst>
            </a:prstTxWarp>
            <a:scene3d>
              <a:camera prst="legacyPerspectiveBottomRight">
                <a:rot lat="0" lon="21239996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40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"/>
                <a:cs typeface="Arial"/>
              </a:rPr>
              <a:t>схема обдумывания</a:t>
            </a:r>
          </a:p>
        </p:txBody>
      </p:sp>
      <p:pic>
        <p:nvPicPr>
          <p:cNvPr id="3074" name="Picture 2" descr="C:\Users\Admin\Pictures\Домики\muxomor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996952"/>
            <a:ext cx="1440160" cy="196101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332656"/>
            <a:ext cx="7607816" cy="105156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Название проекта: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800"/>
            <a:ext cx="7920880" cy="52292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Elephant" pitchFamily="18" charset="0"/>
              </a:rPr>
              <a:t>« ЧИСТЫЙ    ИСТОЧНИК »</a:t>
            </a:r>
            <a:r>
              <a:rPr lang="ru-RU" sz="4000" b="1" dirty="0" smtClean="0">
                <a:latin typeface="Elephant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 smtClean="0">
                <a:latin typeface="Elephant" pitchFamily="18" charset="0"/>
              </a:rPr>
              <a:t>-  это оттого,  что источником материала являются производные от природной экологически чистой древесины.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u="sng" dirty="0" smtClean="0">
                <a:latin typeface="Elephant" pitchFamily="18" charset="0"/>
              </a:rPr>
              <a:t>Проектное изделие</a:t>
            </a:r>
            <a:r>
              <a:rPr lang="ru-RU" sz="3200" b="1" dirty="0" smtClean="0">
                <a:latin typeface="Elephant" pitchFamily="18" charset="0"/>
              </a:rPr>
              <a:t> –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Elephant" pitchFamily="18" charset="0"/>
              </a:rPr>
              <a:t>макет коттеджного городка</a:t>
            </a:r>
            <a:r>
              <a:rPr lang="ru-RU" sz="3200" b="1" i="1" dirty="0" smtClean="0">
                <a:latin typeface="Elephant" pitchFamily="18" charset="0"/>
              </a:rPr>
              <a:t> </a:t>
            </a:r>
          </a:p>
          <a:p>
            <a:pPr algn="ctr">
              <a:buNone/>
              <a:defRPr/>
            </a:pPr>
            <a:r>
              <a:rPr lang="ru-RU" sz="3200" b="1" dirty="0" smtClean="0">
                <a:latin typeface="Elephant" pitchFamily="18" charset="0"/>
              </a:rPr>
              <a:t> из бумаги и картона.</a:t>
            </a:r>
            <a:endParaRPr lang="ru-RU" sz="3200" b="1" i="1" dirty="0" smtClean="0">
              <a:latin typeface="Elephant" pitchFamily="18" charset="0"/>
            </a:endParaRPr>
          </a:p>
        </p:txBody>
      </p:sp>
      <p:pic>
        <p:nvPicPr>
          <p:cNvPr id="10241" name="Picture 1" descr="C:\Users\Admin\Pictures\Домики\muxomor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36296" y="3826362"/>
            <a:ext cx="1368152" cy="1961018"/>
          </a:xfrm>
          <a:prstGeom prst="rect">
            <a:avLst/>
          </a:prstGeom>
          <a:noFill/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8183880" cy="86409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Возможные затруднения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5" y="1484784"/>
            <a:ext cx="8136904" cy="638132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Изготовление представленного проектного изделия имеет определённую специфику и  не представляется сложным на первый взгляд. </a:t>
            </a:r>
          </a:p>
          <a:p>
            <a:pPr eaLnBrk="1" hangingPunct="1">
              <a:defRPr/>
            </a:pPr>
            <a:r>
              <a:rPr lang="ru-RU" dirty="0" smtClean="0"/>
              <a:t>При работе конструирование тесно переплетается с моделированием;  нет чёткой границы между ними - в этом и заключаются некоторые затруднения в работе.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  <p:bldP spid="1751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85584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165618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Маке́т</a:t>
            </a:r>
            <a:r>
              <a:rPr lang="ru-RU" dirty="0" smtClean="0"/>
              <a:t> (фр. </a:t>
            </a:r>
            <a:r>
              <a:rPr lang="ru-RU" dirty="0" err="1" smtClean="0"/>
              <a:t>maquette</a:t>
            </a:r>
            <a:r>
              <a:rPr lang="ru-RU" dirty="0" smtClean="0"/>
              <a:t> — масштабная модель, </a:t>
            </a:r>
            <a:r>
              <a:rPr lang="ru-RU" dirty="0" err="1" smtClean="0"/>
              <a:t>итал</a:t>
            </a:r>
            <a:r>
              <a:rPr lang="ru-RU" dirty="0" smtClean="0"/>
              <a:t>. </a:t>
            </a:r>
            <a:r>
              <a:rPr lang="ru-RU" dirty="0" err="1" smtClean="0"/>
              <a:t>macchietta</a:t>
            </a:r>
            <a:r>
              <a:rPr lang="ru-RU" dirty="0" smtClean="0"/>
              <a:t>, уменьшительное от </a:t>
            </a:r>
            <a:r>
              <a:rPr lang="ru-RU" dirty="0" err="1" smtClean="0"/>
              <a:t>macchia</a:t>
            </a:r>
            <a:r>
              <a:rPr lang="ru-RU" dirty="0" smtClean="0"/>
              <a:t>) — модель объекта в уменьшенном масштабе или в натуральную величину, лишённая, как правило, функциональности представляемого объекта. Предназначен для представления объекта. 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429000"/>
            <a:ext cx="4464496" cy="259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Маке́т</a:t>
            </a:r>
            <a:r>
              <a:rPr lang="ru-RU" sz="2000" dirty="0" smtClean="0"/>
              <a:t> - объёмно пространственное изображение (из гипса, дерева, пластмассы, картона и других материалов) уже построенного или проектируемого здания, архитектурного ансамбля, города.</a:t>
            </a:r>
            <a:endParaRPr lang="ru-RU" sz="2000" dirty="0"/>
          </a:p>
        </p:txBody>
      </p:sp>
      <p:pic>
        <p:nvPicPr>
          <p:cNvPr id="3584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29732" y="3284984"/>
            <a:ext cx="3437215" cy="2503959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842</TotalTime>
  <Words>766</Words>
  <Application>Microsoft Office PowerPoint</Application>
  <PresentationFormat>Экран (4:3)</PresentationFormat>
  <Paragraphs>224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Аспект</vt:lpstr>
      <vt:lpstr>Творческий проект   «Макет коттеджного городка "Чистый источник"»</vt:lpstr>
      <vt:lpstr>План:</vt:lpstr>
      <vt:lpstr>Проблема</vt:lpstr>
      <vt:lpstr>Слайд 4</vt:lpstr>
      <vt:lpstr>Слайд 5</vt:lpstr>
      <vt:lpstr> </vt:lpstr>
      <vt:lpstr>Название проекта:</vt:lpstr>
      <vt:lpstr>Возможные затруднения</vt:lpstr>
      <vt:lpstr>Исследование </vt:lpstr>
      <vt:lpstr>Исследование </vt:lpstr>
      <vt:lpstr>Исследование </vt:lpstr>
      <vt:lpstr>Основные виды крыш</vt:lpstr>
      <vt:lpstr>Основные элементы фасада</vt:lpstr>
      <vt:lpstr>Слайд 14</vt:lpstr>
      <vt:lpstr>Материалы и принадлежности:</vt:lpstr>
      <vt:lpstr>Техника безопасности  при работе с ножом:</vt:lpstr>
      <vt:lpstr>Техника безопасности при работе с ножницами: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Результат.</vt:lpstr>
      <vt:lpstr>Слайд 31</vt:lpstr>
      <vt:lpstr>Слайд 32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Деревянный самолёт.</dc:title>
  <dc:creator>ученик</dc:creator>
  <cp:lastModifiedBy>Admin</cp:lastModifiedBy>
  <cp:revision>142</cp:revision>
  <dcterms:created xsi:type="dcterms:W3CDTF">2017-05-18T01:37:21Z</dcterms:created>
  <dcterms:modified xsi:type="dcterms:W3CDTF">2018-02-03T02:19:29Z</dcterms:modified>
</cp:coreProperties>
</file>