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73" r:id="rId4"/>
    <p:sldId id="274" r:id="rId5"/>
    <p:sldId id="275" r:id="rId6"/>
    <p:sldId id="276" r:id="rId7"/>
    <p:sldId id="278" r:id="rId8"/>
    <p:sldId id="280" r:id="rId9"/>
    <p:sldId id="284" r:id="rId10"/>
    <p:sldId id="28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71637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семья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988840"/>
            <a:ext cx="46085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7030A0"/>
                </a:solidFill>
              </a:rPr>
              <a:t>Без чего на  белом свете</a:t>
            </a:r>
          </a:p>
          <a:p>
            <a:r>
              <a:rPr lang="ru-RU" sz="2800" i="1" dirty="0">
                <a:solidFill>
                  <a:srgbClr val="7030A0"/>
                </a:solidFill>
              </a:rPr>
              <a:t>Взрослым не прожить и детям?</a:t>
            </a:r>
          </a:p>
          <a:p>
            <a:r>
              <a:rPr lang="ru-RU" sz="2800" i="1" dirty="0">
                <a:solidFill>
                  <a:srgbClr val="7030A0"/>
                </a:solidFill>
              </a:rPr>
              <a:t>Кто поддержит вас ,друзья?</a:t>
            </a:r>
          </a:p>
          <a:p>
            <a:r>
              <a:rPr lang="ru-RU" sz="2800" i="1" dirty="0">
                <a:solidFill>
                  <a:srgbClr val="7030A0"/>
                </a:solidFill>
              </a:rPr>
              <a:t>Ваша дружная…(семья)</a:t>
            </a:r>
          </a:p>
        </p:txBody>
      </p:sp>
      <p:pic>
        <p:nvPicPr>
          <p:cNvPr id="1026" name="Picture 2" descr="C:\Documents and Settings\Наташа\Рабочий стол\фото нод семья\семьяя\593897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666" y="3734911"/>
            <a:ext cx="403244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2318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072" y="2132856"/>
            <a:ext cx="5761037" cy="395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93870" y="692696"/>
            <a:ext cx="62656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     </a:t>
            </a:r>
            <a:r>
              <a:rPr lang="ru-RU" sz="6600" i="1" dirty="0" smtClean="0">
                <a:solidFill>
                  <a:srgbClr val="FF0000"/>
                </a:solidFill>
              </a:rPr>
              <a:t>Молодцы </a:t>
            </a:r>
            <a:r>
              <a:rPr lang="ru-RU" sz="6600" i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2024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12" y="332656"/>
            <a:ext cx="45365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/>
                </a:solidFill>
                <a:latin typeface="Monotype Corsiva" panose="03010101010201010101" pitchFamily="66" charset="0"/>
              </a:rPr>
              <a:t>Игра «Четвёртый лишний»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86" y="836283"/>
            <a:ext cx="1602110" cy="22139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516" y="1071412"/>
            <a:ext cx="1710812" cy="22139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124744"/>
            <a:ext cx="2107257" cy="21072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814" y="4186079"/>
            <a:ext cx="1944216" cy="19442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587" y="3232001"/>
            <a:ext cx="1386085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Мама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3223559"/>
            <a:ext cx="2088232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Бабушка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3223559"/>
            <a:ext cx="2160239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Соседка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61190" y="3223558"/>
            <a:ext cx="3511010" cy="3538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Сестренка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9965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50" y="451376"/>
            <a:ext cx="2072780" cy="29907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673708"/>
            <a:ext cx="3048000" cy="2286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473" y="4149080"/>
            <a:ext cx="2238375" cy="1676400"/>
          </a:xfrm>
          <a:prstGeom prst="rect">
            <a:avLst/>
          </a:prstGeom>
        </p:spPr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427" y="3906044"/>
            <a:ext cx="2415169" cy="240913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23612" y="3244334"/>
            <a:ext cx="43648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Дворник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36812" y="3223559"/>
            <a:ext cx="1834156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Папа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9" y="3223559"/>
            <a:ext cx="1401092" cy="83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Брат 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3223559"/>
            <a:ext cx="3121119" cy="3091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Дедушка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931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280277" cy="22802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085" y="3566917"/>
            <a:ext cx="2160240" cy="29851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4664"/>
            <a:ext cx="2466032" cy="24660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10" y="3876461"/>
            <a:ext cx="1964784" cy="26756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2708920"/>
            <a:ext cx="1800199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Бабушка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08304" y="3223559"/>
            <a:ext cx="1368152" cy="2644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Мама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03805" y="3223559"/>
            <a:ext cx="1680163" cy="2644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Подруга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07074" y="2420888"/>
            <a:ext cx="131299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сестренка 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984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Наташа\Рабочий стол\фото нод семья\семьяя\90139805_s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656"/>
            <a:ext cx="5184575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04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7416824" cy="7386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«</a:t>
            </a:r>
            <a:r>
              <a:rPr lang="ru-RU" sz="2400" dirty="0">
                <a:solidFill>
                  <a:srgbClr val="FF0000"/>
                </a:solidFill>
              </a:rPr>
              <a:t>Раскроем  тайну пословиц»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(</a:t>
            </a:r>
            <a:r>
              <a:rPr lang="ru-RU" dirty="0"/>
              <a:t>совместное обсуждение смысла пословиц  о семье.)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1124744"/>
            <a:ext cx="5112568" cy="49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 smtClean="0">
                <a:solidFill>
                  <a:srgbClr val="0070C0"/>
                </a:solidFill>
                <a:ea typeface="Times New Roman"/>
                <a:cs typeface="Times New Roman"/>
              </a:rPr>
              <a:t>В дружной семье и в холод тепло.</a:t>
            </a:r>
            <a:endParaRPr lang="ru-RU" sz="2000" dirty="0">
              <a:solidFill>
                <a:srgbClr val="0070C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1844824"/>
            <a:ext cx="5328592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solidFill>
                  <a:srgbClr val="0070C0"/>
                </a:solidFill>
                <a:latin typeface="Calibri"/>
                <a:ea typeface="Times New Roman"/>
                <a:cs typeface="Times New Roman"/>
              </a:rPr>
              <a:t>В гостях хорошо, а дома лучше.</a:t>
            </a:r>
            <a:endParaRPr lang="ru-RU" sz="2400" dirty="0">
              <a:solidFill>
                <a:srgbClr val="0070C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2636912"/>
            <a:ext cx="5112568" cy="492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690245" algn="l"/>
              </a:tabLst>
            </a:pPr>
            <a:r>
              <a:rPr lang="ru-RU" sz="2400" dirty="0">
                <a:solidFill>
                  <a:srgbClr val="0070C0"/>
                </a:solidFill>
                <a:latin typeface="Calibri"/>
                <a:ea typeface="Times New Roman"/>
                <a:cs typeface="Times New Roman"/>
              </a:rPr>
              <a:t>Дружная семья не знает печали</a:t>
            </a:r>
            <a:endParaRPr lang="ru-RU" sz="2400" dirty="0">
              <a:solidFill>
                <a:srgbClr val="0070C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4365104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Пословицы-это короткие фразы, в которых заложен глубокий смысл, передается опыт  поколений и мудрость народа.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Русские пословицы о семье-это мудрые высказывания, в которых семье отводится важная роль.</a:t>
            </a:r>
          </a:p>
        </p:txBody>
      </p:sp>
    </p:spTree>
    <p:extLst>
      <p:ext uri="{BB962C8B-B14F-4D97-AF65-F5344CB8AC3E}">
        <p14:creationId xmlns:p14="http://schemas.microsoft.com/office/powerpoint/2010/main" val="325520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260648"/>
            <a:ext cx="5112568" cy="5170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Calibri"/>
                <a:ea typeface="Calibri"/>
                <a:cs typeface="Times New Roman"/>
              </a:rPr>
              <a:t>                 Семейный 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>альбом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052736"/>
            <a:ext cx="39244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>
                <a:solidFill>
                  <a:srgbClr val="C0504D"/>
                </a:solidFill>
                <a:latin typeface="Monotype Corsiva" panose="03010101010201010101" pitchFamily="66" charset="0"/>
              </a:rPr>
              <a:t>Есть в доме любом семейный альбом, </a:t>
            </a:r>
            <a:endParaRPr lang="ru-RU" sz="2000" b="1" i="1" dirty="0" smtClean="0">
              <a:solidFill>
                <a:srgbClr val="C0504D"/>
              </a:solidFill>
              <a:latin typeface="Monotype Corsiva" panose="03010101010201010101" pitchFamily="66" charset="0"/>
            </a:endParaRPr>
          </a:p>
          <a:p>
            <a:pPr lvl="0"/>
            <a:r>
              <a:rPr lang="ru-RU" sz="2000" b="1" i="1" dirty="0" smtClean="0">
                <a:solidFill>
                  <a:srgbClr val="C0504D"/>
                </a:solidFill>
                <a:latin typeface="Monotype Corsiva" panose="03010101010201010101" pitchFamily="66" charset="0"/>
              </a:rPr>
              <a:t>Как </a:t>
            </a:r>
            <a:r>
              <a:rPr lang="ru-RU" sz="2000" b="1" i="1" dirty="0">
                <a:solidFill>
                  <a:srgbClr val="C0504D"/>
                </a:solidFill>
                <a:latin typeface="Monotype Corsiva" panose="03010101010201010101" pitchFamily="66" charset="0"/>
              </a:rPr>
              <a:t>в зеркале, мы отражаемся в нём</a:t>
            </a:r>
            <a:endParaRPr lang="ru-RU" sz="2000" b="1" dirty="0">
              <a:solidFill>
                <a:srgbClr val="C0504D"/>
              </a:solidFill>
              <a:latin typeface="Monotype Corsiva" panose="03010101010201010101" pitchFamily="66" charset="0"/>
            </a:endParaRPr>
          </a:p>
          <a:p>
            <a:pPr lvl="0"/>
            <a:r>
              <a:rPr lang="ru-RU" sz="2000" b="1" i="1" dirty="0">
                <a:solidFill>
                  <a:srgbClr val="C0504D"/>
                </a:solidFill>
                <a:latin typeface="Monotype Corsiva" panose="03010101010201010101" pitchFamily="66" charset="0"/>
              </a:rPr>
              <a:t>Пускай, не всегда мы красивы, </a:t>
            </a:r>
            <a:endParaRPr lang="ru-RU" sz="2000" b="1" i="1" dirty="0" smtClean="0">
              <a:solidFill>
                <a:srgbClr val="C0504D"/>
              </a:solidFill>
              <a:latin typeface="Monotype Corsiva" panose="03010101010201010101" pitchFamily="66" charset="0"/>
            </a:endParaRPr>
          </a:p>
          <a:p>
            <a:pPr lvl="0"/>
            <a:r>
              <a:rPr lang="ru-RU" sz="2000" b="1" i="1" dirty="0" smtClean="0">
                <a:solidFill>
                  <a:srgbClr val="C0504D"/>
                </a:solidFill>
                <a:latin typeface="Monotype Corsiva" panose="03010101010201010101" pitchFamily="66" charset="0"/>
              </a:rPr>
              <a:t>Зато </a:t>
            </a:r>
            <a:r>
              <a:rPr lang="ru-RU" sz="2000" b="1" i="1" dirty="0">
                <a:solidFill>
                  <a:srgbClr val="C0504D"/>
                </a:solidFill>
                <a:latin typeface="Monotype Corsiva" panose="03010101010201010101" pitchFamily="66" charset="0"/>
              </a:rPr>
              <a:t>эти фото правдивы</a:t>
            </a:r>
            <a:endParaRPr lang="ru-RU" sz="2000" b="1" dirty="0">
              <a:solidFill>
                <a:srgbClr val="C0504D"/>
              </a:solidFill>
              <a:latin typeface="Monotype Corsiva" panose="03010101010201010101" pitchFamily="66" charset="0"/>
            </a:endParaRPr>
          </a:p>
          <a:p>
            <a:pPr lvl="0"/>
            <a:r>
              <a:rPr lang="ru-RU" sz="2000" b="1" i="1" dirty="0">
                <a:solidFill>
                  <a:srgbClr val="C0504D"/>
                </a:solidFill>
                <a:latin typeface="Monotype Corsiva" panose="03010101010201010101" pitchFamily="66" charset="0"/>
              </a:rPr>
              <a:t>Хранится альбом в нашем доме, И снимки хранятся в альбоме.</a:t>
            </a:r>
            <a:endParaRPr lang="ru-RU" sz="2000" b="1" dirty="0">
              <a:solidFill>
                <a:srgbClr val="C0504D"/>
              </a:solidFill>
              <a:latin typeface="Monotype Corsiva" panose="03010101010201010101" pitchFamily="66" charset="0"/>
            </a:endParaRPr>
          </a:p>
          <a:p>
            <a:pPr lvl="0"/>
            <a:r>
              <a:rPr lang="ru-RU" sz="2000" b="1" i="1" dirty="0">
                <a:solidFill>
                  <a:srgbClr val="C0504D"/>
                </a:solidFill>
                <a:latin typeface="Monotype Corsiva" panose="03010101010201010101" pitchFamily="66" charset="0"/>
              </a:rPr>
              <a:t>Их много и старых и новых </a:t>
            </a:r>
            <a:endParaRPr lang="ru-RU" sz="2000" b="1" i="1" dirty="0" smtClean="0">
              <a:solidFill>
                <a:srgbClr val="C0504D"/>
              </a:solidFill>
              <a:latin typeface="Monotype Corsiva" panose="03010101010201010101" pitchFamily="66" charset="0"/>
            </a:endParaRPr>
          </a:p>
          <a:p>
            <a:pPr lvl="0"/>
            <a:r>
              <a:rPr lang="ru-RU" sz="2000" b="1" i="1" dirty="0" smtClean="0">
                <a:solidFill>
                  <a:srgbClr val="C0504D"/>
                </a:solidFill>
                <a:latin typeface="Monotype Corsiva" panose="03010101010201010101" pitchFamily="66" charset="0"/>
              </a:rPr>
              <a:t>– </a:t>
            </a:r>
            <a:r>
              <a:rPr lang="ru-RU" sz="2000" b="1" i="1" dirty="0">
                <a:solidFill>
                  <a:srgbClr val="C0504D"/>
                </a:solidFill>
                <a:latin typeface="Monotype Corsiva" panose="03010101010201010101" pitchFamily="66" charset="0"/>
              </a:rPr>
              <a:t>У нас у семейства большого.</a:t>
            </a:r>
            <a:endParaRPr lang="ru-RU" sz="2000" b="1" dirty="0">
              <a:solidFill>
                <a:srgbClr val="C0504D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285" y="3988642"/>
            <a:ext cx="3371850" cy="2857500"/>
          </a:xfrm>
          <a:prstGeom prst="rect">
            <a:avLst/>
          </a:prstGeom>
        </p:spPr>
      </p:pic>
      <p:pic>
        <p:nvPicPr>
          <p:cNvPr id="7171" name="Picture 3" descr="C:\Documents and Settings\Наташа\Рабочий стол\фото нод семья\427565_semeinyi-albom-oformle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38" y="3627582"/>
            <a:ext cx="3910021" cy="311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Наташа\Рабочий стол\фото нод семья\1850496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70" y="829250"/>
            <a:ext cx="4032448" cy="300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09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260648"/>
            <a:ext cx="5112568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200" dirty="0" smtClean="0"/>
              <a:t>          Моя  </a:t>
            </a:r>
            <a:r>
              <a:rPr lang="ru-RU" sz="3200" dirty="0"/>
              <a:t>родословная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99" y="1031573"/>
            <a:ext cx="5341978" cy="550984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895077" y="1031573"/>
            <a:ext cx="285338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Посмотрите на картинку, что растёт здесь? (</a:t>
            </a:r>
            <a:r>
              <a:rPr lang="ru-RU" sz="1400" dirty="0" smtClean="0"/>
              <a:t>дерево</a:t>
            </a:r>
            <a:r>
              <a:rPr lang="ru-RU" sz="1400" dirty="0"/>
              <a:t>)</a:t>
            </a:r>
            <a:r>
              <a:rPr lang="ru-RU" sz="1400" dirty="0" smtClean="0"/>
              <a:t>. </a:t>
            </a:r>
            <a:r>
              <a:rPr lang="ru-RU" sz="1400" dirty="0"/>
              <a:t>Это не простое дерево. Это древо семьи. На нём изображают всех своих родственников. Давайте рассмотрим его. Какой величины веточки вверху, а какой внизу? Вверху – маленькие, тонкие. А внизу – большие, толстые. Ребята, ваша семья как это дерево и каждый член семьи — листочек.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95076" y="4221088"/>
            <a:ext cx="2565356" cy="1939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smtClean="0">
                <a:ea typeface="Times New Roman"/>
                <a:cs typeface="Times New Roman"/>
              </a:rPr>
              <a:t>«</a:t>
            </a:r>
            <a:r>
              <a:rPr lang="ru-RU" sz="1400">
                <a:ea typeface="Times New Roman"/>
                <a:cs typeface="Times New Roman"/>
              </a:rPr>
              <a:t>Д</a:t>
            </a:r>
            <a:r>
              <a:rPr lang="ru-RU" sz="1400" smtClean="0">
                <a:ea typeface="Times New Roman"/>
                <a:cs typeface="Times New Roman"/>
              </a:rPr>
              <a:t>ерево</a:t>
            </a:r>
            <a:r>
              <a:rPr lang="ru-RU" sz="1400" dirty="0">
                <a:ea typeface="Times New Roman"/>
                <a:cs typeface="Times New Roman"/>
              </a:rPr>
              <a:t>, у которого крепкие корни, ветер не валит</a:t>
            </a:r>
            <a:r>
              <a:rPr lang="ru-RU" sz="1400" dirty="0" smtClean="0">
                <a:ea typeface="Times New Roman"/>
                <a:cs typeface="Times New Roman"/>
              </a:rPr>
              <a:t>.»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a typeface="Times New Roman"/>
                <a:cs typeface="Times New Roman"/>
              </a:rPr>
              <a:t> </a:t>
            </a:r>
            <a:r>
              <a:rPr lang="ru-RU" sz="1400" dirty="0">
                <a:ea typeface="Times New Roman"/>
                <a:cs typeface="Times New Roman"/>
              </a:rPr>
              <a:t>Если мы будем знать историю своего рода(семьи), значит, будем знать историю своей Родины, и нам не страшны никакие невзгоды.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2206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Наташа\Рабочий стол\533064-gotzap6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30" y="476672"/>
            <a:ext cx="4265554" cy="5904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Documents and Settings\Наташа\Рабочий стол\istoriya_moey_semi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4"/>
            <a:ext cx="4464261" cy="4061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076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157</TotalTime>
  <Words>247</Words>
  <Application>Microsoft Office PowerPoint</Application>
  <PresentationFormat>Экран (4:3)</PresentationFormat>
  <Paragraphs>74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Book Antiqua</vt:lpstr>
      <vt:lpstr>Calibri</vt:lpstr>
      <vt:lpstr>Lucida Sans</vt:lpstr>
      <vt:lpstr>Monotype Corsiva</vt:lpstr>
      <vt:lpstr>Symbol</vt:lpstr>
      <vt:lpstr>Times New Roman</vt:lpstr>
      <vt:lpstr>Аптека</vt:lpstr>
      <vt:lpstr>семья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</dc:title>
  <cp:lastModifiedBy>Admin</cp:lastModifiedBy>
  <cp:revision>35</cp:revision>
  <dcterms:modified xsi:type="dcterms:W3CDTF">2017-02-13T22:51:57Z</dcterms:modified>
</cp:coreProperties>
</file>