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7" r:id="rId4"/>
    <p:sldId id="261" r:id="rId5"/>
    <p:sldId id="26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60"/>
  </p:normalViewPr>
  <p:slideViewPr>
    <p:cSldViewPr>
      <p:cViewPr varScale="1">
        <p:scale>
          <a:sx n="65" d="100"/>
          <a:sy n="6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8467EE-540E-4648-8BF2-034EF2A173ED}" type="datetimeFigureOut">
              <a:rPr lang="ru-RU" smtClean="0"/>
              <a:pPr/>
              <a:t>26.09.2011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964139-51E6-4BC4-8BC1-C0B4F14A8DA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Словарные слова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</a:p>
          <a:p>
            <a:r>
              <a:rPr lang="ru-RU" dirty="0" smtClean="0"/>
              <a:t>часть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15616" y="5013176"/>
            <a:ext cx="7056784" cy="1440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к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 тан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2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123728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923928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012160" y="4725144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07704" y="5589240"/>
            <a:ext cx="72008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3707904" y="5517232"/>
            <a:ext cx="72008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484784"/>
            <a:ext cx="36920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1.Младшее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офицерское воинское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звание.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Командир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морского или воздушного судна 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корабля.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Главный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игрок команды, несущий руководящие функции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1484784"/>
            <a:ext cx="3528000" cy="31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4048" y="1556792"/>
            <a:ext cx="36920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шкипер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1484784"/>
            <a:ext cx="2304000" cy="111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</a:p>
          <a:p>
            <a:pPr algn="ctr"/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3356992"/>
            <a:ext cx="1925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рядовой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матрос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60032" y="3428999"/>
            <a:ext cx="2304256" cy="111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 animBg="1"/>
      <p:bldP spid="14" grpId="0"/>
      <p:bldP spid="15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572000" y="90872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Триста тридцать три корабля лавировали, лавировали, лавировали, лавировали, лавировали, лавировали, да и не вылавировали, да и не вылавировали, да и не вылавировали.</a:t>
            </a:r>
            <a:endParaRPr lang="ru-RU" sz="2400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рабль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572000" y="443711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877272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95736" y="5517232"/>
            <a:ext cx="93610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764704"/>
            <a:ext cx="36920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1.Воздушный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корабль — дирижабль, реже: самолёт.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Космический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корабль — пилотируемый космический аппарат.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«Летучий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корабль» — название русской народной сказки.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Корабль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пустыни — верблюд.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Бунт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корабле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корабля на бал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836712"/>
            <a:ext cx="3528000" cy="439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Устойчивые выражения</a:t>
            </a:r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836712"/>
            <a:ext cx="4284000" cy="291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Скороговорки</a:t>
            </a:r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8" grpId="0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55576" y="1196752"/>
            <a:ext cx="6176178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1.  </a:t>
            </a:r>
            <a:r>
              <a:rPr lang="ru-RU" sz="3200" dirty="0" smtClean="0"/>
              <a:t>Монумент</a:t>
            </a:r>
            <a:r>
              <a:rPr lang="ru-RU" sz="3200" dirty="0" smtClean="0"/>
              <a:t>, мемориал;</a:t>
            </a:r>
          </a:p>
          <a:p>
            <a:r>
              <a:rPr lang="ru-RU" sz="3200" dirty="0" smtClean="0"/>
              <a:t>2. Свидетельство, произведение</a:t>
            </a:r>
          </a:p>
          <a:p>
            <a:endParaRPr lang="ru-RU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15616" y="5517232"/>
            <a:ext cx="7200800" cy="9359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тник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195736" y="458112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995936" y="594928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779912" y="5517232"/>
            <a:ext cx="79208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1196752"/>
            <a:ext cx="6192000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smtClean="0"/>
              <a:t>Синонимы</a:t>
            </a:r>
          </a:p>
          <a:p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2996952"/>
            <a:ext cx="438414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Памятник литературы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2996952"/>
            <a:ext cx="6192000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Фразеологизм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обл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ко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979712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076056" y="602128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4716016" y="5661248"/>
            <a:ext cx="93610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196752"/>
            <a:ext cx="74029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кучевое облако</a:t>
            </a:r>
          </a:p>
          <a:p>
            <a:r>
              <a:rPr lang="ru-RU" sz="3200" dirty="0" smtClean="0"/>
              <a:t>перистое облако</a:t>
            </a:r>
          </a:p>
          <a:p>
            <a:r>
              <a:rPr lang="ru-RU" sz="3200" dirty="0" smtClean="0"/>
              <a:t>грозовое облако</a:t>
            </a:r>
          </a:p>
          <a:p>
            <a:r>
              <a:rPr lang="ru-RU" sz="3200" dirty="0" smtClean="0"/>
              <a:t>в </a:t>
            </a:r>
            <a:r>
              <a:rPr lang="ru-RU" sz="3200" dirty="0" smtClean="0"/>
              <a:t>облаках быть или в облака уноситься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1196752"/>
            <a:ext cx="7416000" cy="201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Устойчивые выражения</a:t>
            </a:r>
          </a:p>
          <a:p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3573016"/>
            <a:ext cx="62011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облачко, облачность</a:t>
            </a:r>
            <a:endParaRPr lang="ru-RU" sz="3200" dirty="0" smtClean="0"/>
          </a:p>
          <a:p>
            <a:r>
              <a:rPr lang="ru-RU" sz="3200" dirty="0" smtClean="0"/>
              <a:t>облачный</a:t>
            </a:r>
            <a:r>
              <a:rPr lang="ru-RU" sz="3200" dirty="0" smtClean="0"/>
              <a:t>, </a:t>
            </a:r>
            <a:r>
              <a:rPr lang="ru-RU" sz="3200" dirty="0" smtClean="0"/>
              <a:t>заоблачный, облачно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3573016"/>
            <a:ext cx="7416000" cy="108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Родственные слова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8" grpId="0"/>
      <p:bldP spid="9" grpId="0" animBg="1"/>
      <p:bldP spid="10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148064" y="1052736"/>
            <a:ext cx="3017557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Синонимы:</a:t>
            </a:r>
          </a:p>
          <a:p>
            <a:r>
              <a:rPr lang="ru-RU" sz="3200" dirty="0" smtClean="0"/>
              <a:t>волнение, </a:t>
            </a:r>
          </a:p>
          <a:p>
            <a:r>
              <a:rPr lang="ru-RU" sz="3200" dirty="0" smtClean="0"/>
              <a:t>беспокойство, </a:t>
            </a:r>
          </a:p>
          <a:p>
            <a:r>
              <a:rPr lang="ru-RU" sz="3200" dirty="0" smtClean="0"/>
              <a:t>смятение, смута</a:t>
            </a:r>
          </a:p>
          <a:p>
            <a:endParaRPr lang="ru-RU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вога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572000" y="443711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779912" y="5877272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635896" y="5085184"/>
            <a:ext cx="792088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2040" y="908720"/>
            <a:ext cx="3384376" cy="255454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1412776"/>
            <a:ext cx="241021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Антонимы:</a:t>
            </a:r>
          </a:p>
          <a:p>
            <a:r>
              <a:rPr lang="ru-RU" sz="3200" dirty="0" smtClean="0"/>
              <a:t>спокойствие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908720"/>
            <a:ext cx="3384376" cy="255454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Антонимы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70080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ловый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427984" y="443711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6093296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95736" y="5589240"/>
            <a:ext cx="93610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55679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Имеющий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 фиалки или тёмных соцветий сирени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Облако над головою сузилось, вытянулось и стало лиловым.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1556792"/>
            <a:ext cx="7308000" cy="180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971600" y="5085184"/>
            <a:ext cx="7416824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летовый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067944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94928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79712" y="5517232"/>
            <a:ext cx="122413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556792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Имеющий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цвет,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получающийся смешением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синего цвета с красным, цвет фиалки, седьмой (самый внутренний) цвет радуги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645024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индиго, тёмно-лиловый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1600" y="1268760"/>
            <a:ext cx="7308000" cy="180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</a:p>
          <a:p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3284984"/>
            <a:ext cx="7308000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4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971600" y="5085184"/>
            <a:ext cx="7416824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067944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275856" y="594928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987824" y="5589240"/>
            <a:ext cx="129614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556792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Состоящий из песка, несущий песок,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покрытый песком. Песчаная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почва. Песчаная буря.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Коричневато-желтый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песочный. Песчаная окраска шерсти.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1484784"/>
            <a:ext cx="7308000" cy="180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971600" y="5373216"/>
            <a:ext cx="7416824" cy="10799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пыто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716016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11760" y="6093296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23728" y="5373216"/>
            <a:ext cx="792088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268760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копытом, 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копыт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долой,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отбросить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копыта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196752"/>
            <a:ext cx="7560840" cy="115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Устойчивые выражения</a:t>
            </a:r>
          </a:p>
          <a:p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3212976"/>
            <a:ext cx="75894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топота копыт пыль по полю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летит.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Коза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волком тягалась, рога да копыта остались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Куда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конь с копытом, туда и рак с клешнёй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3212975"/>
            <a:ext cx="7560840" cy="144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Скороговорки, пословицы и поговорки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8" grpId="0"/>
      <p:bldP spid="9" grpId="0" animBg="1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971600" y="5373216"/>
            <a:ext cx="7416824" cy="10799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пытце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211960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051720" y="594928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07704" y="5373216"/>
            <a:ext cx="792088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691680" y="1340768"/>
            <a:ext cx="153522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Сладкое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серт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644008" y="458112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555776" y="580526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483768" y="5445224"/>
            <a:ext cx="864096" cy="7919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126876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3" grpId="0"/>
      <p:bldP spid="4" grpId="0" animBg="1"/>
      <p:bldP spid="4" grpId="1" animBg="1"/>
      <p:bldP spid="5" grpId="0" animBg="1"/>
      <p:bldP spid="1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15616" y="5013176"/>
            <a:ext cx="7344816" cy="1440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с   ч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нение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2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123728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563888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076056" y="4725144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07704" y="5589240"/>
            <a:ext cx="576064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3491880" y="5589240"/>
            <a:ext cx="72008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5656" y="1412776"/>
            <a:ext cx="26997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Копирование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1052736"/>
            <a:ext cx="3348000" cy="93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Антоним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1412776"/>
            <a:ext cx="232627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сотворение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1052735"/>
            <a:ext cx="3348000" cy="93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31640" y="2967335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школьное сочинение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сочинение 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заданную тему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собрание сочинений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08" y="3068960"/>
            <a:ext cx="7560840" cy="140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Устойчивые выражения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 animBg="1"/>
      <p:bldP spid="14" grpId="0"/>
      <p:bldP spid="15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827584" y="249289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Прозрачный драгоценный камень, блеском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твердостью превосходящий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другие минералы.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Инструмент для резки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стекла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виде острого куска этого камня, вделанного в рукоятку.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0152" y="1556792"/>
            <a:ext cx="179889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бриллиант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619672" y="5013176"/>
            <a:ext cx="612068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лмаз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868144" y="465313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051720" y="5805264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691680" y="5517232"/>
            <a:ext cx="864096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1556792"/>
            <a:ext cx="3240000" cy="576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</a:p>
          <a:p>
            <a:pPr algn="ctr"/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1556792"/>
            <a:ext cx="2827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Свой глаз - алмаз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556792"/>
            <a:ext cx="3240000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Поговорка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2492896"/>
            <a:ext cx="7308000" cy="1800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619672" y="5013176"/>
            <a:ext cx="612068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лмазный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139952" y="4725144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1835696" y="5877272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691680" y="5589240"/>
            <a:ext cx="57606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403648" y="3501008"/>
            <a:ext cx="5999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дорожно-транспортное происшествие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755576" y="5013176"/>
            <a:ext cx="7992888" cy="1440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пр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 и   шествие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2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195736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419872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076056" y="4725144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051720" y="5589240"/>
            <a:ext cx="504056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3347864" y="5589240"/>
            <a:ext cx="50405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с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1340768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событие;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приключение, случай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инцидент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1196752"/>
            <a:ext cx="7560840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</a:p>
          <a:p>
            <a:pPr algn="ctr"/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3068960"/>
            <a:ext cx="7560840" cy="140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Устойчивые выражения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499992" y="2924944"/>
            <a:ext cx="4233659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Синонимы: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вольность, воля;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простор, приволье</a:t>
            </a:r>
          </a:p>
          <a:p>
            <a:pPr marL="514350" indent="-514350"/>
            <a:r>
              <a:rPr lang="ru-RU" sz="3200" dirty="0" smtClean="0"/>
              <a:t>      раздолье</a:t>
            </a:r>
          </a:p>
          <a:p>
            <a:endParaRPr lang="ru-RU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619672" y="5013176"/>
            <a:ext cx="612068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бода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652120" y="486916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995936" y="5877272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851920" y="5589240"/>
            <a:ext cx="57606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9992" y="2852936"/>
            <a:ext cx="4320480" cy="206210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           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996952"/>
            <a:ext cx="208659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Антоним:</a:t>
            </a:r>
          </a:p>
          <a:p>
            <a:pPr marL="514350" indent="-514350"/>
            <a:r>
              <a:rPr lang="ru-RU" sz="3200" dirty="0" smtClean="0"/>
              <a:t>угнетение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2852936"/>
            <a:ext cx="4320480" cy="206210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Антонимы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            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980728"/>
            <a:ext cx="8236101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Способность, возможность человека действовать</a:t>
            </a:r>
          </a:p>
          <a:p>
            <a:r>
              <a:rPr lang="ru-RU" sz="2800" dirty="0" smtClean="0"/>
              <a:t> в соответствии со своими интересами и целями; </a:t>
            </a:r>
          </a:p>
          <a:p>
            <a:r>
              <a:rPr lang="ru-RU" sz="2800" dirty="0" smtClean="0"/>
              <a:t>отсутствие ограничений</a:t>
            </a: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620688"/>
            <a:ext cx="8568952" cy="206210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         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  <p:bldP spid="10" grpId="0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15616" y="5013176"/>
            <a:ext cx="720080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бодно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220072" y="479715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635896" y="5877272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419872" y="5589240"/>
            <a:ext cx="648072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331640" y="2967335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1.школьное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сочинение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2.сочинение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заданную тему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3.собрание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сочинений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3140968"/>
            <a:ext cx="7560840" cy="140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Устойчивые выражения</a:t>
            </a:r>
          </a:p>
          <a:p>
            <a:endParaRPr lang="ru-RU" sz="3200" dirty="0"/>
          </a:p>
        </p:txBody>
      </p:sp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755576" y="5013176"/>
            <a:ext cx="7992888" cy="1440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тр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диц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я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2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3347864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6804248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076056" y="4725144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3131840" y="5589240"/>
            <a:ext cx="79208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6588224" y="5589240"/>
            <a:ext cx="72008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5656" y="1412776"/>
            <a:ext cx="24372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Нововведение,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новшество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9632" y="1340768"/>
            <a:ext cx="3348000" cy="140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Антоним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1412776"/>
            <a:ext cx="32080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наследие,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предание,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обычай , устои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1340768"/>
            <a:ext cx="3348000" cy="140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 animBg="1"/>
      <p:bldP spid="14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15616" y="5013176"/>
            <a:ext cx="720080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жать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156176" y="479715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4139952" y="5877272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4067944" y="5589240"/>
            <a:ext cx="648072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556792"/>
            <a:ext cx="30963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проявлять,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передавать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отражать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демонстрировать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1556792"/>
            <a:ext cx="3348000" cy="176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Антоним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1628800"/>
            <a:ext cx="30816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скрывать, утаивать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024" y="1556792"/>
            <a:ext cx="3348000" cy="176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0" grpId="0" animBg="1"/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259632" y="12687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наглядный, доходчивый, эмоциональный, образный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611560" y="5013176"/>
            <a:ext cx="7848872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зительный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923928" y="486916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059832" y="5877272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915816" y="5589240"/>
            <a:ext cx="50405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1052735"/>
            <a:ext cx="4608512" cy="118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299695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тусклый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невыразительный, безликий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внешний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3068960"/>
            <a:ext cx="4608512" cy="118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Антоним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1" grpId="0" animBg="1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835696" y="2103240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Учитывать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учесть,  предполагать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Подразумевать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15616" y="5013176"/>
            <a:ext cx="720080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иметь в  виду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131840" y="479715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724128" y="5877272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5508104" y="6165304"/>
            <a:ext cx="648072" cy="72008"/>
          </a:xfrm>
          <a:prstGeom prst="rect">
            <a:avLst/>
          </a:prstGeom>
          <a:solidFill>
            <a:srgbClr val="00B05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1988840"/>
            <a:ext cx="6120680" cy="104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15616" y="5589240"/>
            <a:ext cx="6783430" cy="863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С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туац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 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267744" y="6021288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6444208" y="6093296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860032" y="4797152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051720" y="5733256"/>
            <a:ext cx="720080" cy="5759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6372200" y="5805264"/>
            <a:ext cx="72008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1340768"/>
            <a:ext cx="22193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Обстановка,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положение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63688" y="134076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547664" y="5013176"/>
            <a:ext cx="648072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яль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156176" y="479715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4139952" y="5877272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923928" y="5589240"/>
            <a:ext cx="864096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445224"/>
            <a:ext cx="6624736" cy="10079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монт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860032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555776" y="580526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483768" y="5445224"/>
            <a:ext cx="864096" cy="7919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1556792"/>
            <a:ext cx="217245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Починка, </a:t>
            </a:r>
          </a:p>
          <a:p>
            <a:r>
              <a:rPr lang="ru-RU" sz="2800" dirty="0" smtClean="0"/>
              <a:t>исправление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03648" y="162880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1700808"/>
            <a:ext cx="1925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Разрушение,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Убыль,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162880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75656" y="3429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капитальный ремонт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косметический ремонт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3284984"/>
            <a:ext cx="59046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8" grpId="0"/>
      <p:bldP spid="9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15616" y="5589240"/>
            <a:ext cx="6783430" cy="863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ро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 но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411760" y="6021288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436096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499992" y="4797152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267744" y="5589240"/>
            <a:ext cx="720080" cy="6479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5148064" y="5661248"/>
            <a:ext cx="72008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ч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1268760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умышленно, с умыслом, специально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назло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понарошку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1268760"/>
            <a:ext cx="3348000" cy="190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64088" y="1268760"/>
            <a:ext cx="1925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ненароком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20072" y="134076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15616" y="5085184"/>
            <a:ext cx="678343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пр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гре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2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3491880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7380312" y="6021288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00192" y="4725144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3347864" y="5589240"/>
            <a:ext cx="720080" cy="6479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7092280" y="5517232"/>
            <a:ext cx="136815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сс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1916832"/>
            <a:ext cx="150073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Регресс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1916832"/>
            <a:ext cx="2088232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антонимы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980728"/>
            <a:ext cx="396044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Развитие от низшего</a:t>
            </a:r>
          </a:p>
          <a:p>
            <a:r>
              <a:rPr lang="ru-RU" sz="3200" dirty="0" smtClean="0"/>
              <a:t> к высшему, совершенствование; </a:t>
            </a:r>
          </a:p>
          <a:p>
            <a:r>
              <a:rPr lang="ru-RU" sz="3200" dirty="0" smtClean="0"/>
              <a:t>движение вперед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908720"/>
            <a:ext cx="3816424" cy="255454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0" grpId="0"/>
      <p:bldP spid="11" grpId="0" animBg="1"/>
      <p:bldP spid="1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15616" y="5085184"/>
            <a:ext cx="678343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пр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це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2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3995936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7380312" y="6021288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156176" y="4797152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3707904" y="5589240"/>
            <a:ext cx="720080" cy="6479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6948264" y="5517232"/>
            <a:ext cx="136815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сс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1124744"/>
            <a:ext cx="7224606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/>
              <a:t>Процесс </a:t>
            </a:r>
            <a:r>
              <a:rPr lang="ru-RU" sz="2400" dirty="0" smtClean="0"/>
              <a:t>- Порядок разбирательства </a:t>
            </a:r>
            <a:endParaRPr lang="ru-RU" sz="2400" dirty="0" smtClean="0"/>
          </a:p>
          <a:p>
            <a:pPr marL="457200" indent="-457200"/>
            <a:r>
              <a:rPr lang="ru-RU" sz="2400" dirty="0" smtClean="0"/>
              <a:t>судебных </a:t>
            </a:r>
            <a:r>
              <a:rPr lang="ru-RU" sz="2400" dirty="0" smtClean="0"/>
              <a:t>и административных дел</a:t>
            </a:r>
          </a:p>
          <a:p>
            <a:r>
              <a:rPr lang="ru-RU" sz="2400" dirty="0" smtClean="0"/>
              <a:t>2) Процесс - Развивающаяся болезнь</a:t>
            </a:r>
          </a:p>
          <a:p>
            <a:r>
              <a:rPr lang="ru-RU" sz="2400" dirty="0" smtClean="0"/>
              <a:t>3) Процесс - Само такое дело</a:t>
            </a:r>
          </a:p>
          <a:p>
            <a:r>
              <a:rPr lang="ru-RU" sz="2400" dirty="0" smtClean="0"/>
              <a:t>4) Процесс - Ход, развитие какого-нибудь явления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1124744"/>
            <a:ext cx="7416824" cy="206210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Лексическое значение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27584" y="1196752"/>
            <a:ext cx="350467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шелест, шуршание</a:t>
            </a:r>
          </a:p>
          <a:p>
            <a:pPr algn="ctr"/>
            <a:endParaRPr lang="ru-RU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шор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635896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724128" y="5661248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5652120" y="5085184"/>
            <a:ext cx="936104" cy="9359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1268760"/>
            <a:ext cx="3528392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3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403648" y="5085184"/>
            <a:ext cx="6783430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i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</a:t>
            </a:r>
            <a:r>
              <a:rPr lang="ru-RU" sz="32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</a:t>
            </a:r>
            <a:r>
              <a:rPr lang="ru-RU" sz="32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</a:t>
            </a:r>
            <a:r>
              <a:rPr lang="ru-RU" sz="32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</a:t>
            </a:r>
            <a:r>
              <a:rPr lang="ru-RU" sz="32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гда</a:t>
            </a:r>
            <a:r>
              <a:rPr lang="ru-RU" sz="32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  </a:t>
            </a:r>
            <a:endParaRPr lang="ru-RU" sz="32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accent2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1475656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200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563888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20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660232" y="4797152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259632" y="5589240"/>
            <a:ext cx="792088" cy="6479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2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3347864" y="5589240"/>
            <a:ext cx="79208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2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1484784"/>
            <a:ext cx="36920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Порой, изредка,</a:t>
            </a:r>
          </a:p>
          <a:p>
            <a:pPr algn="ctr"/>
            <a:r>
              <a:rPr lang="ru-RU" sz="3200" dirty="0" smtClean="0"/>
              <a:t> временами, подчас</a:t>
            </a:r>
          </a:p>
          <a:p>
            <a:pPr algn="ctr"/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1640" y="1412776"/>
            <a:ext cx="3492000" cy="1584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Синонимы</a:t>
            </a:r>
          </a:p>
          <a:p>
            <a:pPr algn="ctr"/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1484784"/>
            <a:ext cx="1925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Всегда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141277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0" grpId="0"/>
      <p:bldP spid="11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338</TotalTime>
  <Words>699</Words>
  <Application>Microsoft Office PowerPoint</Application>
  <PresentationFormat>Экран (4:3)</PresentationFormat>
  <Paragraphs>285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Словарные слова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</dc:title>
  <dc:creator>User</dc:creator>
  <cp:lastModifiedBy>User</cp:lastModifiedBy>
  <cp:revision>39</cp:revision>
  <dcterms:created xsi:type="dcterms:W3CDTF">2011-08-01T19:14:44Z</dcterms:created>
  <dcterms:modified xsi:type="dcterms:W3CDTF">2011-09-26T20:50:09Z</dcterms:modified>
</cp:coreProperties>
</file>