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75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6" r:id="rId17"/>
    <p:sldId id="277" r:id="rId18"/>
    <p:sldId id="272" r:id="rId19"/>
    <p:sldId id="273" r:id="rId20"/>
    <p:sldId id="274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AC859-231E-40AF-90F2-49CF9401F4E8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D21C5-C870-4433-9C2D-F7EC8DD83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96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118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125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128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129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</a:t>
            </a:r>
            <a:r>
              <a:rPr lang="ru-RU" smtClean="0"/>
              <a:t>130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Стр. 131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7D21C5-C870-4433-9C2D-F7EC8DD83EF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A5AFB8-AEFB-4918-8D0B-F88945020A01}" type="datetimeFigureOut">
              <a:rPr lang="ru-RU" smtClean="0"/>
              <a:pPr/>
              <a:t>14.11.2011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FE29F4-C551-4ACE-AA2B-FCF4D9233D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Словарные слова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часть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87624" y="5301208"/>
            <a:ext cx="684076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л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сток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339752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3923928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732240" y="4437112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123728" y="5301208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707904" y="5301208"/>
            <a:ext cx="648072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2204864"/>
            <a:ext cx="2304256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Значение слова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20608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Отдельный листок из венчика цветка. Распустились лепестки розы.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1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013176"/>
            <a:ext cx="6624736" cy="1295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донь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056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877272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11760" y="5445224"/>
            <a:ext cx="100811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1268760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612845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Старославянское – длань.</a:t>
            </a:r>
          </a:p>
          <a:p>
            <a:r>
              <a:rPr lang="ru-RU" sz="2000" b="1" dirty="0" smtClean="0"/>
              <a:t>Впервые, слово «ладонь» в современном варианте встречается в словаре в 1704 г.</a:t>
            </a:r>
          </a:p>
          <a:p>
            <a:r>
              <a:rPr lang="ru-RU" sz="2000" b="1" dirty="0" smtClean="0"/>
              <a:t>Слово пришло из старославянского языка. Первоначальное значение слова «ток», «пол гумна», т.е. «ровное место на току или гумне». В письменных памятниках древнерусского языка встречается слово «</a:t>
            </a:r>
            <a:r>
              <a:rPr lang="ru-RU" sz="2000" b="1" dirty="0" err="1" smtClean="0"/>
              <a:t>долонь</a:t>
            </a:r>
            <a:r>
              <a:rPr lang="ru-RU" sz="2000" b="1" dirty="0" smtClean="0"/>
              <a:t>». Впоследствии путем перестановки слогов образовалось слово «</a:t>
            </a:r>
            <a:r>
              <a:rPr lang="ru-RU" sz="2000" b="1" dirty="0" err="1" smtClean="0"/>
              <a:t>лодонь</a:t>
            </a:r>
            <a:r>
              <a:rPr lang="ru-RU" sz="2000" b="1" dirty="0" smtClean="0"/>
              <a:t>».</a:t>
            </a:r>
          </a:p>
          <a:p>
            <a:r>
              <a:rPr lang="ru-RU" sz="2000" b="1" dirty="0" smtClean="0"/>
              <a:t>В других славянских языках это слово известно как образование, соответствующее старославянскому слову «длань». Современное значение слова – «внутренняя сторона кисти руки между пальцами и запястьем».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013176"/>
            <a:ext cx="6624736" cy="1295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бота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788024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877272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445224"/>
            <a:ext cx="100811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64088" y="134076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3032" y="836712"/>
            <a:ext cx="4140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Забота, попечение, рачение, радение, рвение, старание, беспокойство, возня, хлопоты; уход, внимание, надзор, призор, присмотр, призрение.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764704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Древнерусское – </a:t>
            </a:r>
            <a:r>
              <a:rPr lang="ru-RU" sz="2400" dirty="0" err="1" smtClean="0"/>
              <a:t>зобота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Забота – «попечение, беспокойство о ком-либо, о чем-либо, связанное с хлопотами». Первоначальное слово «</a:t>
            </a:r>
            <a:r>
              <a:rPr lang="ru-RU" sz="2400" dirty="0" err="1" smtClean="0"/>
              <a:t>зобота</a:t>
            </a:r>
            <a:r>
              <a:rPr lang="ru-RU" sz="2400" dirty="0" smtClean="0"/>
              <a:t>» позднее трансформировалось в современное «забота», но старая форма сохранилась в некоторых районах России.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4581128"/>
            <a:ext cx="7128792" cy="1295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ботиться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491880" y="4077072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979712" y="5445224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5013176"/>
            <a:ext cx="57606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112474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1268760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заботиться</a:t>
            </a:r>
          </a:p>
          <a:p>
            <a:r>
              <a:rPr lang="ru-RU" sz="2800" dirty="0" smtClean="0"/>
              <a:t>лелеять</a:t>
            </a:r>
          </a:p>
          <a:p>
            <a:r>
              <a:rPr lang="ru-RU" sz="2800" dirty="0" smtClean="0"/>
              <a:t>нежить</a:t>
            </a:r>
          </a:p>
          <a:p>
            <a:r>
              <a:rPr lang="ru-RU" sz="2800" dirty="0" smtClean="0"/>
              <a:t>холить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340768"/>
            <a:ext cx="2444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пренебрегать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013176"/>
            <a:ext cx="6624736" cy="12959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долго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788024" y="450912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877272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95736" y="5445224"/>
            <a:ext cx="100811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36096" y="1484784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Антонимы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772816"/>
            <a:ext cx="32015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ДОЛГО — КОРОТКО</a:t>
            </a:r>
          </a:p>
          <a:p>
            <a:r>
              <a:rPr lang="ru-RU" b="1" dirty="0" smtClean="0"/>
              <a:t>НАДОЛГО — НЕНАДОЛГО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41277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1700808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продолжаться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475656" y="5157192"/>
            <a:ext cx="6495398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стёр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771800" y="594928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483768" y="5373216"/>
            <a:ext cx="8640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124744"/>
            <a:ext cx="59584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  Горящая куча дров, хвороста, сучьев и т.п. Зажечь к.</a:t>
            </a:r>
          </a:p>
          <a:p>
            <a:r>
              <a:rPr lang="ru-RU" sz="2800" dirty="0" smtClean="0"/>
              <a:t>2.  Общее название некоторых сорных и кормовых злаков. Безостый к.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1196752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6" grpId="0" animBg="1"/>
      <p:bldP spid="7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нструктор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60032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1979712" y="551723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5085184"/>
            <a:ext cx="50405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23728" y="764704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548680"/>
            <a:ext cx="61926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</a:t>
            </a:r>
          </a:p>
          <a:p>
            <a:r>
              <a:rPr lang="ru-RU" dirty="0" smtClean="0"/>
              <a:t> </a:t>
            </a:r>
            <a:r>
              <a:rPr lang="ru-RU" sz="2800" dirty="0" smtClean="0"/>
              <a:t>Тот, кто конструирует что-л., создаёт конструкцию чего-л. К. самолётов. Инженер-конструктор</a:t>
            </a:r>
          </a:p>
          <a:p>
            <a:r>
              <a:rPr lang="ru-RU" sz="2800" dirty="0" smtClean="0"/>
              <a:t> (руководитель проекта). Модельер-конструктор. Главный к.</a:t>
            </a:r>
          </a:p>
          <a:p>
            <a:r>
              <a:rPr lang="ru-RU" sz="2800" dirty="0" smtClean="0"/>
              <a:t> (руководитель проекта).</a:t>
            </a:r>
          </a:p>
          <a:p>
            <a:r>
              <a:rPr lang="ru-RU" sz="2800" dirty="0" smtClean="0"/>
              <a:t> 2.</a:t>
            </a:r>
          </a:p>
          <a:p>
            <a:r>
              <a:rPr lang="ru-RU" sz="2800" dirty="0" smtClean="0"/>
              <a:t> Детская игра - набор деталей для конструирования.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783430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нструкц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я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051720" y="558924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7164288" y="558924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372200" y="4653136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07704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7092280" y="5085184"/>
            <a:ext cx="57606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39544" y="980728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строение, построение,</a:t>
            </a:r>
          </a:p>
          <a:p>
            <a:r>
              <a:rPr lang="ru-RU" sz="2400" b="1" dirty="0" smtClean="0"/>
              <a:t>склад, складка,</a:t>
            </a:r>
          </a:p>
          <a:p>
            <a:r>
              <a:rPr lang="ru-RU" sz="2400" b="1" dirty="0" smtClean="0"/>
              <a:t> сложение (телосложение), устройство, структура, механизм. 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40466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 </a:t>
            </a:r>
            <a:r>
              <a:rPr lang="ru-RU" sz="2000" b="1" dirty="0" smtClean="0"/>
              <a:t>Строение, устройство, взаимное расположение частей (сооружения, механизма и т.п.). Самолёт новой конструкции. Устарелая к. моста.</a:t>
            </a:r>
          </a:p>
          <a:p>
            <a:r>
              <a:rPr lang="ru-RU" sz="2000" b="1" dirty="0" smtClean="0"/>
              <a:t> 2. Обычно мн.: конструкции, -</a:t>
            </a:r>
            <a:r>
              <a:rPr lang="ru-RU" sz="2000" b="1" dirty="0" err="1" smtClean="0"/>
              <a:t>ий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 Сооружение сложного устройства, отдельные части, его составляющие. Железобетонные конструкции. Стальные конструкции.</a:t>
            </a:r>
          </a:p>
          <a:p>
            <a:r>
              <a:rPr lang="ru-RU" sz="2000" b="1" dirty="0" smtClean="0"/>
              <a:t> 3. Грамм.</a:t>
            </a:r>
          </a:p>
          <a:p>
            <a:r>
              <a:rPr lang="ru-RU" sz="2000" b="1" dirty="0" smtClean="0"/>
              <a:t> Сочетание слов, рассматриваемое со стороны их грамматических связей. Синтаксическая к.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692696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692696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5760640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нин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771800" y="558924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7164288" y="5589240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5148064" y="4149080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339752" y="4365104"/>
            <a:ext cx="1800200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иа</a:t>
            </a:r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 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7020272" y="5085184"/>
            <a:ext cx="936104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90872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51720" y="692696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Клавишный музыкальный инструмент, вид фортепиано в виде высокого стоячего ящика, в котором струны, дека и механика расположены вертикально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96744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льто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860032" y="4221088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699792" y="5517232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411760" y="5085184"/>
            <a:ext cx="864096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648" y="1700808"/>
            <a:ext cx="2771800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Этиммология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692696"/>
            <a:ext cx="71287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Испанское – </a:t>
            </a:r>
            <a:r>
              <a:rPr lang="ru-RU" sz="2000" b="1" dirty="0" err="1" smtClean="0"/>
              <a:t>palletoque</a:t>
            </a:r>
            <a:r>
              <a:rPr lang="ru-RU" sz="2000" b="1" dirty="0" smtClean="0"/>
              <a:t> (плащ с капюшоном).</a:t>
            </a:r>
          </a:p>
          <a:p>
            <a:r>
              <a:rPr lang="ru-RU" sz="2000" b="1" dirty="0" smtClean="0"/>
              <a:t>Французское – </a:t>
            </a:r>
            <a:r>
              <a:rPr lang="ru-RU" sz="2000" b="1" dirty="0" err="1" smtClean="0"/>
              <a:t>paletoc</a:t>
            </a:r>
            <a:r>
              <a:rPr lang="ru-RU" sz="2000" b="1" dirty="0" smtClean="0"/>
              <a:t> (вид жакета, безрукавная куртка).</a:t>
            </a:r>
          </a:p>
          <a:p>
            <a:r>
              <a:rPr lang="ru-RU" sz="2000" b="1" dirty="0" smtClean="0"/>
              <a:t>Латинское – </a:t>
            </a:r>
            <a:r>
              <a:rPr lang="ru-RU" sz="2000" b="1" dirty="0" err="1" smtClean="0"/>
              <a:t>palla</a:t>
            </a:r>
            <a:r>
              <a:rPr lang="ru-RU" sz="2000" b="1" dirty="0" smtClean="0"/>
              <a:t> (верхнее платье).</a:t>
            </a:r>
          </a:p>
          <a:p>
            <a:r>
              <a:rPr lang="ru-RU" sz="2000" b="1" dirty="0" smtClean="0"/>
              <a:t>В русский язык слово «пальто» попало во второй четверти XIX в., широко употреблялось уже в 40-е гг.</a:t>
            </a:r>
          </a:p>
          <a:p>
            <a:r>
              <a:rPr lang="ru-RU" sz="2000" b="1" dirty="0" smtClean="0"/>
              <a:t>Было заимствовано, по всей видимости, из французского.</a:t>
            </a:r>
          </a:p>
          <a:p>
            <a:r>
              <a:rPr lang="ru-RU" sz="2000" b="1" dirty="0" smtClean="0"/>
              <a:t>Словом «пальто» в начале XIX в. называли одежду, имеющую вид сюртука и составляющую верхнюю одежду. Современное значение этого слова («одежда с длинными полами, надеваемая поверх костюма или платья») установилось только к концу века.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шение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932040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80526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339752" y="5085184"/>
            <a:ext cx="864096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980728"/>
            <a:ext cx="55446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РЕШЕНИЕ, -я; ср.</a:t>
            </a:r>
          </a:p>
          <a:p>
            <a:r>
              <a:rPr lang="ru-RU" dirty="0" smtClean="0"/>
              <a:t>1. Участвовать в решении чьей-л. судьбы. Перенести срок решения вопроса. Оригинальное инженерное р. здания. Алгебраическое р. задачи.</a:t>
            </a:r>
          </a:p>
          <a:p>
            <a:r>
              <a:rPr lang="ru-RU" dirty="0" smtClean="0"/>
              <a:t> 2. Обдуманное намерение сделать что-л., заключение, вывод из чего-л. Коллективное, </a:t>
            </a:r>
            <a:r>
              <a:rPr lang="ru-RU" dirty="0" err="1" smtClean="0"/>
              <a:t>единодушноер</a:t>
            </a:r>
            <a:r>
              <a:rPr lang="ru-RU" dirty="0" smtClean="0"/>
              <a:t>. Принять р. </a:t>
            </a:r>
          </a:p>
          <a:p>
            <a:r>
              <a:rPr lang="ru-RU" dirty="0" smtClean="0"/>
              <a:t> 3. То, что принято в результате обсуждения; постановление. Судебное р. Вынести, выполнить какое-л. р. Заслушать проект решения конференции. Дирекция приняла р. о реорганизации института.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1428736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Толковый словарь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475656" y="5157192"/>
            <a:ext cx="6120680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свит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р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5796136" y="5445224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5724128" y="5157192"/>
            <a:ext cx="79208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е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563888" y="4293096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19675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Тёплая вязаная фуфайка без застёжек с высоким воротником, надеваемая через голову.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1196752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6" grpId="0" animBg="1"/>
      <p:bldP spid="7" grpId="0"/>
      <p:bldP spid="8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76875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товить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139952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051720" y="5445224"/>
            <a:ext cx="288032" cy="331399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79712" y="5085184"/>
            <a:ext cx="648072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270892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197346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1. (св. приготовить). </a:t>
            </a:r>
            <a:r>
              <a:rPr lang="ru-RU" sz="2000" b="1" dirty="0" err="1" smtClean="0"/>
              <a:t>кого-что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 Делать годным, готовым для чего-л., к чему-л. Г. машину к рейсу. Г. больного к операции. </a:t>
            </a:r>
          </a:p>
          <a:p>
            <a:r>
              <a:rPr lang="ru-RU" sz="2000" b="1" dirty="0" smtClean="0"/>
              <a:t> 2. (св. приготовить). что.</a:t>
            </a:r>
          </a:p>
          <a:p>
            <a:r>
              <a:rPr lang="ru-RU" sz="2000" b="1" dirty="0" smtClean="0"/>
              <a:t> Работать над выполнением, осуществлением чего-л. Г. доклад, проект, диссертацию. Г. уроки. Г. спектакль, концерт, выступление. Г. роль.</a:t>
            </a:r>
          </a:p>
          <a:p>
            <a:r>
              <a:rPr lang="ru-RU" sz="2000" b="1" dirty="0" smtClean="0"/>
              <a:t> 3. (св. приготовить; разг. сготовить). (что).</a:t>
            </a:r>
          </a:p>
          <a:p>
            <a:r>
              <a:rPr lang="ru-RU" sz="2000" b="1" dirty="0" smtClean="0"/>
              <a:t> Приготовлять пищу. Г. обед, завтрак.</a:t>
            </a:r>
          </a:p>
          <a:p>
            <a:r>
              <a:rPr lang="ru-RU" sz="2000" b="1" dirty="0" smtClean="0"/>
              <a:t> Г. борщ. Г. на плите, на газе. Любить г. Моя жена хорошо готовит. Я дома не готовлю: ем в столовой.</a:t>
            </a:r>
          </a:p>
          <a:p>
            <a:r>
              <a:rPr lang="ru-RU" sz="2000" b="1" dirty="0" smtClean="0"/>
              <a:t> 4. что.</a:t>
            </a:r>
          </a:p>
          <a:p>
            <a:r>
              <a:rPr lang="ru-RU" sz="2000" b="1" dirty="0" smtClean="0"/>
              <a:t> Замышлять что-л., собираться сделать что-л. Г. восстание, заговор, переворот. Г. сюрприз.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87624" y="5013176"/>
            <a:ext cx="6783430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р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дор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339752" y="5733256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214810" y="5643578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072198" y="4572008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123728" y="5229200"/>
            <a:ext cx="79208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3929058" y="5143512"/>
            <a:ext cx="79208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1988840"/>
            <a:ext cx="2304256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Значение слова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692696"/>
            <a:ext cx="60486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КОРИДОР, -а; м.</a:t>
            </a:r>
          </a:p>
          <a:p>
            <a:r>
              <a:rPr lang="ru-RU" dirty="0" smtClean="0"/>
              <a:t> 1.</a:t>
            </a:r>
          </a:p>
          <a:p>
            <a:r>
              <a:rPr lang="ru-RU" dirty="0" smtClean="0"/>
              <a:t> Длинный проход, соединяющий отдельные части здания, какого-л. помещения, квартиры. Длинный, узкий к. Двери выходят в к. Пройти коридором. В коридорах власти</a:t>
            </a:r>
          </a:p>
          <a:p>
            <a:r>
              <a:rPr lang="ru-RU" dirty="0" smtClean="0"/>
              <a:t> (в кругах, близких к властям, правительству).</a:t>
            </a:r>
          </a:p>
          <a:p>
            <a:r>
              <a:rPr lang="ru-RU" dirty="0" smtClean="0"/>
              <a:t> 2.</a:t>
            </a:r>
          </a:p>
          <a:p>
            <a:r>
              <a:rPr lang="ru-RU" dirty="0" smtClean="0"/>
              <a:t> Узкое длинное пространство, проход, ограниченные с обеих сторон. Горный к. Образовать к. Воздушный к.</a:t>
            </a:r>
          </a:p>
          <a:p>
            <a:r>
              <a:rPr lang="ru-RU" dirty="0" smtClean="0"/>
              <a:t> (полоса пролёта для самолётов). &lt; Коридорный, -</a:t>
            </a:r>
            <a:r>
              <a:rPr lang="ru-RU" dirty="0" err="1" smtClean="0"/>
              <a:t>ая</a:t>
            </a:r>
            <a:r>
              <a:rPr lang="ru-RU" dirty="0" smtClean="0"/>
              <a:t>, -</a:t>
            </a:r>
            <a:r>
              <a:rPr lang="ru-RU" dirty="0" err="1" smtClean="0"/>
              <a:t>ое</a:t>
            </a:r>
            <a:r>
              <a:rPr lang="ru-RU" dirty="0" smtClean="0"/>
              <a:t>. </a:t>
            </a:r>
            <a:r>
              <a:rPr lang="ru-RU" dirty="0" err="1" smtClean="0"/>
              <a:t>К-ые</a:t>
            </a:r>
            <a:r>
              <a:rPr lang="ru-RU" dirty="0" smtClean="0"/>
              <a:t> часы. </a:t>
            </a:r>
            <a:r>
              <a:rPr lang="ru-RU" dirty="0" err="1" smtClean="0"/>
              <a:t>К-ая</a:t>
            </a:r>
            <a:r>
              <a:rPr lang="ru-RU" dirty="0" smtClean="0"/>
              <a:t> дверь. </a:t>
            </a:r>
            <a:r>
              <a:rPr lang="ru-RU" dirty="0" err="1" smtClean="0"/>
              <a:t>К-ая</a:t>
            </a:r>
            <a:r>
              <a:rPr lang="ru-RU" dirty="0" smtClean="0"/>
              <a:t> система</a:t>
            </a:r>
          </a:p>
          <a:p>
            <a:r>
              <a:rPr lang="ru-RU" dirty="0" smtClean="0"/>
              <a:t> (система расположения комнат в здании, когда двери из всех комнат выходят в общий большой коридор).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87624" y="5301208"/>
            <a:ext cx="6783430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 жалу   ста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051720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5508104" y="5805264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571868" y="4500570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1907704" y="5301208"/>
            <a:ext cx="57606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5220072" y="4869160"/>
            <a:ext cx="79208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й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3212976"/>
            <a:ext cx="168347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просьба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3284984"/>
            <a:ext cx="2304256" cy="58477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синонимы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0"/>
            <a:ext cx="57606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частица.</a:t>
            </a:r>
          </a:p>
          <a:p>
            <a:r>
              <a:rPr lang="ru-RU" dirty="0" smtClean="0"/>
              <a:t> 1. Употребляется как вежливое обращение при просьбе, приказании, разрешении.</a:t>
            </a:r>
          </a:p>
          <a:p>
            <a:r>
              <a:rPr lang="ru-RU" dirty="0" smtClean="0"/>
              <a:t> Прошу тебя, вас. П., извините! </a:t>
            </a:r>
          </a:p>
          <a:p>
            <a:r>
              <a:rPr lang="ru-RU" dirty="0" smtClean="0"/>
              <a:t> 2. Выражает вежливое согласие. Может, дадите взаймы? - П.</a:t>
            </a:r>
          </a:p>
          <a:p>
            <a:r>
              <a:rPr lang="ru-RU" dirty="0" smtClean="0"/>
              <a:t> 3. Употр. как форма вежливого ответа на извинение или на благодарность; пустяки, не стоит того .</a:t>
            </a:r>
          </a:p>
          <a:p>
            <a:r>
              <a:rPr lang="ru-RU" dirty="0" smtClean="0"/>
              <a:t> 4. Употр. для логического выделения, подчёркивания отдельных слов; Желаете посмотреть выставку?  Подключи кабельное телевидение - и пожалуйста разные программы. </a:t>
            </a:r>
          </a:p>
          <a:p>
            <a:r>
              <a:rPr lang="ru-RU" dirty="0" smtClean="0"/>
              <a:t> Употр. для усиления междометных слов, для выражения удивления, возмущения, негодования, иронии. Скажите пожалуйста, какой храбрый! </a:t>
            </a:r>
          </a:p>
          <a:p>
            <a:r>
              <a:rPr lang="ru-RU" dirty="0" smtClean="0"/>
              <a:t> Выражает недовольство по поводу чего-л. неожиданного и неприятного. Упала - и </a:t>
            </a:r>
            <a:r>
              <a:rPr lang="ru-RU" dirty="0" err="1" smtClean="0"/>
              <a:t>здрасьте</a:t>
            </a:r>
            <a:r>
              <a:rPr lang="ru-RU" dirty="0" smtClean="0"/>
              <a:t>, пожалуйста! - сломала руку.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3284984"/>
            <a:ext cx="2376264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Значение слова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0" grpId="0"/>
      <p:bldP spid="11" grpId="0" animBg="1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1187624" y="5301208"/>
            <a:ext cx="6783430" cy="11519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к 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рн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Georgia"/>
              </a:rPr>
              <a:t>  вал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Georgia"/>
            </a:endParaRPr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2339752" y="5805264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4932040" y="5877272"/>
            <a:ext cx="288032" cy="303446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516216" y="4365104"/>
            <a:ext cx="51107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6" name="WordArt 11"/>
          <p:cNvSpPr>
            <a:spLocks noChangeArrowheads="1" noChangeShapeType="1" noTextEdit="1"/>
          </p:cNvSpPr>
          <p:nvPr/>
        </p:nvSpPr>
        <p:spPr bwMode="auto">
          <a:xfrm>
            <a:off x="2051720" y="5301208"/>
            <a:ext cx="864096" cy="7919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7" name="WordArt 13"/>
          <p:cNvSpPr>
            <a:spLocks noChangeArrowheads="1" noChangeShapeType="1" noTextEdit="1"/>
          </p:cNvSpPr>
          <p:nvPr/>
        </p:nvSpPr>
        <p:spPr bwMode="auto">
          <a:xfrm>
            <a:off x="4716016" y="5301208"/>
            <a:ext cx="86409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Georg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34076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 В Италии, позднее во Франции, Испании, Германии, Латинской Америке:</a:t>
            </a:r>
          </a:p>
          <a:p>
            <a:r>
              <a:rPr lang="ru-RU" dirty="0" smtClean="0"/>
              <a:t> весенний праздник, сопровождающийся уличными шествиями, маскарадом (соответствующий русской масленице). Участвовать в карнавале.</a:t>
            </a:r>
          </a:p>
          <a:p>
            <a:r>
              <a:rPr lang="ru-RU" dirty="0" smtClean="0"/>
              <a:t> 2. Народное гулянье-маскарад с танцами, играми и т.п. Бал-карнавал.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1916832"/>
            <a:ext cx="2304256" cy="107721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Значение слова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 animBg="1"/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 rot="21098254">
            <a:off x="1981965" y="6010723"/>
            <a:ext cx="851785" cy="932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двоём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932040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267744" y="6165304"/>
            <a:ext cx="288032" cy="259391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907704" y="6453336"/>
            <a:ext cx="864096" cy="1440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206084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2492896"/>
            <a:ext cx="2892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Два (две), пара, чета, двое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19168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нареч.</a:t>
            </a:r>
          </a:p>
          <a:p>
            <a:r>
              <a:rPr lang="ru-RU" dirty="0" smtClean="0"/>
              <a:t> В количестве двух человек, вместе со вторым. Жить в. Обедать в. В. легче принять решение. В. управимся быстрее. Пойдём с тобой в.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2060848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9" grpId="0"/>
      <p:bldP spid="10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тата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056" y="4149080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555776" y="5805264"/>
            <a:ext cx="537205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339752" y="5085184"/>
            <a:ext cx="864096" cy="1080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24128" y="2060848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1988840"/>
            <a:ext cx="2304256" cy="138499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Значение слова</a:t>
            </a:r>
          </a:p>
          <a:p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98884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Дословная выдержка из какого-л. текста. Привести в речи цитату. Проверять цитаты. Следить за точностью цитат.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2780928"/>
            <a:ext cx="3319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выдержка|выписка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331640" y="5085184"/>
            <a:ext cx="6624736" cy="1368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деж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292080" y="436510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843808" y="5949280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555776" y="5445224"/>
            <a:ext cx="864096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2160" y="191683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836712"/>
            <a:ext cx="4788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Древнерусское – </a:t>
            </a:r>
            <a:r>
              <a:rPr lang="ru-RU" sz="2400" dirty="0" err="1" smtClean="0"/>
              <a:t>падежь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Появилось в русском языке почти одновременно со словом «падать» – в X в.</a:t>
            </a:r>
          </a:p>
          <a:p>
            <a:r>
              <a:rPr lang="ru-RU" sz="2400" dirty="0" smtClean="0"/>
              <a:t>Это слово является копией (калькой) древнегреческого слова </a:t>
            </a:r>
            <a:r>
              <a:rPr lang="ru-RU" sz="2400" dirty="0" err="1" smtClean="0"/>
              <a:t>ptosis</a:t>
            </a:r>
            <a:r>
              <a:rPr lang="ru-RU" sz="2400" dirty="0" smtClean="0"/>
              <a:t>, производного от слова </a:t>
            </a:r>
            <a:r>
              <a:rPr lang="ru-RU" sz="2400" dirty="0" err="1" smtClean="0"/>
              <a:t>pipto</a:t>
            </a:r>
            <a:r>
              <a:rPr lang="ru-RU" sz="2400" dirty="0" smtClean="0"/>
              <a:t> «падаю». Первоначально слово «падеж» использовалось как один из терминов в игре в кости.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191683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1916832"/>
            <a:ext cx="1089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мор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1259632" y="5229200"/>
            <a:ext cx="6624736" cy="10799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err="1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i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латка</a:t>
            </a:r>
            <a:endParaRPr lang="ru-RU" sz="3600" i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4211960" y="4365104"/>
            <a:ext cx="57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9600" dirty="0">
                <a:latin typeface="Georgia" pitchFamily="18" charset="0"/>
              </a:rPr>
              <a:t>′</a:t>
            </a:r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2483768" y="5877272"/>
            <a:ext cx="360040" cy="40340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123728" y="5229200"/>
            <a:ext cx="864096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Синонимы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76470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Слово «палата» употребляется в русском языке со времен князя Владимира (X в).</a:t>
            </a:r>
          </a:p>
          <a:p>
            <a:r>
              <a:rPr lang="ru-RU" sz="2000" dirty="0" smtClean="0"/>
              <a:t>Это слово пришло в русский язык из латинского (через греческий) и первоначально использовалось в значении «дворец, покой». Затем употреблялось для обозначения некоторых государственных учреждений. Во времена Петра I появилось значение слова «палатка» – «небольшой солдатский шатер» (до этого слово использовалось как синоним «дома»).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1196752"/>
            <a:ext cx="2304256" cy="95410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Этимология</a:t>
            </a:r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2204864"/>
            <a:ext cx="3420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ларек|палатка|стойка|</a:t>
            </a:r>
            <a:endParaRPr lang="ru-RU" sz="2400" dirty="0" smtClean="0"/>
          </a:p>
          <a:p>
            <a:r>
              <a:rPr lang="ru-RU" sz="2400" dirty="0" err="1" smtClean="0"/>
              <a:t>киоск|прилавок|</a:t>
            </a:r>
            <a:endParaRPr lang="ru-RU" sz="2400" dirty="0" smtClean="0"/>
          </a:p>
          <a:p>
            <a:r>
              <a:rPr lang="ru-RU" sz="2400" dirty="0" err="1" smtClean="0"/>
              <a:t>павильон|торговая</a:t>
            </a:r>
            <a:r>
              <a:rPr lang="ru-RU" sz="2400" dirty="0" smtClean="0"/>
              <a:t> </a:t>
            </a:r>
            <a:r>
              <a:rPr lang="ru-RU" sz="2400" dirty="0" err="1" smtClean="0"/>
              <a:t>палатка|дом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4" grpId="1" animBg="1"/>
      <p:bldP spid="5" grpId="0" animBg="1"/>
      <p:bldP spid="16" grpId="0" animBg="1"/>
      <p:bldP spid="8" grpId="0"/>
      <p:bldP spid="9" grpId="0" animBg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1388</Words>
  <Application>Microsoft Office PowerPoint</Application>
  <PresentationFormat>Экран (4:3)</PresentationFormat>
  <Paragraphs>201</Paragraphs>
  <Slides>21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Словарные слова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User</dc:creator>
  <cp:lastModifiedBy>кабинет 45</cp:lastModifiedBy>
  <cp:revision>28</cp:revision>
  <dcterms:created xsi:type="dcterms:W3CDTF">2011-08-02T13:55:14Z</dcterms:created>
  <dcterms:modified xsi:type="dcterms:W3CDTF">2011-11-14T04:11:18Z</dcterms:modified>
</cp:coreProperties>
</file>