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8" r:id="rId3"/>
    <p:sldId id="260" r:id="rId4"/>
    <p:sldId id="261" r:id="rId5"/>
    <p:sldId id="262" r:id="rId6"/>
    <p:sldId id="269" r:id="rId7"/>
    <p:sldId id="268" r:id="rId8"/>
    <p:sldId id="267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7A3C31-C3E2-4D7D-AFEC-A7131A624E0B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598E40-6CDA-4C61-B08B-8847CAA9CD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6 </a:t>
            </a:r>
            <a:r>
              <a:rPr lang="ru-RU" dirty="0" err="1" smtClean="0"/>
              <a:t>Бунеев</a:t>
            </a:r>
            <a:r>
              <a:rPr lang="ru-RU" dirty="0" smtClean="0"/>
              <a:t> 2 часть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98E40-6CDA-4C61-B08B-8847CAA9CD8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34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98E40-6CDA-4C61-B08B-8847CAA9CD82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36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98E40-6CDA-4C61-B08B-8847CAA9CD82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</a:t>
            </a:r>
            <a:r>
              <a:rPr lang="ru-RU" smtClean="0"/>
              <a:t>36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98E40-6CDA-4C61-B08B-8847CAA9CD82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</a:t>
            </a:r>
            <a:r>
              <a:rPr lang="ru-RU" smtClean="0"/>
              <a:t>36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98E40-6CDA-4C61-B08B-8847CAA9CD82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42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98E40-6CDA-4C61-B08B-8847CAA9CD82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42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98E40-6CDA-4C61-B08B-8847CAA9CD82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42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98E40-6CDA-4C61-B08B-8847CAA9CD82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43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98E40-6CDA-4C61-B08B-8847CAA9CD82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</a:t>
            </a:r>
            <a:r>
              <a:rPr lang="ru-RU" smtClean="0"/>
              <a:t>47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98E40-6CDA-4C61-B08B-8847CAA9CD82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47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98E40-6CDA-4C61-B08B-8847CAA9CD82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21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98E40-6CDA-4C61-B08B-8847CAA9CD8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47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98E40-6CDA-4C61-B08B-8847CAA9CD82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24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98E40-6CDA-4C61-B08B-8847CAA9CD8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21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98E40-6CDA-4C61-B08B-8847CAA9CD8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21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98E40-6CDA-4C61-B08B-8847CAA9CD8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26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98E40-6CDA-4C61-B08B-8847CAA9CD8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26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98E40-6CDA-4C61-B08B-8847CAA9CD8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31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98E40-6CDA-4C61-B08B-8847CAA9CD8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31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98E40-6CDA-4C61-B08B-8847CAA9CD8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A2F2-389B-489B-8D88-AA36B2AB2F4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BCB2-01B7-46C0-A0A8-7ACFB05DF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A2F2-389B-489B-8D88-AA36B2AB2F4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BCB2-01B7-46C0-A0A8-7ACFB05DF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A2F2-389B-489B-8D88-AA36B2AB2F4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BCB2-01B7-46C0-A0A8-7ACFB05DF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A2F2-389B-489B-8D88-AA36B2AB2F4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BCB2-01B7-46C0-A0A8-7ACFB05DF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A2F2-389B-489B-8D88-AA36B2AB2F4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BCB2-01B7-46C0-A0A8-7ACFB05DF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A2F2-389B-489B-8D88-AA36B2AB2F4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BCB2-01B7-46C0-A0A8-7ACFB05DF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A2F2-389B-489B-8D88-AA36B2AB2F4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BCB2-01B7-46C0-A0A8-7ACFB05DF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A2F2-389B-489B-8D88-AA36B2AB2F4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BCB2-01B7-46C0-A0A8-7ACFB05DF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A2F2-389B-489B-8D88-AA36B2AB2F4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BCB2-01B7-46C0-A0A8-7ACFB05DF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A2F2-389B-489B-8D88-AA36B2AB2F4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1BCB2-01B7-46C0-A0A8-7ACFB05DF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8A2F2-389B-489B-8D88-AA36B2AB2F4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F1BCB2-01B7-46C0-A0A8-7ACFB05DFD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908A2F2-389B-489B-8D88-AA36B2AB2F41}" type="datetimeFigureOut">
              <a:rPr lang="ru-RU" smtClean="0"/>
              <a:pPr/>
              <a:t>02.03.2012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F1BCB2-01B7-46C0-A0A8-7ACFB05DFDA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Словарные слова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4 класс</a:t>
            </a:r>
          </a:p>
          <a:p>
            <a:r>
              <a:rPr lang="ru-RU" dirty="0" smtClean="0"/>
              <a:t>часть 3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2051720" y="5085184"/>
            <a:ext cx="6063350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не  к </a:t>
            </a:r>
            <a:r>
              <a:rPr lang="ru-RU" sz="3600" i="1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лько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3563888" y="5517232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4860032" y="5589240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2987824" y="4221088"/>
            <a:ext cx="511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 smtClean="0">
                <a:latin typeface="Georgia" pitchFamily="18" charset="0"/>
              </a:rPr>
              <a:t>′</a:t>
            </a:r>
            <a:endParaRPr lang="ru-RU" sz="9600" dirty="0">
              <a:latin typeface="Georgia" pitchFamily="18" charset="0"/>
            </a:endParaRP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3347864" y="5085184"/>
            <a:ext cx="648072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с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WordArt 13"/>
          <p:cNvSpPr>
            <a:spLocks noChangeArrowheads="1" noChangeShapeType="1" noTextEdit="1"/>
          </p:cNvSpPr>
          <p:nvPr/>
        </p:nvSpPr>
        <p:spPr bwMode="auto">
          <a:xfrm>
            <a:off x="4716016" y="5085184"/>
            <a:ext cx="648072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23928" y="155679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изрядно, порядочно, порядком, сколько-нибудь, мало-мальски, до некоторой степени, (хоть) немного; ряд, серия; малость, небольшую толику, немножечко, чуть-чуть, едва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187624" y="1484784"/>
            <a:ext cx="17946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нисколько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860032" y="2204864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1259632" y="227687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 animBg="1"/>
      <p:bldP spid="12" grpId="0"/>
      <p:bldP spid="13" grpId="0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4725144"/>
            <a:ext cx="6696744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  зета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860032" y="3861048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483768" y="5301208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339752" y="4725144"/>
            <a:ext cx="864096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87624" y="126876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652120" y="1052736"/>
            <a:ext cx="2880320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Фразеологизмы и устойчивые сочетания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44008" y="908720"/>
            <a:ext cx="42302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ежедневная газета</a:t>
            </a:r>
          </a:p>
          <a:p>
            <a:r>
              <a:rPr lang="ru-RU" sz="2400" b="1" dirty="0" smtClean="0"/>
              <a:t>деловая газета</a:t>
            </a:r>
          </a:p>
          <a:p>
            <a:r>
              <a:rPr lang="ru-RU" sz="2400" b="1" dirty="0" smtClean="0"/>
              <a:t>стенная газета</a:t>
            </a:r>
          </a:p>
          <a:p>
            <a:r>
              <a:rPr lang="ru-RU" sz="2400" b="1" dirty="0" smtClean="0"/>
              <a:t>выписывать газету</a:t>
            </a:r>
          </a:p>
          <a:p>
            <a:r>
              <a:rPr lang="ru-RU" sz="2400" b="1" dirty="0" smtClean="0"/>
              <a:t>подписаться на газету</a:t>
            </a:r>
          </a:p>
          <a:p>
            <a:r>
              <a:rPr lang="ru-RU" sz="2400" b="1" dirty="0" smtClean="0"/>
              <a:t>издавать газету</a:t>
            </a:r>
          </a:p>
          <a:p>
            <a:r>
              <a:rPr lang="ru-RU" sz="2400" b="1" dirty="0" smtClean="0"/>
              <a:t>утром в газете, вечером в куплете</a:t>
            </a:r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15616" y="1268760"/>
            <a:ext cx="290438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многотиражка,</a:t>
            </a:r>
          </a:p>
          <a:p>
            <a:r>
              <a:rPr lang="ru-RU" sz="2800" b="1" dirty="0" smtClean="0"/>
              <a:t> толстушка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7" grpId="0" animBg="1"/>
      <p:bldP spid="9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10"/>
          <p:cNvSpPr>
            <a:spLocks noChangeArrowheads="1" noChangeShapeType="1" noTextEdit="1"/>
          </p:cNvSpPr>
          <p:nvPr/>
        </p:nvSpPr>
        <p:spPr bwMode="auto">
          <a:xfrm rot="21129705">
            <a:off x="2267744" y="5229200"/>
            <a:ext cx="792088" cy="4571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_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4725144"/>
            <a:ext cx="669674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первые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6516216" y="4005064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411760" y="5301208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267744" y="5589240"/>
            <a:ext cx="576064" cy="720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_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87624" y="227687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1628800"/>
            <a:ext cx="33863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первый раз, впервой, впервинку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1700808"/>
            <a:ext cx="17352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повторно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796136" y="227687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 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 animBg="1"/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9" grpId="0"/>
      <p:bldP spid="10" grpId="0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4725144"/>
            <a:ext cx="669674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мпания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076056" y="3933056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483768" y="5301208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051720" y="4725144"/>
            <a:ext cx="720080" cy="1008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08104" y="1124744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96136" y="1124744"/>
            <a:ext cx="23580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коллектив, группа</a:t>
            </a:r>
          </a:p>
          <a:p>
            <a:r>
              <a:rPr lang="ru-RU" sz="2800" dirty="0" smtClean="0"/>
              <a:t>фирма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908720"/>
            <a:ext cx="2304256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Значение слова</a:t>
            </a:r>
          </a:p>
          <a:p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83671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Общество, группа лиц, проводящих вместе время или чем-л. объединённых. Дружная, весёлая к. 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Торговое или промышленное предприятие, создаваемое обычно группой предпринимателей.  Акционерная к.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7" grpId="0"/>
      <p:bldP spid="8" grpId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652120" y="2780928"/>
            <a:ext cx="25922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набег, поход, операция; период, война, крестовый поход, </a:t>
            </a:r>
          </a:p>
          <a:p>
            <a:r>
              <a:rPr lang="ru-RU" b="1" dirty="0" smtClean="0"/>
              <a:t>работа, деятельность</a:t>
            </a:r>
            <a:endParaRPr lang="ru-RU" b="1" dirty="0"/>
          </a:p>
        </p:txBody>
      </p:sp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4725144"/>
            <a:ext cx="669674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мпания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148064" y="3933056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483768" y="5301208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051720" y="4725144"/>
            <a:ext cx="720080" cy="1008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80112" y="2852936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404664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1. Воен.</a:t>
            </a:r>
          </a:p>
          <a:p>
            <a:r>
              <a:rPr lang="ru-RU" b="1" dirty="0" smtClean="0"/>
              <a:t> Совокупность операций, объединённых общей стратегической целью и проводимых в определённый период времени или на отдельном театре военных действий. Начинать, проигрывать, вести кампанию.</a:t>
            </a:r>
          </a:p>
          <a:p>
            <a:r>
              <a:rPr lang="ru-RU" b="1" dirty="0" smtClean="0"/>
              <a:t> 2.</a:t>
            </a:r>
          </a:p>
          <a:p>
            <a:r>
              <a:rPr lang="ru-RU" b="1" dirty="0" smtClean="0"/>
              <a:t> Период непрерывного плавания или похода военно-морского флота.</a:t>
            </a:r>
          </a:p>
          <a:p>
            <a:r>
              <a:rPr lang="ru-RU" b="1" dirty="0" smtClean="0"/>
              <a:t> 3.</a:t>
            </a:r>
          </a:p>
          <a:p>
            <a:r>
              <a:rPr lang="ru-RU" b="1" dirty="0" smtClean="0"/>
              <a:t> Работа, проводимая в определённый период для осуществления какой-л. важной общественно-политической или хозяйственной цели. Избирательная к.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69269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Слово появилось в употреблении в русском языке в первой четверти XVIII в. Первоначально употреблялось в значении «военная операция». Современное значение слова – «массовое мероприятие».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908720"/>
            <a:ext cx="2304256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Значение слова</a:t>
            </a:r>
          </a:p>
          <a:p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5148064" y="90872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Этимология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/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8" grpId="0"/>
      <p:bldP spid="10" grpId="0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4725144"/>
            <a:ext cx="669674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 ребро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7452320" y="4149080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483768" y="5301208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195736" y="4941168"/>
            <a:ext cx="864096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92080" y="299695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Пословицы и поговорки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436096" y="1628800"/>
            <a:ext cx="348512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слово — серебро,</a:t>
            </a:r>
          </a:p>
          <a:p>
            <a:r>
              <a:rPr lang="ru-RU" sz="2800" dirty="0" smtClean="0"/>
              <a:t> молчание — золото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692696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1.   Химический элемент (</a:t>
            </a:r>
            <a:r>
              <a:rPr lang="ru-RU" b="1" dirty="0" err="1" smtClean="0"/>
              <a:t>Ag</a:t>
            </a:r>
            <a:r>
              <a:rPr lang="ru-RU" b="1" dirty="0" smtClean="0"/>
              <a:t>), благородный металл серовато-белого цвета с блеском  2. Изделия из этого металла</a:t>
            </a:r>
          </a:p>
          <a:p>
            <a:pPr marL="342900" indent="-342900">
              <a:buAutoNum type="arabicPeriod" startAt="3"/>
            </a:pPr>
            <a:r>
              <a:rPr lang="ru-RU" b="1" dirty="0" smtClean="0"/>
              <a:t>Нити для вышивания или тканья, тянутые из этого металла.</a:t>
            </a:r>
          </a:p>
          <a:p>
            <a:pPr marL="342900" indent="-342900">
              <a:buAutoNum type="arabicPeriod" startAt="3"/>
            </a:pPr>
            <a:r>
              <a:rPr lang="ru-RU" b="1" dirty="0" smtClean="0"/>
              <a:t>Мелкая разменная монета из сплава, в который входит этот металл или никель</a:t>
            </a:r>
          </a:p>
          <a:p>
            <a:pPr marL="342900" indent="-342900">
              <a:buAutoNum type="arabicPeriod" startAt="3"/>
            </a:pPr>
            <a:r>
              <a:rPr lang="ru-RU" b="1" dirty="0" smtClean="0"/>
              <a:t>Конкурсная или спортивная медаль из этого металла, символизирующая второе место в конкурсе, соревновании.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331640" y="2924944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Лексическое значение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8" grpId="0"/>
      <p:bldP spid="9" grpId="0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2051720" y="5085184"/>
            <a:ext cx="6063350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с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ребр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ный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2627784" y="5661248"/>
            <a:ext cx="216024" cy="2314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5580112" y="5661248"/>
            <a:ext cx="216024" cy="2314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3779912" y="4509120"/>
            <a:ext cx="511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2555776" y="5301208"/>
            <a:ext cx="504056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е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WordArt 13"/>
          <p:cNvSpPr>
            <a:spLocks noChangeArrowheads="1" noChangeShapeType="1" noTextEdit="1"/>
          </p:cNvSpPr>
          <p:nvPr/>
        </p:nvSpPr>
        <p:spPr bwMode="auto">
          <a:xfrm>
            <a:off x="5364088" y="5373216"/>
            <a:ext cx="576064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я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556792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1.   сделанный из серебра, содержащий серебро</a:t>
            </a:r>
          </a:p>
          <a:p>
            <a:r>
              <a:rPr lang="ru-RU" sz="2400" b="1" dirty="0" smtClean="0"/>
              <a:t>2.   свойственный серебру, цветом или 3.   3.   блеском напоминающий серебро</a:t>
            </a:r>
          </a:p>
          <a:p>
            <a:r>
              <a:rPr lang="ru-RU" sz="2400" b="1" dirty="0" smtClean="0"/>
              <a:t>мелодично-звонкий, высокого тона (о голосе, звуке и т. п.) 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64088" y="1556792"/>
            <a:ext cx="32941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серебряная пуля</a:t>
            </a:r>
          </a:p>
          <a:p>
            <a:r>
              <a:rPr lang="ru-RU" sz="2400" b="1" dirty="0" smtClean="0"/>
              <a:t>серебряная свадьба</a:t>
            </a:r>
          </a:p>
          <a:p>
            <a:r>
              <a:rPr lang="ru-RU" sz="2400" b="1" dirty="0" smtClean="0"/>
              <a:t>серебряный век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508104" y="2924944"/>
            <a:ext cx="3024336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Фразеологизмы и устойчивые сочетания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755576" y="2996952"/>
            <a:ext cx="302433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Лексическое значение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 animBg="1"/>
      <p:bldP spid="8" grpId="0"/>
      <p:bldP spid="8" grpId="1"/>
      <p:bldP spid="9" grpId="0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7544" y="332656"/>
            <a:ext cx="66247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Общеславянское – </a:t>
            </a:r>
            <a:r>
              <a:rPr lang="ru-RU" b="1" dirty="0" err="1" smtClean="0"/>
              <a:t>svьrk</a:t>
            </a:r>
            <a:r>
              <a:rPr lang="ru-RU" b="1" dirty="0" smtClean="0"/>
              <a:t>- (писк, треск).</a:t>
            </a:r>
          </a:p>
          <a:p>
            <a:endParaRPr lang="ru-RU" b="1" dirty="0" smtClean="0"/>
          </a:p>
          <a:p>
            <a:r>
              <a:rPr lang="ru-RU" b="1" dirty="0" smtClean="0"/>
              <a:t>Глагол «сверкать» отмечается в русских в словарях с 1731 г. (Вейсман). Глагольная форма «сверкать» имеется только в русском языке Таким образом, название насекомого, самцы которого издают специфический треск, стрекотание, послужило основанием для возникновения глагола «сверкать», то есть «мигать, блистать переливчатым ярким светом».</a:t>
            </a:r>
          </a:p>
          <a:p>
            <a:endParaRPr lang="ru-RU" b="1" dirty="0" smtClean="0"/>
          </a:p>
          <a:p>
            <a:r>
              <a:rPr lang="ru-RU" b="1" dirty="0" smtClean="0"/>
              <a:t>Возможно, «сверкать» возникло от слова «сверчок», но подразумевалось от «светлячок» (насекомое, самки которого имеют на брюшке орган свечения, отчего светятся в темноте)</a:t>
            </a:r>
            <a:endParaRPr lang="ru-RU" b="1" dirty="0"/>
          </a:p>
        </p:txBody>
      </p:sp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4725144"/>
            <a:ext cx="669674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ркать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436096" y="3933056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987824" y="5157192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771800" y="4725144"/>
            <a:ext cx="864096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0232" y="162880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04248" y="1628800"/>
            <a:ext cx="21602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блистать, вспыхивать</a:t>
            </a:r>
          </a:p>
          <a:p>
            <a:r>
              <a:rPr lang="ru-RU" sz="2800" dirty="0" smtClean="0"/>
              <a:t>блистать, лучиться, сиять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619672" y="1700808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Этимология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8" grpId="0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4725144"/>
            <a:ext cx="669674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стор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6516216" y="3861048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3419872" y="5229200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3203848" y="4797152"/>
            <a:ext cx="864096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84168" y="162880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</a:t>
            </a:r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90872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1.</a:t>
            </a:r>
          </a:p>
          <a:p>
            <a:r>
              <a:rPr lang="ru-RU" sz="2400" b="1" dirty="0" smtClean="0"/>
              <a:t>Свободное обширное пространство. Безграничные просторы Вселенной.</a:t>
            </a:r>
          </a:p>
          <a:p>
            <a:r>
              <a:rPr lang="ru-RU" sz="2400" b="1" dirty="0" smtClean="0"/>
              <a:t>2.</a:t>
            </a:r>
          </a:p>
          <a:p>
            <a:r>
              <a:rPr lang="ru-RU" sz="2400" b="1" dirty="0" smtClean="0"/>
              <a:t> Свобода, раздолье. Ребятишкам на даче п. 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68144" y="2636912"/>
            <a:ext cx="2765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ПРОСТОР — ТЕСНОТА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619672" y="1628800"/>
            <a:ext cx="2304256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Лексическое значение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7" grpId="0"/>
      <p:bldP spid="9" grpId="0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4725144"/>
            <a:ext cx="669674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гряный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644008" y="4077072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483768" y="5301208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123728" y="5013176"/>
            <a:ext cx="720080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96136" y="2924944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12160" y="1484784"/>
            <a:ext cx="2520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багровый, кроваво-красный, кровавый, ярко-красный, пунцовый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60648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Слово «багряный» является одним из редких прилагательных в древнерусском языке с корнем </a:t>
            </a:r>
            <a:r>
              <a:rPr lang="ru-RU" b="1" dirty="0" err="1" smtClean="0"/>
              <a:t>багръ</a:t>
            </a:r>
            <a:r>
              <a:rPr lang="ru-RU" b="1" dirty="0" smtClean="0"/>
              <a:t>. Впервые встречается в памятниках XI в. со значением «пурпурный, червленый». Устаревшее слово «багряница» значило «одеяние в виде широкого плаща ярко-красного цвета». Существительное «</a:t>
            </a:r>
            <a:r>
              <a:rPr lang="ru-RU" b="1" dirty="0" err="1" smtClean="0"/>
              <a:t>багрянецъ</a:t>
            </a:r>
            <a:r>
              <a:rPr lang="ru-RU" b="1" dirty="0" smtClean="0"/>
              <a:t>» отмечается впервые с XVIII в.</a:t>
            </a:r>
          </a:p>
          <a:p>
            <a:r>
              <a:rPr lang="ru-RU" b="1" dirty="0" smtClean="0"/>
              <a:t>Слово ведет к старославянскому «</a:t>
            </a:r>
            <a:r>
              <a:rPr lang="ru-RU" b="1" dirty="0" err="1" smtClean="0"/>
              <a:t>багъръ</a:t>
            </a:r>
            <a:r>
              <a:rPr lang="ru-RU" b="1" dirty="0" smtClean="0"/>
              <a:t>» («пурпур»), «</a:t>
            </a:r>
            <a:r>
              <a:rPr lang="ru-RU" b="1" dirty="0" err="1" smtClean="0"/>
              <a:t>багърънъ</a:t>
            </a:r>
            <a:r>
              <a:rPr lang="ru-RU" b="1" dirty="0" smtClean="0"/>
              <a:t>» («пурпурный») и восходит к общеславянскому </a:t>
            </a:r>
            <a:r>
              <a:rPr lang="ru-RU" b="1" dirty="0" err="1" smtClean="0"/>
              <a:t>bagrъ</a:t>
            </a:r>
            <a:r>
              <a:rPr lang="ru-RU" b="1" dirty="0" smtClean="0"/>
              <a:t> (темно-красный) и индоевропейскому </a:t>
            </a:r>
            <a:r>
              <a:rPr lang="ru-RU" b="1" dirty="0" err="1" smtClean="0"/>
              <a:t>bhagh</a:t>
            </a:r>
            <a:r>
              <a:rPr lang="ru-RU" b="1" dirty="0" smtClean="0"/>
              <a:t> (грязь, болото, топь).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47664" y="2924944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Этимология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7" grpId="0"/>
      <p:bldP spid="8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55576" y="836712"/>
            <a:ext cx="73448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Татарское – </a:t>
            </a:r>
            <a:r>
              <a:rPr lang="ru-RU" sz="2400" b="1" dirty="0" err="1" smtClean="0"/>
              <a:t>kamys</a:t>
            </a:r>
            <a:r>
              <a:rPr lang="ru-RU" sz="2400" b="1" dirty="0" smtClean="0"/>
              <a:t>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Слово было заимствовано русским языком в первой половине XVIII в. из тюркских языков. В этих языках слово употребляется не только со значением «растение», но и обозначает изделия из него, а также бамбук. В русском языке «камыш» – это высокое растение, растущее по берегам водоемов и на болотах.</a:t>
            </a:r>
            <a:endParaRPr lang="ru-RU" sz="2400" b="1" dirty="0"/>
          </a:p>
        </p:txBody>
      </p:sp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5085184"/>
            <a:ext cx="669674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мыш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652120" y="4221088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555776" y="5517232"/>
            <a:ext cx="537205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339752" y="5085184"/>
            <a:ext cx="93610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59832" y="1700808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Этимология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3" grpId="0"/>
      <p:bldP spid="4" grpId="0" animBg="1"/>
      <p:bldP spid="4" grpId="1" animBg="1"/>
      <p:bldP spid="5" grpId="0" animBg="1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39552" y="404664"/>
            <a:ext cx="57606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Слово «багровый» впервые встречается в памятниках древнерусского языка начала XVI в. Как и «багряный», это слово восходит к редкому древнерусскому книжному прилагательному XI в. «</a:t>
            </a:r>
            <a:r>
              <a:rPr lang="ru-RU" b="1" dirty="0" err="1" smtClean="0"/>
              <a:t>багръ</a:t>
            </a:r>
            <a:r>
              <a:rPr lang="ru-RU" b="1" dirty="0" smtClean="0"/>
              <a:t>» – «червленый» и существительному «</a:t>
            </a:r>
            <a:r>
              <a:rPr lang="ru-RU" b="1" dirty="0" err="1" smtClean="0"/>
              <a:t>багръ</a:t>
            </a:r>
            <a:r>
              <a:rPr lang="ru-RU" b="1" dirty="0" smtClean="0"/>
              <a:t>» – «червленый цвет».</a:t>
            </a:r>
          </a:p>
          <a:p>
            <a:r>
              <a:rPr lang="ru-RU" b="1" dirty="0" smtClean="0"/>
              <a:t>Слово заимствовано из старославянского, где «</a:t>
            </a:r>
            <a:r>
              <a:rPr lang="ru-RU" b="1" dirty="0" err="1" smtClean="0"/>
              <a:t>багьръ</a:t>
            </a:r>
            <a:r>
              <a:rPr lang="ru-RU" b="1" dirty="0" smtClean="0"/>
              <a:t>» восходит к общеславянской основе </a:t>
            </a:r>
            <a:r>
              <a:rPr lang="ru-RU" b="1" dirty="0" err="1" smtClean="0"/>
              <a:t>bagrъ</a:t>
            </a:r>
            <a:r>
              <a:rPr lang="ru-RU" b="1" dirty="0" smtClean="0"/>
              <a:t>, -</a:t>
            </a:r>
            <a:r>
              <a:rPr lang="ru-RU" b="1" dirty="0" err="1" smtClean="0"/>
              <a:t>a</a:t>
            </a:r>
            <a:r>
              <a:rPr lang="ru-RU" b="1" dirty="0" smtClean="0"/>
              <a:t>, -о и далее – к индоевропейской основе </a:t>
            </a:r>
            <a:r>
              <a:rPr lang="ru-RU" b="1" dirty="0" err="1" smtClean="0"/>
              <a:t>bhagh</a:t>
            </a:r>
            <a:r>
              <a:rPr lang="ru-RU" b="1" dirty="0" smtClean="0"/>
              <a:t>- или </a:t>
            </a:r>
            <a:r>
              <a:rPr lang="ru-RU" b="1" dirty="0" err="1" smtClean="0"/>
              <a:t>bhogh</a:t>
            </a:r>
            <a:r>
              <a:rPr lang="ru-RU" b="1" dirty="0" smtClean="0"/>
              <a:t>- («грязь, болото, топкое место». Старшее значение самого слова «багровый» – «темно-коричневый, рыже-красный», сейчас багровый – «темно-красный, густо-красный с синеватым отливом».</a:t>
            </a:r>
            <a:endParaRPr lang="ru-RU" b="1" dirty="0"/>
          </a:p>
        </p:txBody>
      </p:sp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4725144"/>
            <a:ext cx="669674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гровый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788024" y="4221088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483768" y="5301208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123728" y="5013176"/>
            <a:ext cx="720080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00192" y="1772816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16216" y="836712"/>
            <a:ext cx="23397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багряный, кроваво-красный, кровавый, пунцовый, пурпурный, порфировый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07704" y="1844824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Этимология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8" grpId="0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4725144"/>
            <a:ext cx="669674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лтый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3131840" y="5445224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3059832" y="4725144"/>
            <a:ext cx="792088" cy="1008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00192" y="1772816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54868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Употребляется со значением цвета, который представляет собой нечто среднее между оранжевым и зеленым.</a:t>
            </a:r>
          </a:p>
          <a:p>
            <a:endParaRPr lang="ru-RU" b="1" dirty="0" smtClean="0"/>
          </a:p>
          <a:p>
            <a:r>
              <a:rPr lang="ru-RU" b="1" dirty="0" smtClean="0"/>
              <a:t>Слово общеславянского происхождения. На Руси известно с XIII в. как прозвище. В письменных источниках в качестве прилагательного встречается с XIV в. Глагольные образования появились гораздо позже (только в начале XVIII в.). Похожим по значению и графическому оформлению является английское </a:t>
            </a:r>
            <a:r>
              <a:rPr lang="ru-RU" b="1" dirty="0" err="1" smtClean="0"/>
              <a:t>gold</a:t>
            </a:r>
            <a:r>
              <a:rPr lang="ru-RU" b="1" dirty="0" smtClean="0"/>
              <a:t> – «золото».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88224" y="1988840"/>
            <a:ext cx="23580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солнечный, песочный, золотистый</a:t>
            </a:r>
          </a:p>
          <a:p>
            <a:r>
              <a:rPr lang="ru-RU" sz="2400" b="1" dirty="0" smtClean="0"/>
              <a:t>бульварный, скандальный</a:t>
            </a:r>
          </a:p>
          <a:p>
            <a:r>
              <a:rPr lang="ru-RU" sz="2400" b="1" dirty="0" smtClean="0"/>
              <a:t>желтолицый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23728" y="1772816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Этимология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4" grpId="1" animBg="1"/>
      <p:bldP spid="5" grpId="0" animBg="1"/>
      <p:bldP spid="16" grpId="0" animBg="1"/>
      <p:bldP spid="7" grpId="0"/>
      <p:bldP spid="8" grpId="0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4725144"/>
            <a:ext cx="6624736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ист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на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1763688" y="3861048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5220072" y="5229200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5004048" y="4725144"/>
            <a:ext cx="864096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03648" y="1844824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1196752"/>
            <a:ext cx="18804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Истина, правда, аксиома. 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56176" y="1268760"/>
            <a:ext cx="10071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ложь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796136" y="1844824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7" grpId="0"/>
      <p:bldP spid="8" grpId="0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4725144"/>
            <a:ext cx="6624736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ист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ый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1763688" y="3861048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4857752" y="5143512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4211960" y="4437112"/>
            <a:ext cx="1728192" cy="11521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инн</a:t>
            </a:r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59632" y="2204864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2276872"/>
            <a:ext cx="14237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верный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652120" y="2204864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Антонимы</a:t>
            </a:r>
          </a:p>
          <a:p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652120" y="2204864"/>
            <a:ext cx="2286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ложный</a:t>
            </a:r>
          </a:p>
          <a:p>
            <a:r>
              <a:rPr lang="ru-RU" sz="2800" dirty="0" smtClean="0"/>
              <a:t>видимый, кажущийся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7" grpId="0"/>
      <p:bldP spid="8" grpId="0" animBg="1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907704" y="4437112"/>
            <a:ext cx="561662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да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211960" y="3861048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5148064" y="5157192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4932040" y="4581128"/>
            <a:ext cx="792088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87624" y="270892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2636912"/>
            <a:ext cx="31500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истина</a:t>
            </a:r>
          </a:p>
          <a:p>
            <a:r>
              <a:rPr lang="ru-RU" sz="2800" b="1" dirty="0" smtClean="0"/>
              <a:t>справедливость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292080" y="270892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</a:t>
            </a:r>
          </a:p>
          <a:p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64088" y="2708920"/>
            <a:ext cx="260130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ложь, враньё, неправда, кривда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7" grpId="0"/>
      <p:bldP spid="8" grpId="0" animBg="1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115616" y="4437112"/>
            <a:ext cx="6984776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справ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дливость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076056" y="3861048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3635896" y="5013176"/>
            <a:ext cx="216024" cy="259391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3563888" y="4725144"/>
            <a:ext cx="432048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87624" y="270892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1916832"/>
            <a:ext cx="33661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беспристрастный</a:t>
            </a:r>
          </a:p>
          <a:p>
            <a:r>
              <a:rPr lang="ru-RU" sz="2800" b="1" dirty="0" smtClean="0"/>
              <a:t>непредвзятый</a:t>
            </a:r>
          </a:p>
          <a:p>
            <a:r>
              <a:rPr lang="ru-RU" sz="2800" b="1" dirty="0" smtClean="0"/>
              <a:t>объективный</a:t>
            </a:r>
          </a:p>
          <a:p>
            <a:r>
              <a:rPr lang="ru-RU" sz="2800" b="1" dirty="0" smtClean="0"/>
              <a:t>справедливый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292080" y="263691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Антонимы</a:t>
            </a:r>
          </a:p>
          <a:p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148064" y="1988840"/>
            <a:ext cx="36023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несправедливость, неоправданность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7" grpId="0"/>
      <p:bldP spid="8" grpId="0" animBg="1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1187624" y="4941168"/>
            <a:ext cx="6063350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н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  верно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2411760" y="5517232"/>
            <a:ext cx="216024" cy="2314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7524328" y="5445224"/>
            <a:ext cx="216024" cy="2314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4067944" y="4005064"/>
            <a:ext cx="511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2195736" y="4941168"/>
            <a:ext cx="720080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WordArt 13"/>
          <p:cNvSpPr>
            <a:spLocks noChangeArrowheads="1" noChangeShapeType="1" noTextEdit="1"/>
          </p:cNvSpPr>
          <p:nvPr/>
        </p:nvSpPr>
        <p:spPr bwMode="auto">
          <a:xfrm>
            <a:off x="7308304" y="4941168"/>
            <a:ext cx="720080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е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27784" y="170080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вероятно, очевидно, пожалуй, наверно</a:t>
            </a:r>
          </a:p>
          <a:p>
            <a:r>
              <a:rPr lang="ru-RU" sz="2400" b="1" dirty="0" smtClean="0"/>
              <a:t>наверно, несомненно, наверняка; безусловно, конечно, естественно, непременно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131840" y="263691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 animBg="1"/>
      <p:bldP spid="8" grpId="0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259632" y="692696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/>
              <a:t>Слово было заимствовано в начале XVIII в. из немецкого, в который оно попало из французского (</a:t>
            </a:r>
            <a:r>
              <a:rPr lang="ru-RU" sz="2000" b="1" dirty="0" err="1" smtClean="0"/>
              <a:t>cabinet</a:t>
            </a:r>
            <a:r>
              <a:rPr lang="ru-RU" sz="2000" b="1" dirty="0" smtClean="0"/>
              <a:t>). Первоначальное значение слова – «ларей с выдвижными ящиками». Позднее кабинетом стали называть государственный совет, а также помещение для специальных занятий. Кроме того, в русском языке было распространено слово «</a:t>
            </a:r>
            <a:r>
              <a:rPr lang="ru-RU" sz="2000" b="1" dirty="0" err="1" smtClean="0"/>
              <a:t>габинет</a:t>
            </a:r>
            <a:r>
              <a:rPr lang="ru-RU" sz="2000" b="1" dirty="0" smtClean="0"/>
              <a:t>», заимствованное из польского (</a:t>
            </a:r>
            <a:r>
              <a:rPr lang="ru-RU" sz="2000" b="1" dirty="0" err="1" smtClean="0"/>
              <a:t>gabinet</a:t>
            </a:r>
            <a:r>
              <a:rPr lang="ru-RU" sz="2000" b="1" dirty="0" smtClean="0"/>
              <a:t>).</a:t>
            </a:r>
            <a:endParaRPr lang="ru-RU" sz="2000" b="1" dirty="0"/>
          </a:p>
        </p:txBody>
      </p:sp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2051720" y="5085184"/>
            <a:ext cx="6063350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к  б  нет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3131840" y="5805264"/>
            <a:ext cx="216024" cy="2314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4643438" y="5786454"/>
            <a:ext cx="216024" cy="23143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372200" y="4581128"/>
            <a:ext cx="511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2843808" y="5373216"/>
            <a:ext cx="720080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WordArt 13"/>
          <p:cNvSpPr>
            <a:spLocks noChangeArrowheads="1" noChangeShapeType="1" noTextEdit="1"/>
          </p:cNvSpPr>
          <p:nvPr/>
        </p:nvSpPr>
        <p:spPr bwMode="auto">
          <a:xfrm>
            <a:off x="4499992" y="5373216"/>
            <a:ext cx="648072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и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84168" y="1412776"/>
            <a:ext cx="25020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отдельный кабинет,</a:t>
            </a:r>
          </a:p>
          <a:p>
            <a:r>
              <a:rPr lang="ru-RU" sz="2400" b="1" dirty="0" smtClean="0"/>
              <a:t>кабинет министров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940152" y="2204864"/>
            <a:ext cx="3024336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Фразеологизмы и устойчивые сочетания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1691680" y="2276872"/>
            <a:ext cx="3024336" cy="52322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Этимология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 animBg="1"/>
      <p:bldP spid="9" grpId="0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907704" y="4437112"/>
            <a:ext cx="561662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путешеств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004048" y="3573016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6660232" y="4941168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6660232" y="4509120"/>
            <a:ext cx="504056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87624" y="270892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2492896"/>
            <a:ext cx="23043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поездка, странствие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580112" y="263691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Этимология</a:t>
            </a:r>
          </a:p>
          <a:p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148064" y="2492896"/>
            <a:ext cx="34381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Происходит от существительных путь и шествие.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7" grpId="0"/>
      <p:bldP spid="8" grpId="0" animBg="1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755576" y="4437112"/>
            <a:ext cx="6768752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путешеств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ик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3563888" y="3645024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5868144" y="4941168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5436096" y="4437112"/>
            <a:ext cx="1080120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енн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35896" y="2420888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</a:t>
            </a:r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95936" y="2780928"/>
            <a:ext cx="16342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домосед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619672" y="3789040"/>
            <a:ext cx="6696744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5004048" y="5589240"/>
            <a:ext cx="537205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4572000" y="4869160"/>
            <a:ext cx="2016224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тч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92080" y="119675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836712"/>
            <a:ext cx="33123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соревнование, состязание; первенство, игра, соперничество, марафон, встреча, турнир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83671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Существительное «матч» было заимствовано из английского языка в начале XX в. и означает «спортивное состязание в игре».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119675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Этимология 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4" grpId="1" animBg="1"/>
      <p:bldP spid="5" grpId="0" animBg="1"/>
      <p:bldP spid="16" grpId="0" animBg="1"/>
      <p:bldP spid="7" grpId="0"/>
      <p:bldP spid="8" grpId="0"/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907704" y="4437112"/>
            <a:ext cx="561662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Стра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ый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572000" y="3717032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5292080" y="5013176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5004048" y="4725144"/>
            <a:ext cx="936104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нн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87624" y="270892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2492896"/>
            <a:ext cx="34563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необыкновенный, удивительный, чудный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2420888"/>
            <a:ext cx="304742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обычный, нормальный, ординарный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263691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Антонимы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7" grpId="0"/>
      <p:bldP spid="8" grpId="0"/>
      <p:bldP spid="8" grpId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5085184"/>
            <a:ext cx="669674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рниз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6300192" y="4365104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555776" y="5517232"/>
            <a:ext cx="537205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411760" y="5085184"/>
            <a:ext cx="1080120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87624" y="270892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Этимология</a:t>
            </a:r>
          </a:p>
          <a:p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908720"/>
            <a:ext cx="74888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Слово проникло в русский язык из немецкого в начале XVIII в., во время правления Петра I. Первоначально в языке оно получило распространение в форме «</a:t>
            </a:r>
            <a:r>
              <a:rPr lang="ru-RU" sz="2400" b="1" dirty="0" err="1" smtClean="0"/>
              <a:t>корниче</a:t>
            </a:r>
            <a:r>
              <a:rPr lang="ru-RU" sz="2400" b="1" dirty="0" smtClean="0"/>
              <a:t>». Вероятно, на форму оказало влияние итальянское слово </a:t>
            </a:r>
            <a:r>
              <a:rPr lang="ru-RU" sz="2400" b="1" dirty="0" err="1" smtClean="0"/>
              <a:t>cornice</a:t>
            </a:r>
            <a:r>
              <a:rPr lang="ru-RU" sz="2400" b="1" dirty="0" smtClean="0"/>
              <a:t>.</a:t>
            </a:r>
          </a:p>
          <a:p>
            <a:r>
              <a:rPr lang="ru-RU" sz="2400" b="1" dirty="0" smtClean="0"/>
              <a:t>Слово «карниз» в современном русском языке означает:</a:t>
            </a:r>
          </a:p>
          <a:p>
            <a:r>
              <a:rPr lang="ru-RU" sz="2400" b="1" dirty="0" smtClean="0"/>
              <a:t>1.      Продольный выступ над окном или дверью;</a:t>
            </a:r>
          </a:p>
          <a:p>
            <a:r>
              <a:rPr lang="ru-RU" sz="2400" b="1" dirty="0" smtClean="0"/>
              <a:t>2.      Перекладина, на которую вешают шторы.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115616" y="836712"/>
            <a:ext cx="406588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prstClr val="black"/>
                </a:solidFill>
              </a:rPr>
              <a:t>Авторитет, влияние, которым пользуется кто-, что-л. Иметь п. Поднять п. гуманитарных наук. 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5085184"/>
            <a:ext cx="669674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стиж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652120" y="4221088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3059832" y="5589240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3059832" y="5085184"/>
            <a:ext cx="720080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80112" y="198884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652120" y="836712"/>
            <a:ext cx="24386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достоинство, репутация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259632" y="1988840"/>
            <a:ext cx="2304256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Значение слова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1" grpId="0"/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2051720" y="5085184"/>
            <a:ext cx="6063350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б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яние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1403648" y="5733256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3203848" y="5733256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4355976" y="4509120"/>
            <a:ext cx="511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1115616" y="5373216"/>
            <a:ext cx="864096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WordArt 13"/>
          <p:cNvSpPr>
            <a:spLocks noChangeArrowheads="1" noChangeShapeType="1" noTextEdit="1"/>
          </p:cNvSpPr>
          <p:nvPr/>
        </p:nvSpPr>
        <p:spPr bwMode="auto">
          <a:xfrm>
            <a:off x="2987824" y="5301208"/>
            <a:ext cx="864096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474345"/>
            <a:ext cx="51125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Древнерусское – </a:t>
            </a:r>
            <a:r>
              <a:rPr lang="ru-RU" b="1" dirty="0" err="1" smtClean="0"/>
              <a:t>баяти</a:t>
            </a:r>
            <a:r>
              <a:rPr lang="ru-RU" b="1" dirty="0" smtClean="0"/>
              <a:t> (колдовать).</a:t>
            </a:r>
          </a:p>
          <a:p>
            <a:r>
              <a:rPr lang="ru-RU" b="1" dirty="0" smtClean="0"/>
              <a:t>В русских словарях слово «обаяние» известно с XVIII в., но его корни уходят в XII–XIII вв.</a:t>
            </a:r>
          </a:p>
          <a:p>
            <a:r>
              <a:rPr lang="ru-RU" b="1" dirty="0" smtClean="0"/>
              <a:t>Древние </a:t>
            </a:r>
            <a:r>
              <a:rPr lang="ru-RU" b="1" dirty="0" err="1" smtClean="0"/>
              <a:t>русичи</a:t>
            </a:r>
            <a:r>
              <a:rPr lang="ru-RU" b="1" dirty="0" smtClean="0"/>
              <a:t> называли «</a:t>
            </a:r>
            <a:r>
              <a:rPr lang="ru-RU" b="1" dirty="0" err="1" smtClean="0"/>
              <a:t>баюнами</a:t>
            </a:r>
            <a:r>
              <a:rPr lang="ru-RU" b="1" dirty="0" smtClean="0"/>
              <a:t>» волхвов или колдунов, от этого слова произошел глагол «</a:t>
            </a:r>
            <a:r>
              <a:rPr lang="ru-RU" b="1" dirty="0" err="1" smtClean="0"/>
              <a:t>баяти</a:t>
            </a:r>
            <a:r>
              <a:rPr lang="ru-RU" b="1" dirty="0" smtClean="0"/>
              <a:t>», что означает колдовать (отсюда обаяние – «колдовство», «чародейство»). Последний, в свою очередь, образован от общеславянского корня </a:t>
            </a:r>
            <a:r>
              <a:rPr lang="ru-RU" b="1" dirty="0" err="1" smtClean="0"/>
              <a:t>ba</a:t>
            </a:r>
            <a:r>
              <a:rPr lang="ru-RU" b="1" dirty="0" smtClean="0"/>
              <a:t> со значением «говорить».</a:t>
            </a:r>
          </a:p>
          <a:p>
            <a:r>
              <a:rPr lang="ru-RU" b="1" dirty="0" smtClean="0"/>
              <a:t>В XVIII в. обаятельными стали называть людей, обладавших сильным покоряющим влиянием.</a:t>
            </a:r>
          </a:p>
          <a:p>
            <a:r>
              <a:rPr lang="ru-RU" b="1" dirty="0" smtClean="0"/>
              <a:t>Производные: </a:t>
            </a:r>
            <a:r>
              <a:rPr lang="ru-RU" b="1" dirty="0" err="1" smtClean="0"/>
              <a:t>обаятель</a:t>
            </a:r>
            <a:r>
              <a:rPr lang="ru-RU" b="1" dirty="0" smtClean="0"/>
              <a:t> (устар.), обаятельный.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259632" y="198884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Этимология</a:t>
            </a:r>
          </a:p>
          <a:p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868144" y="764704"/>
            <a:ext cx="30780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влияние; прелесть, чарующая сила, обаятельность, очаровательность, притягательность, </a:t>
            </a:r>
            <a:r>
              <a:rPr lang="ru-RU" sz="2000" b="1" dirty="0" err="1" smtClean="0"/>
              <a:t>чарование</a:t>
            </a:r>
            <a:r>
              <a:rPr lang="ru-RU" sz="2000" b="1" dirty="0" smtClean="0"/>
              <a:t>, очарование, демонизм, </a:t>
            </a:r>
            <a:r>
              <a:rPr lang="ru-RU" sz="2000" b="1" dirty="0" err="1" smtClean="0"/>
              <a:t>харизма</a:t>
            </a:r>
            <a:r>
              <a:rPr lang="ru-RU" sz="2000" b="1" dirty="0" smtClean="0"/>
              <a:t>, неотразимость, чары, шарм, обольстительность, пленительность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724128" y="198884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 animBg="1"/>
      <p:bldP spid="12" grpId="0"/>
      <p:bldP spid="13" grpId="0" animBg="1"/>
      <p:bldP spid="14" grpId="0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1331640" y="5085184"/>
            <a:ext cx="6783430" cy="11519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б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ят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льный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827584" y="5733256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051720" y="5805264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372200" y="4653136"/>
            <a:ext cx="511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683568" y="5445224"/>
            <a:ext cx="576064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WordArt 13"/>
          <p:cNvSpPr>
            <a:spLocks noChangeArrowheads="1" noChangeShapeType="1" noTextEdit="1"/>
          </p:cNvSpPr>
          <p:nvPr/>
        </p:nvSpPr>
        <p:spPr bwMode="auto">
          <a:xfrm>
            <a:off x="1979712" y="5445224"/>
            <a:ext cx="504056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12" name="WordArt 13"/>
          <p:cNvSpPr>
            <a:spLocks noChangeArrowheads="1" noChangeShapeType="1" noTextEdit="1"/>
          </p:cNvSpPr>
          <p:nvPr/>
        </p:nvSpPr>
        <p:spPr bwMode="auto">
          <a:xfrm>
            <a:off x="4139952" y="5445224"/>
            <a:ext cx="504056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е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13" name="Oval 9"/>
          <p:cNvSpPr>
            <a:spLocks noChangeArrowheads="1"/>
          </p:cNvSpPr>
          <p:nvPr/>
        </p:nvSpPr>
        <p:spPr bwMode="auto">
          <a:xfrm>
            <a:off x="4211960" y="5805264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907704" y="1052736"/>
            <a:ext cx="58326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чарующий, покоряющий, прелестный, неотразимый, обворожительный, притягательный, обольстительный, очаровательный, прельстительный, пленительный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339752" y="191683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 animBg="1"/>
      <p:bldP spid="12" grpId="0" animBg="1"/>
      <p:bldP spid="13" grpId="0" animBg="1"/>
      <p:bldP spid="13" grpId="1" animBg="1"/>
      <p:bldP spid="14" grpId="0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4725144"/>
            <a:ext cx="669674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пейка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644008" y="4149080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483768" y="5301208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267744" y="5085184"/>
            <a:ext cx="864096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15816" y="1988840"/>
            <a:ext cx="3528392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Фразеологизмы и устойчивые сочетания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692696"/>
            <a:ext cx="53823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влететь в копейку</a:t>
            </a:r>
          </a:p>
          <a:p>
            <a:r>
              <a:rPr lang="ru-RU" sz="2800" dirty="0" smtClean="0"/>
              <a:t>на копейку</a:t>
            </a:r>
          </a:p>
          <a:p>
            <a:r>
              <a:rPr lang="ru-RU" sz="2800" dirty="0" smtClean="0"/>
              <a:t>ни на копейку</a:t>
            </a:r>
          </a:p>
          <a:p>
            <a:r>
              <a:rPr lang="ru-RU" sz="2800" dirty="0" smtClean="0"/>
              <a:t>копейка рубль бережёт</a:t>
            </a:r>
          </a:p>
          <a:p>
            <a:r>
              <a:rPr lang="ru-RU" sz="2800" dirty="0" smtClean="0"/>
              <a:t>за копейку удавится</a:t>
            </a:r>
          </a:p>
          <a:p>
            <a:r>
              <a:rPr lang="ru-RU" sz="2800" dirty="0" smtClean="0"/>
              <a:t>за копейку продаст</a:t>
            </a:r>
          </a:p>
          <a:p>
            <a:r>
              <a:rPr lang="ru-RU" sz="2800" dirty="0" smtClean="0"/>
              <a:t>судьба индейка, а жизнь копейка</a:t>
            </a:r>
          </a:p>
          <a:p>
            <a:r>
              <a:rPr lang="ru-RU" sz="2800" dirty="0" smtClean="0"/>
              <a:t>с копейками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4725144"/>
            <a:ext cx="669674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рзина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292080" y="3933056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483768" y="5301208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339752" y="4725144"/>
            <a:ext cx="864096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31640" y="119675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08104" y="1556792"/>
            <a:ext cx="303333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Потребительская</a:t>
            </a:r>
          </a:p>
          <a:p>
            <a:r>
              <a:rPr lang="ru-RU" sz="2800" dirty="0" smtClean="0"/>
              <a:t> корзина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436096" y="1124744"/>
            <a:ext cx="3096344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Фразеологизмы</a:t>
            </a:r>
          </a:p>
          <a:p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126876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плетенка, плетушка, </a:t>
            </a:r>
            <a:r>
              <a:rPr lang="ru-RU" sz="2800" dirty="0" err="1" smtClean="0"/>
              <a:t>плетюха</a:t>
            </a:r>
            <a:r>
              <a:rPr lang="ru-RU" sz="2800" dirty="0" smtClean="0"/>
              <a:t>; набор, комплект; корзиночка, пещур, гондола, </a:t>
            </a:r>
            <a:r>
              <a:rPr lang="ru-RU" sz="2800" dirty="0" err="1" smtClean="0"/>
              <a:t>кобка</a:t>
            </a:r>
            <a:r>
              <a:rPr lang="ru-RU" sz="2800" dirty="0" smtClean="0"/>
              <a:t>, лукошко, верша, тара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8" grpId="0"/>
      <p:bldP spid="9" grpId="0" animBg="1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384</TotalTime>
  <Words>1551</Words>
  <Application>Microsoft Office PowerPoint</Application>
  <PresentationFormat>Экран (4:3)</PresentationFormat>
  <Paragraphs>303</Paragraphs>
  <Slides>30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Поток</vt:lpstr>
      <vt:lpstr>Словарные слова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Словарные слова</dc:title>
  <dc:creator>User</dc:creator>
  <cp:lastModifiedBy>кабинет 45</cp:lastModifiedBy>
  <cp:revision>32</cp:revision>
  <dcterms:created xsi:type="dcterms:W3CDTF">2011-08-02T19:12:20Z</dcterms:created>
  <dcterms:modified xsi:type="dcterms:W3CDTF">2012-03-02T06:15:29Z</dcterms:modified>
</cp:coreProperties>
</file>