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1" r:id="rId6"/>
    <p:sldId id="258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04820-5F53-456B-8079-219270EC4851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E547F-F7D2-4D0A-A32C-0DDD40B0F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42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42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Словарные слова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класс </a:t>
            </a:r>
            <a:r>
              <a:rPr lang="ru-RU" smtClean="0"/>
              <a:t>4 часть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59632" y="2564904"/>
            <a:ext cx="32941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раскручиваться, распрямляться, разматываться</a:t>
            </a:r>
            <a:endParaRPr lang="ru-RU" sz="2800" b="1" dirty="0"/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755576" y="5085184"/>
            <a:ext cx="777686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ваться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004048" y="422108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635896" y="5445224"/>
            <a:ext cx="360040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3563888" y="5085184"/>
            <a:ext cx="576064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3648" y="270892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724128" y="2780928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68144" y="2708920"/>
            <a:ext cx="225773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Завиваться </a:t>
            </a:r>
            <a:endParaRPr lang="ru-RU" sz="2800" b="1" dirty="0" smtClean="0"/>
          </a:p>
          <a:p>
            <a:r>
              <a:rPr lang="ru-RU" sz="2800" b="1" dirty="0" smtClean="0"/>
              <a:t>свиваться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03648" y="1412776"/>
            <a:ext cx="33661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беспечный</a:t>
            </a:r>
          </a:p>
          <a:p>
            <a:r>
              <a:rPr lang="ru-RU" sz="2800" b="1" dirty="0" smtClean="0"/>
              <a:t>бесшабашный</a:t>
            </a:r>
          </a:p>
          <a:p>
            <a:r>
              <a:rPr lang="ru-RU" sz="2800" b="1" dirty="0" smtClean="0"/>
              <a:t>ветреный</a:t>
            </a:r>
          </a:p>
          <a:p>
            <a:r>
              <a:rPr lang="ru-RU" sz="2800" b="1" dirty="0" err="1" smtClean="0"/>
              <a:t>гулящий</a:t>
            </a:r>
            <a:endParaRPr lang="ru-RU" sz="2800" b="1" dirty="0" smtClean="0"/>
          </a:p>
          <a:p>
            <a:r>
              <a:rPr lang="ru-RU" sz="2800" b="1" dirty="0" smtClean="0"/>
              <a:t>легкомысленный</a:t>
            </a:r>
          </a:p>
          <a:p>
            <a:r>
              <a:rPr lang="ru-RU" sz="2800" b="1" dirty="0" smtClean="0"/>
              <a:t>нерадивый</a:t>
            </a:r>
            <a:endParaRPr lang="ru-RU" sz="2800" b="1" dirty="0"/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259632" y="5013176"/>
            <a:ext cx="6912768" cy="11521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ветр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2267744" y="4293096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5148064" y="5589240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4716016" y="5229200"/>
            <a:ext cx="1368152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3648" y="184482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184482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</a:t>
            </a:r>
          </a:p>
          <a:p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1628800"/>
            <a:ext cx="26756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БЕЗВЕТРЕННЫЙ</a:t>
            </a:r>
          </a:p>
          <a:p>
            <a:r>
              <a:rPr lang="ru-RU" b="1" dirty="0" smtClean="0"/>
              <a:t>ЛЕГКОМЫСЛЕННЫЙ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9" grpId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96744" cy="1440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диция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076056" y="414908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419872" y="5445224"/>
            <a:ext cx="360040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3347864" y="5013176"/>
            <a:ext cx="648072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31840" y="1628800"/>
            <a:ext cx="2736304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Фразеологизмы и устойчивые сочетания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844824"/>
            <a:ext cx="29340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история, наследие, предание</a:t>
            </a:r>
          </a:p>
          <a:p>
            <a:r>
              <a:rPr lang="ru-RU" sz="2800" b="1" dirty="0" smtClean="0"/>
              <a:t>обычай , устои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2780928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228184" y="270892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84168" y="2492896"/>
            <a:ext cx="28620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нововведение</a:t>
            </a:r>
          </a:p>
          <a:p>
            <a:r>
              <a:rPr lang="ru-RU" sz="2800" b="1" dirty="0" smtClean="0"/>
              <a:t>новшество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764704"/>
            <a:ext cx="39604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добрая традиция</a:t>
            </a:r>
          </a:p>
          <a:p>
            <a:r>
              <a:rPr lang="ru-RU" sz="2800" b="1" dirty="0" smtClean="0"/>
              <a:t>по традиции</a:t>
            </a:r>
          </a:p>
          <a:p>
            <a:r>
              <a:rPr lang="ru-RU" sz="2800" b="1" dirty="0" smtClean="0"/>
              <a:t>церковная традиция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/>
      <p:bldP spid="8" grpId="0" animBg="1"/>
      <p:bldP spid="9" grpId="0" animBg="1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043608" y="4149080"/>
            <a:ext cx="6984776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фе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ия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716016" y="4293096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 smtClean="0">
                <a:latin typeface="Georgia" pitchFamily="18" charset="0"/>
              </a:rPr>
              <a:t>′</a:t>
            </a:r>
            <a:endParaRPr lang="ru-RU" sz="9600" dirty="0">
              <a:latin typeface="Georgia" pitchFamily="18" charset="0"/>
            </a:endParaRP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915816" y="5661248"/>
            <a:ext cx="360040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843808" y="5085184"/>
            <a:ext cx="64807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47864" y="2492896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Этимология</a:t>
            </a:r>
          </a:p>
          <a:p>
            <a:endParaRPr lang="ru-RU" sz="2800" dirty="0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5580112" y="5589240"/>
            <a:ext cx="360040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WordArt 10"/>
          <p:cNvSpPr>
            <a:spLocks noChangeArrowheads="1" noChangeShapeType="1" noTextEdit="1"/>
          </p:cNvSpPr>
          <p:nvPr/>
        </p:nvSpPr>
        <p:spPr bwMode="auto">
          <a:xfrm>
            <a:off x="5148064" y="5085184"/>
            <a:ext cx="1440160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54868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Слово «профессия» пришло в русский язык в XVIII в., а в конце XIX в. появились производные.</a:t>
            </a:r>
          </a:p>
          <a:p>
            <a:endParaRPr lang="ru-RU" b="1" dirty="0" smtClean="0"/>
          </a:p>
          <a:p>
            <a:r>
              <a:rPr lang="ru-RU" b="1" dirty="0" smtClean="0"/>
              <a:t>Это слово в буквальном переводе с французского, который, скорее всего, и является источником заимствования, означает «публичное заявление о роде своей деятельности». Слово было заимствовано французами из латинского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3717032"/>
            <a:ext cx="449898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дело, </a:t>
            </a:r>
            <a:r>
              <a:rPr lang="ru-RU" sz="2800" b="1" dirty="0" smtClean="0"/>
              <a:t>занятие</a:t>
            </a:r>
          </a:p>
          <a:p>
            <a:r>
              <a:rPr lang="ru-RU" sz="2800" b="1" dirty="0" smtClean="0"/>
              <a:t>специальность</a:t>
            </a:r>
            <a:r>
              <a:rPr lang="ru-RU" sz="2800" b="1" dirty="0" smtClean="0"/>
              <a:t>, ремесло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4077072"/>
            <a:ext cx="27036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любительство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259632" y="364502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5868144" y="371703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16" grpId="0" animBg="1"/>
      <p:bldP spid="7" grpId="0" animBg="1"/>
      <p:bldP spid="9" grpId="0" animBg="1"/>
      <p:bldP spid="10" grpId="0"/>
      <p:bldP spid="11" grpId="0"/>
      <p:bldP spid="12" grpId="0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96744" cy="1440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утри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7380312" y="4437112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699792" y="5589240"/>
            <a:ext cx="360040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1907704" y="5301208"/>
            <a:ext cx="1368152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91880" y="270892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220486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ВНУТРИ — СНАРУЖИ</a:t>
            </a:r>
          </a:p>
          <a:p>
            <a:r>
              <a:rPr lang="ru-RU" sz="2400" b="1" dirty="0" smtClean="0"/>
              <a:t>ВОВНЕ </a:t>
            </a:r>
            <a:r>
              <a:rPr lang="ru-RU" sz="2400" b="1" dirty="0" smtClean="0"/>
              <a:t>— ИЗВНЕ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96744" cy="1440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утрь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699792" y="5589240"/>
            <a:ext cx="360040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1907704" y="5301208"/>
            <a:ext cx="1368152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24128" y="306896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2780928"/>
            <a:ext cx="18184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вовнутрь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2780928"/>
            <a:ext cx="15007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наружу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299695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4" grpId="1" animBg="1"/>
      <p:bldP spid="5" grpId="0" animBg="1"/>
      <p:bldP spid="16" grpId="0" animBg="1"/>
      <p:bldP spid="7" grpId="0"/>
      <p:bldP spid="8" grpId="0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539552" y="4149080"/>
            <a:ext cx="8064896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л    б 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тория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444208" y="414908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 smtClean="0">
                <a:latin typeface="Georgia" pitchFamily="18" charset="0"/>
              </a:rPr>
              <a:t>′</a:t>
            </a:r>
            <a:endParaRPr lang="ru-RU" sz="9600" dirty="0">
              <a:latin typeface="Georgia" pitchFamily="18" charset="0"/>
            </a:endParaRP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1475656" y="5589240"/>
            <a:ext cx="360040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1403648" y="5085184"/>
            <a:ext cx="792088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59832" y="1700808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Этимология</a:t>
            </a:r>
          </a:p>
          <a:p>
            <a:endParaRPr lang="ru-RU" sz="2800" dirty="0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3347864" y="5589240"/>
            <a:ext cx="288032" cy="259391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WordArt 10"/>
          <p:cNvSpPr>
            <a:spLocks noChangeArrowheads="1" noChangeShapeType="1" noTextEdit="1"/>
          </p:cNvSpPr>
          <p:nvPr/>
        </p:nvSpPr>
        <p:spPr bwMode="auto">
          <a:xfrm>
            <a:off x="3203848" y="5085184"/>
            <a:ext cx="648072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WordArt 10"/>
          <p:cNvSpPr>
            <a:spLocks noChangeArrowheads="1" noChangeShapeType="1" noTextEdit="1"/>
          </p:cNvSpPr>
          <p:nvPr/>
        </p:nvSpPr>
        <p:spPr bwMode="auto">
          <a:xfrm>
            <a:off x="4716016" y="5085184"/>
            <a:ext cx="64807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4788024" y="5589240"/>
            <a:ext cx="288032" cy="259391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404664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В русском языке слово появилось из немецкого в начале XVIII в.</a:t>
            </a:r>
          </a:p>
          <a:p>
            <a:endParaRPr lang="ru-RU" b="1" dirty="0" smtClean="0"/>
          </a:p>
          <a:p>
            <a:r>
              <a:rPr lang="ru-RU" b="1" dirty="0" smtClean="0"/>
              <a:t>Первоначально слово имело значение «место изготовления и хранения бомб». С середины XVIII в. слово начинает употребляться в современном значении, т.е. «помещение, которое оборудовано специальным образом для опытов или экспериментальных исследований».</a:t>
            </a:r>
          </a:p>
          <a:p>
            <a:endParaRPr lang="ru-RU" b="1" dirty="0" smtClean="0"/>
          </a:p>
          <a:p>
            <a:r>
              <a:rPr lang="ru-RU" b="1" dirty="0" smtClean="0"/>
              <a:t>В письмах и бумагах Ломоносова слово «лаборатория» встречается именно в таком значении.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16" grpId="0" animBg="1"/>
      <p:bldP spid="7" grpId="0" animBg="1"/>
      <p:bldP spid="9" grpId="0" animBg="1"/>
      <p:bldP spid="10" grpId="0" animBg="1"/>
      <p:bldP spid="11" grpId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96744" cy="1440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нтазия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292080" y="422108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555776" y="5589240"/>
            <a:ext cx="360040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483768" y="5157192"/>
            <a:ext cx="648072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31640" y="256490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2996952"/>
            <a:ext cx="2832057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/>
              <a:t>воображение, </a:t>
            </a:r>
            <a:endParaRPr lang="ru-RU" sz="2800" b="1" dirty="0" smtClean="0"/>
          </a:p>
          <a:p>
            <a:r>
              <a:rPr lang="ru-RU" sz="2800" b="1" dirty="0" smtClean="0"/>
              <a:t>выдумка,</a:t>
            </a:r>
          </a:p>
          <a:p>
            <a:r>
              <a:rPr lang="ru-RU" sz="2800" b="1" dirty="0" smtClean="0"/>
              <a:t> </a:t>
            </a:r>
            <a:r>
              <a:rPr lang="ru-RU" sz="2800" b="1" dirty="0" smtClean="0"/>
              <a:t>мечта, мысль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3212976"/>
            <a:ext cx="346530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реальность</a:t>
            </a:r>
            <a:r>
              <a:rPr lang="ru-RU" sz="2800" b="1" dirty="0" smtClean="0"/>
              <a:t>,</a:t>
            </a:r>
          </a:p>
          <a:p>
            <a:r>
              <a:rPr lang="ru-RU" sz="2800" b="1" dirty="0" smtClean="0"/>
              <a:t> </a:t>
            </a:r>
            <a:r>
              <a:rPr lang="ru-RU" sz="2800" b="1" dirty="0" smtClean="0"/>
              <a:t>действительность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580112" y="256490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/>
      <p:bldP spid="8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755576" y="4725144"/>
            <a:ext cx="7920880" cy="1440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нтазировать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572000" y="4293096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1547664" y="5589240"/>
            <a:ext cx="360040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1475656" y="5085184"/>
            <a:ext cx="50405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47864" y="3212976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1916832"/>
            <a:ext cx="25740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выдумывать</a:t>
            </a:r>
          </a:p>
          <a:p>
            <a:r>
              <a:rPr lang="ru-RU" sz="2800" b="1" dirty="0" smtClean="0"/>
              <a:t>измышлять</a:t>
            </a:r>
          </a:p>
          <a:p>
            <a:r>
              <a:rPr lang="ru-RU" sz="2800" b="1" dirty="0" smtClean="0"/>
              <a:t>придумывать</a:t>
            </a:r>
          </a:p>
          <a:p>
            <a:r>
              <a:rPr lang="ru-RU" sz="2800" b="1" dirty="0" smtClean="0"/>
              <a:t>сочинять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699792" y="764704"/>
            <a:ext cx="396044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металл в голосе</a:t>
            </a:r>
          </a:p>
          <a:p>
            <a:r>
              <a:rPr lang="ru-RU" sz="2000" b="1" dirty="0" smtClean="0"/>
              <a:t>презренный металл</a:t>
            </a:r>
          </a:p>
          <a:p>
            <a:r>
              <a:rPr lang="ru-RU" sz="2000" b="1" dirty="0" smtClean="0"/>
              <a:t>благородный металл</a:t>
            </a:r>
          </a:p>
          <a:p>
            <a:r>
              <a:rPr lang="ru-RU" sz="2000" b="1" dirty="0" smtClean="0"/>
              <a:t>щелочной металл</a:t>
            </a:r>
          </a:p>
          <a:p>
            <a:r>
              <a:rPr lang="ru-RU" sz="2000" b="1" dirty="0" smtClean="0"/>
              <a:t>щёлочноземельный металл</a:t>
            </a:r>
          </a:p>
          <a:p>
            <a:r>
              <a:rPr lang="ru-RU" sz="2000" b="1" dirty="0" smtClean="0"/>
              <a:t>редкий металл</a:t>
            </a:r>
          </a:p>
          <a:p>
            <a:r>
              <a:rPr lang="ru-RU" sz="2000" b="1" dirty="0" smtClean="0"/>
              <a:t>редкоземельный металл</a:t>
            </a:r>
          </a:p>
          <a:p>
            <a:r>
              <a:rPr lang="ru-RU" sz="2000" b="1" dirty="0" smtClean="0"/>
              <a:t>металл платиновой группы</a:t>
            </a:r>
          </a:p>
          <a:p>
            <a:r>
              <a:rPr lang="ru-RU" sz="2000" b="1" dirty="0" smtClean="0"/>
              <a:t>тяжёлый металл</a:t>
            </a:r>
          </a:p>
          <a:p>
            <a:r>
              <a:rPr lang="ru-RU" sz="2000" b="1" dirty="0" smtClean="0"/>
              <a:t>цветной металл</a:t>
            </a:r>
          </a:p>
          <a:p>
            <a:r>
              <a:rPr lang="ru-RU" sz="2000" b="1" dirty="0" smtClean="0"/>
              <a:t>чёрный металл</a:t>
            </a:r>
          </a:p>
          <a:p>
            <a:r>
              <a:rPr lang="ru-RU" sz="2000" b="1" dirty="0" smtClean="0"/>
              <a:t>металлы и сплавы</a:t>
            </a:r>
          </a:p>
          <a:p>
            <a:r>
              <a:rPr lang="ru-RU" sz="2000" b="1" dirty="0" smtClean="0"/>
              <a:t>жёлтый металл</a:t>
            </a:r>
            <a:endParaRPr lang="ru-RU" sz="2000" b="1" dirty="0"/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115616" y="4581128"/>
            <a:ext cx="6840760" cy="15841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  та  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300192" y="4293096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987824" y="5589240"/>
            <a:ext cx="360040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771800" y="5229200"/>
            <a:ext cx="792088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59832" y="1700808"/>
            <a:ext cx="2808312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Фразеологизмы и устойчивые сочетания</a:t>
            </a:r>
            <a:endParaRPr lang="ru-RU" sz="2800" dirty="0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7092280" y="5589240"/>
            <a:ext cx="360040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WordArt 10"/>
          <p:cNvSpPr>
            <a:spLocks noChangeArrowheads="1" noChangeShapeType="1" noTextEdit="1"/>
          </p:cNvSpPr>
          <p:nvPr/>
        </p:nvSpPr>
        <p:spPr bwMode="auto">
          <a:xfrm>
            <a:off x="6588224" y="5229200"/>
            <a:ext cx="1944216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лл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4" grpId="0" animBg="1"/>
      <p:bldP spid="4" grpId="1" animBg="1"/>
      <p:bldP spid="5" grpId="0" animBg="1"/>
      <p:bldP spid="16" grpId="0" animBg="1"/>
      <p:bldP spid="7" grpId="1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нцерт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292080" y="414908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267744" y="5445224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267744" y="5013176"/>
            <a:ext cx="648072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2040" y="2348880"/>
            <a:ext cx="3456384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Фразеологизмы и устойчивые сочетания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2780928"/>
            <a:ext cx="3528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дать концерт</a:t>
            </a:r>
          </a:p>
          <a:p>
            <a:r>
              <a:rPr lang="ru-RU" sz="2800" b="1" dirty="0" smtClean="0"/>
              <a:t>кошачий концерт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979712" y="2708920"/>
            <a:ext cx="20162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пение, согласие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691680" y="2780928"/>
            <a:ext cx="2448272" cy="52322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10" grpId="0"/>
      <p:bldP spid="11" grpId="0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67744" y="1196752"/>
            <a:ext cx="49502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Крупнейшая в Европе группа родственных по языку и происхождению народов, составляющих три ветви: восточнославянскую (русские, украинцы, белорусы),</a:t>
            </a:r>
          </a:p>
          <a:p>
            <a:r>
              <a:rPr lang="ru-RU" sz="2000" b="1" dirty="0" smtClean="0"/>
              <a:t> западнославянскую (поляки, чехи, словаки, лужичане),</a:t>
            </a:r>
          </a:p>
          <a:p>
            <a:r>
              <a:rPr lang="ru-RU" sz="2000" b="1" dirty="0" smtClean="0"/>
              <a:t> южнославянскую (болгары, сербы, хорваты, словенцы, македонцы, боснийцы)</a:t>
            </a:r>
            <a:endParaRPr lang="ru-RU" sz="2000" b="1" dirty="0"/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301208"/>
            <a:ext cx="6696744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вяне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436096" y="422108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347864" y="5661248"/>
            <a:ext cx="360040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3203848" y="5301208"/>
            <a:ext cx="936104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59832" y="1700808"/>
            <a:ext cx="2304256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Большой толковый словарь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3" grpId="0"/>
      <p:bldP spid="4" grpId="0" animBg="1"/>
      <p:bldP spid="4" grpId="1" animBg="1"/>
      <p:bldP spid="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293096"/>
            <a:ext cx="6696744" cy="18722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тча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е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283968" y="4293096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1475656" y="5445224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1403648" y="5085184"/>
            <a:ext cx="64807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47664" y="227687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5076056" y="5445224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9"/>
          <p:cNvSpPr>
            <a:spLocks noChangeArrowheads="1"/>
          </p:cNvSpPr>
          <p:nvPr/>
        </p:nvSpPr>
        <p:spPr bwMode="auto">
          <a:xfrm>
            <a:off x="6588224" y="5445224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WordArt 10"/>
          <p:cNvSpPr>
            <a:spLocks noChangeArrowheads="1" noChangeShapeType="1" noTextEdit="1"/>
          </p:cNvSpPr>
          <p:nvPr/>
        </p:nvSpPr>
        <p:spPr bwMode="auto">
          <a:xfrm>
            <a:off x="5004048" y="5013176"/>
            <a:ext cx="64807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WordArt 10"/>
          <p:cNvSpPr>
            <a:spLocks noChangeArrowheads="1" noChangeShapeType="1" noTextEdit="1"/>
          </p:cNvSpPr>
          <p:nvPr/>
        </p:nvSpPr>
        <p:spPr bwMode="auto">
          <a:xfrm>
            <a:off x="6588224" y="5013176"/>
            <a:ext cx="64807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15616" y="2276872"/>
            <a:ext cx="30217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уныние, упадок духа, безнадежность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20072" y="227687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499992" y="2420888"/>
            <a:ext cx="43286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НАДЕЖДА — </a:t>
            </a:r>
            <a:r>
              <a:rPr lang="ru-RU" sz="2000" b="1" dirty="0" smtClean="0"/>
              <a:t>ОТЧАЯНИЕ</a:t>
            </a:r>
          </a:p>
          <a:p>
            <a:r>
              <a:rPr lang="ru-RU" sz="2000" b="1" dirty="0" smtClean="0"/>
              <a:t>НАДЕЖДА — </a:t>
            </a:r>
            <a:r>
              <a:rPr lang="ru-RU" sz="2000" b="1" dirty="0" smtClean="0"/>
              <a:t>БЕЗНАДЕЖНОСТЬ</a:t>
            </a:r>
          </a:p>
          <a:p>
            <a:r>
              <a:rPr lang="ru-RU" sz="2000" b="1" dirty="0" smtClean="0"/>
              <a:t>НАДЕЖДА — РАЗОЧАРОВАНИЕ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1" animBg="1"/>
      <p:bldP spid="5" grpId="0" animBg="1"/>
      <p:bldP spid="16" grpId="0" animBg="1"/>
      <p:bldP spid="7" grpId="1" animBg="1"/>
      <p:bldP spid="8" grpId="1" animBg="1"/>
      <p:bldP spid="9" grpId="0" animBg="1"/>
      <p:bldP spid="10" grpId="0" animBg="1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речь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796136" y="422108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707904" y="5445224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3635896" y="5013176"/>
            <a:ext cx="648072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03848" y="263691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242088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охранять</a:t>
            </a:r>
          </a:p>
          <a:p>
            <a:r>
              <a:rPr lang="ru-RU" sz="2800" b="1" dirty="0" smtClean="0"/>
              <a:t>сторожить, караулить</a:t>
            </a:r>
          </a:p>
          <a:p>
            <a:r>
              <a:rPr lang="ru-RU" sz="2800" b="1" dirty="0" smtClean="0"/>
              <a:t>стоять на страже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149080"/>
            <a:ext cx="6696744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лам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372200" y="4293096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131840" y="5445224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3059832" y="5085184"/>
            <a:ext cx="64807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63888" y="2132856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4716016" y="5517232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WordArt 10"/>
          <p:cNvSpPr>
            <a:spLocks noChangeArrowheads="1" noChangeShapeType="1" noTextEdit="1"/>
          </p:cNvSpPr>
          <p:nvPr/>
        </p:nvSpPr>
        <p:spPr bwMode="auto">
          <a:xfrm>
            <a:off x="4644008" y="5085184"/>
            <a:ext cx="64807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99792" y="2492896"/>
            <a:ext cx="37261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напополам, надвое</a:t>
            </a:r>
          </a:p>
          <a:p>
            <a:r>
              <a:rPr lang="ru-RU" sz="2800" b="1" dirty="0" smtClean="0"/>
              <a:t>всё равно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16" grpId="0" animBg="1"/>
      <p:bldP spid="7" grpId="0" animBg="1"/>
      <p:bldP spid="9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259632" y="5157192"/>
            <a:ext cx="662473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ровну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2555776" y="4293096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83768" y="5445224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267744" y="5085184"/>
            <a:ext cx="720080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043608" y="4149080"/>
            <a:ext cx="6984776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  ч  нить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652120" y="422108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 smtClean="0">
                <a:latin typeface="Georgia" pitchFamily="18" charset="0"/>
              </a:rPr>
              <a:t>′</a:t>
            </a:r>
            <a:endParaRPr lang="ru-RU" sz="9600" dirty="0">
              <a:latin typeface="Georgia" pitchFamily="18" charset="0"/>
            </a:endParaRP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267744" y="5517232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195736" y="5013176"/>
            <a:ext cx="64807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3923928" y="5517232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WordArt 10"/>
          <p:cNvSpPr>
            <a:spLocks noChangeArrowheads="1" noChangeShapeType="1" noTextEdit="1"/>
          </p:cNvSpPr>
          <p:nvPr/>
        </p:nvSpPr>
        <p:spPr bwMode="auto">
          <a:xfrm>
            <a:off x="3851920" y="5013176"/>
            <a:ext cx="64807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043608" y="4149080"/>
            <a:ext cx="6984776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  ч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нение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292080" y="4293096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267744" y="5517232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195736" y="5013176"/>
            <a:ext cx="64807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47664" y="256490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3563888" y="5517232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WordArt 10"/>
          <p:cNvSpPr>
            <a:spLocks noChangeArrowheads="1" noChangeShapeType="1" noTextEdit="1"/>
          </p:cNvSpPr>
          <p:nvPr/>
        </p:nvSpPr>
        <p:spPr bwMode="auto">
          <a:xfrm>
            <a:off x="3635896" y="5013176"/>
            <a:ext cx="64807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1844824"/>
            <a:ext cx="37981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Сотворение,</a:t>
            </a:r>
          </a:p>
          <a:p>
            <a:r>
              <a:rPr lang="ru-RU" sz="2800" b="1" dirty="0" smtClean="0"/>
              <a:t>творение</a:t>
            </a:r>
            <a:r>
              <a:rPr lang="ru-RU" sz="2800" b="1" dirty="0" smtClean="0"/>
              <a:t>, компиляция, композиция, пьеса, статья, </a:t>
            </a:r>
            <a:r>
              <a:rPr lang="ru-RU" sz="2800" b="1" dirty="0" smtClean="0"/>
              <a:t>фельетон, выдумка.</a:t>
            </a:r>
            <a:endParaRPr lang="ru-RU" sz="28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5220072" y="3068960"/>
            <a:ext cx="2238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сотворение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76056" y="263691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16" grpId="0" animBg="1"/>
      <p:bldP spid="7" grpId="0" animBg="1"/>
      <p:bldP spid="9" grpId="0" animBg="1"/>
      <p:bldP spid="10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755576" y="5085184"/>
            <a:ext cx="777686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ваться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004048" y="422108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635896" y="5445224"/>
            <a:ext cx="360040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3563888" y="5085184"/>
            <a:ext cx="576064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7704" y="270892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256490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виться, веять, реять; трепетать; колыхаться, полоскаться</a:t>
            </a:r>
          </a:p>
          <a:p>
            <a:r>
              <a:rPr lang="ru-RU" sz="2800" b="1" dirty="0" smtClean="0"/>
              <a:t>развеиваться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652120" y="270892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2564904"/>
            <a:ext cx="38701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покоиться</a:t>
            </a:r>
          </a:p>
          <a:p>
            <a:r>
              <a:rPr lang="ru-RU" sz="2800" b="1" dirty="0" smtClean="0"/>
              <a:t>собираться, концентрироваться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/>
      <p:bldP spid="8" grpId="0" animBg="1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</TotalTime>
  <Words>478</Words>
  <Application>Microsoft Office PowerPoint</Application>
  <PresentationFormat>Экран (4:3)</PresentationFormat>
  <Paragraphs>177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Словарные слова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Словарные слова</dc:title>
  <dc:creator>User</dc:creator>
  <cp:lastModifiedBy>User</cp:lastModifiedBy>
  <cp:revision>12</cp:revision>
  <dcterms:created xsi:type="dcterms:W3CDTF">2011-08-02T20:41:48Z</dcterms:created>
  <dcterms:modified xsi:type="dcterms:W3CDTF">2011-11-13T19:44:55Z</dcterms:modified>
</cp:coreProperties>
</file>