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3" r:id="rId7"/>
    <p:sldId id="268" r:id="rId8"/>
    <p:sldId id="261" r:id="rId9"/>
    <p:sldId id="262" r:id="rId10"/>
    <p:sldId id="264" r:id="rId11"/>
    <p:sldId id="269" r:id="rId12"/>
    <p:sldId id="267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C5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A807-F6E3-4357-A513-23EF7F7608A1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F2DE4-C61B-4DB5-81E0-796821610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аблоны\шаблоны презентаций\фоны для презентаций\53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393"/>
            <a:ext cx="9143999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764704"/>
            <a:ext cx="8424936" cy="138499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Сообщение из опыта работы: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«Творческий союз педагогов в личностном развитии детей в процессе театрализованных игр»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 descr="D:\Фотографии\Фото Людмилы ивановны\Фото0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420888"/>
            <a:ext cx="2980928" cy="3024336"/>
          </a:xfrm>
          <a:prstGeom prst="rect">
            <a:avLst/>
          </a:prstGeom>
          <a:noFill/>
        </p:spPr>
      </p:pic>
      <p:pic>
        <p:nvPicPr>
          <p:cNvPr id="1028" name="Picture 4" descr="D:\Фотографии\Фото Русский сувенир\P10103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92896"/>
            <a:ext cx="2952328" cy="29523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09773" y="2636913"/>
            <a:ext cx="432445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воспитатель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Чекунова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Е.А.</a:t>
            </a: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Воспитатель:</a:t>
            </a:r>
          </a:p>
          <a:p>
            <a:pPr algn="ctr"/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Николаева Л.И.</a:t>
            </a:r>
          </a:p>
          <a:p>
            <a:pPr algn="ctr"/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2347929" y="5441693"/>
            <a:ext cx="4448141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униципальное бюджетное дошкольное </a:t>
            </a:r>
          </a:p>
          <a:p>
            <a:pPr algn="ctr"/>
            <a: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2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бразовательное учреждение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№61</a:t>
            </a: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 Апатиты</a:t>
            </a:r>
            <a:endParaRPr lang="ru-RU" sz="2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Сердце 2"/>
          <p:cNvSpPr/>
          <p:nvPr/>
        </p:nvSpPr>
        <p:spPr>
          <a:xfrm>
            <a:off x="1115616" y="908720"/>
            <a:ext cx="3240360" cy="1944216"/>
          </a:xfrm>
          <a:prstGeom prst="heart">
            <a:avLst/>
          </a:prstGeom>
          <a:solidFill>
            <a:srgbClr val="F7C5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Психологическая комфортность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995936" y="2204864"/>
            <a:ext cx="484632" cy="50405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1619672" y="1844824"/>
            <a:ext cx="6408712" cy="4536504"/>
          </a:xfrm>
          <a:prstGeom prst="notchedRightArrow">
            <a:avLst>
              <a:gd name="adj1" fmla="val 50000"/>
              <a:gd name="adj2" fmla="val 16210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Снятие </a:t>
            </a:r>
            <a:r>
              <a:rPr lang="ru-RU" b="1" dirty="0" err="1" smtClean="0">
                <a:solidFill>
                  <a:srgbClr val="FF0000"/>
                </a:solidFill>
              </a:rPr>
              <a:t>стрессообразующих</a:t>
            </a:r>
            <a:r>
              <a:rPr lang="ru-RU" b="1" dirty="0" smtClean="0">
                <a:solidFill>
                  <a:srgbClr val="FF0000"/>
                </a:solidFill>
              </a:rPr>
              <a:t> факторов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 Стимулирование творческой активности,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</a:rPr>
              <a:t>раскрепощённость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 Развитие реальных мотивов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0000"/>
                </a:solidFill>
              </a:rPr>
              <a:t> Преобладание внутренних, личностных мотивов над        внешними, ситуативными.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71600" y="1196752"/>
            <a:ext cx="381642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 за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внимание!!!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er\Desktop\Мои документы\Анимация, картинки\Анимашки\AG00001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417646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Рисунок 3" descr="Театральная деятельность в детском саду презентация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356992"/>
            <a:ext cx="3805014" cy="265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87674" y="980728"/>
            <a:ext cx="7168693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Духовная жизнь ребёнка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полноценна лишь тогда,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когда он живёт в мире игры,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сказки, музыки, фантазии, творчества.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 этого он засушенный цветок».</a:t>
            </a:r>
          </a:p>
          <a:p>
            <a:pPr algn="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Сухомлинский В.А.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User\Desktop\Мои документы\Анимация, картинки\Анимашки\028b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980728"/>
            <a:ext cx="1296144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692696"/>
            <a:ext cx="6264696" cy="57554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chemeClr val="accent4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Проблемы:</a:t>
            </a:r>
          </a:p>
          <a:p>
            <a:pPr>
              <a:buFontTx/>
              <a:buChar char="-"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организация и осуществление речевой коммуникации,</a:t>
            </a:r>
          </a:p>
          <a:p>
            <a:pPr>
              <a:buFontTx/>
              <a:buChar char="-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саморегуляция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поведения,</a:t>
            </a:r>
          </a:p>
          <a:p>
            <a:pPr>
              <a:buFontTx/>
              <a:buChar char="-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развитие эмоционально-личностной культуры,</a:t>
            </a:r>
          </a:p>
          <a:p>
            <a:pPr>
              <a:buFontTx/>
              <a:buChar char="-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снижение показателей речевого развития детей,</a:t>
            </a:r>
          </a:p>
          <a:p>
            <a:pPr>
              <a:buFontTx/>
              <a:buChar char="-"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недостаточность личностно-ориентированного взаимодействия взрослого и ребёнка.</a:t>
            </a:r>
          </a:p>
          <a:p>
            <a:pPr>
              <a:buFontTx/>
              <a:buChar char="-"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D:\Фотографии\Фото. Работа\Детские эмоции\DSC001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9340">
            <a:off x="6334792" y="4246727"/>
            <a:ext cx="2251571" cy="1967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1" y="764704"/>
            <a:ext cx="734481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Общая культура </a:t>
            </a:r>
          </a:p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ичности:</a:t>
            </a:r>
          </a:p>
          <a:p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7760995">
            <a:off x="1979461" y="1458347"/>
            <a:ext cx="745011" cy="53815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7491540">
            <a:off x="3392056" y="1821159"/>
            <a:ext cx="721888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3321667">
            <a:off x="6413134" y="1466198"/>
            <a:ext cx="73417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3937397">
            <a:off x="4952574" y="1796976"/>
            <a:ext cx="681735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492896"/>
            <a:ext cx="705678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Здоровье        интеллект           социальная      творчество</a:t>
            </a:r>
          </a:p>
          <a:p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адаптация          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4127096" y="3009808"/>
            <a:ext cx="576064" cy="55035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3501009"/>
            <a:ext cx="27363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ФГОС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4005064"/>
            <a:ext cx="7056783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Обеспечение эмоционального благополучия каждого ребёнка,</a:t>
            </a:r>
          </a:p>
          <a:p>
            <a:pPr>
              <a:buFontTx/>
              <a:buChar char="-"/>
            </a:pP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Построение развивающего вариативного образования, ориентированного на зону ближайшего развития каждого воспитанника,</a:t>
            </a:r>
          </a:p>
          <a:p>
            <a:pPr>
              <a:buFontTx/>
              <a:buChar char="-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 вовлечение всех детей в разные виды деятельности,</a:t>
            </a:r>
          </a:p>
          <a:p>
            <a:pPr>
              <a:buFontTx/>
              <a:buChar char="-"/>
            </a:pP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- личностно-ориентированный подход.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3" y="980729"/>
            <a:ext cx="6120679" cy="95410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Совместная с детьми и взрослыми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театрализованная деятельность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276872"/>
            <a:ext cx="65527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sz="20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Психотерапия когнитивной и аффективной сферы,</a:t>
            </a:r>
          </a:p>
          <a:p>
            <a:pPr>
              <a:buFontTx/>
              <a:buChar char="-"/>
            </a:pP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коррекция </a:t>
            </a:r>
            <a:r>
              <a:rPr lang="ru-RU" sz="20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неэфффективной</a:t>
            </a: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коммуникации,</a:t>
            </a:r>
          </a:p>
          <a:p>
            <a:pPr>
              <a:buFontTx/>
              <a:buChar char="-"/>
            </a:pPr>
            <a:r>
              <a:rPr lang="ru-RU" sz="20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проявление индивидуальных особенностей,</a:t>
            </a:r>
          </a:p>
          <a:p>
            <a:pPr>
              <a:buFontTx/>
              <a:buChar char="-"/>
            </a:pPr>
            <a:r>
              <a:rPr lang="ru-RU" sz="2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обогащение социально-поведенческого опыта,</a:t>
            </a:r>
          </a:p>
          <a:p>
            <a:pPr>
              <a:buFontTx/>
              <a:buChar char="-"/>
            </a:pPr>
            <a:r>
              <a:rPr lang="ru-RU" sz="20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проявление и раскрытие творческих способностей</a:t>
            </a:r>
            <a:r>
              <a:rPr lang="ru-RU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067944" y="3933056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4581128"/>
            <a:ext cx="5616624" cy="95410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Всестороннее развитие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личности ребёнка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1187624" y="692696"/>
            <a:ext cx="4032448" cy="194421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Основные функции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театрализованных игр: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03648" y="2636912"/>
            <a:ext cx="280831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</a:rPr>
              <a:t>Катарсистическая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87824" y="3789040"/>
            <a:ext cx="324036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</a:rPr>
              <a:t>Коммуникативно</a:t>
            </a:r>
            <a:r>
              <a:rPr lang="ru-RU" b="1" dirty="0" smtClean="0">
                <a:solidFill>
                  <a:srgbClr val="FFFF00"/>
                </a:solidFill>
              </a:rPr>
              <a:t>-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рефлексивная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4048" y="2636912"/>
            <a:ext cx="280831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Регулятивная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373216"/>
            <a:ext cx="5616624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Символическая форма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7480365">
            <a:off x="6288574" y="4446943"/>
            <a:ext cx="978408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2576672">
            <a:off x="1976412" y="4490890"/>
            <a:ext cx="1066822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Горизонтальный свиток 2"/>
          <p:cNvSpPr/>
          <p:nvPr/>
        </p:nvSpPr>
        <p:spPr>
          <a:xfrm>
            <a:off x="1187624" y="764704"/>
            <a:ext cx="3888432" cy="1152128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ТЕАТРАЛИЗАЦИЯ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1115616" y="1988840"/>
            <a:ext cx="5472608" cy="2592288"/>
          </a:xfrm>
          <a:prstGeom prst="wedgeRect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002060"/>
                </a:solidFill>
              </a:rPr>
              <a:t>- Неповторимая индивидуальность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Раскрепощение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Вовлечение в действие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 Самостоятельное творчество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 Развитие ведущих психических процессов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 Самопознание, самовыражение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 Социализация ребёнка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</a:rPr>
              <a:t> Чувство удовлетворения, радости, значимости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491880" y="4797152"/>
            <a:ext cx="4464496" cy="1152128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Общечеловеческая способность к межличностному взаимодействию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436096" y="1196752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876256" y="4149080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9" y="764704"/>
            <a:ext cx="475252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Основные задачи: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700808"/>
            <a:ext cx="669674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Tx/>
              <a:buChar char="-"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совершенствовать артистические навыки детей,</a:t>
            </a:r>
          </a:p>
          <a:p>
            <a:pPr>
              <a:buFontTx/>
              <a:buChar char="-"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развивать пластическую выразительность и музыкальность,</a:t>
            </a:r>
          </a:p>
          <a:p>
            <a:pPr>
              <a:buFontTx/>
              <a:buChar char="-"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пополнять и активизировать словарь.</a:t>
            </a:r>
          </a:p>
          <a:p>
            <a:pPr>
              <a:buFontTx/>
              <a:buChar char="-"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развивать и закреплять навыки использования прямой и косвенной речи,</a:t>
            </a:r>
          </a:p>
          <a:p>
            <a:pPr>
              <a:buFontTx/>
              <a:buChar char="-"/>
            </a:pP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воспитывать культуру поведения, умения действовать в коллективе, контактность со сверстниками,</a:t>
            </a:r>
          </a:p>
          <a:p>
            <a:pPr>
              <a:buFontTx/>
              <a:buChar char="-"/>
            </a:pPr>
            <a:endParaRPr lang="ru-RU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D:\Фотографии\Фото. Работа\Детские эмоции\DSC001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84292">
            <a:off x="637890" y="4294660"/>
            <a:ext cx="2232248" cy="2036982"/>
          </a:xfrm>
          <a:prstGeom prst="rect">
            <a:avLst/>
          </a:prstGeom>
          <a:noFill/>
        </p:spPr>
      </p:pic>
      <p:pic>
        <p:nvPicPr>
          <p:cNvPr id="1027" name="Picture 3" descr="D:\Фотографии\Фото. Работа\Детские эмоции\DSC001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077265">
            <a:off x="3463229" y="4446840"/>
            <a:ext cx="2191792" cy="2039888"/>
          </a:xfrm>
          <a:prstGeom prst="rect">
            <a:avLst/>
          </a:prstGeom>
          <a:noFill/>
        </p:spPr>
      </p:pic>
      <p:pic>
        <p:nvPicPr>
          <p:cNvPr id="1028" name="Picture 4" descr="D:\Фотографии\Фото. Работа\Детские эмоции\DSC001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690977">
            <a:off x="5947751" y="4088510"/>
            <a:ext cx="2263800" cy="2039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Документы\Мои рисунки\фон\1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Выноска со стрелкой вниз 5"/>
          <p:cNvSpPr/>
          <p:nvPr/>
        </p:nvSpPr>
        <p:spPr>
          <a:xfrm>
            <a:off x="2771800" y="1052736"/>
            <a:ext cx="3312368" cy="1512168"/>
          </a:xfrm>
          <a:prstGeom prst="down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Алгоритм работы</a:t>
            </a:r>
          </a:p>
          <a:p>
            <a:pPr algn="ctr"/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331640" y="2348880"/>
            <a:ext cx="6336704" cy="3456384"/>
          </a:xfrm>
          <a:prstGeom prst="horizontalScroll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Ознакомление с произведением, распределение ролей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Разучивание текста, подгонка роли под определённого ребёнка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Изготовление атрибутики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Подбор музыкального сопровождения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Репетиции и использованием мимики, жестов, походки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345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DOU13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лидия</cp:lastModifiedBy>
  <cp:revision>55</cp:revision>
  <dcterms:created xsi:type="dcterms:W3CDTF">2014-04-09T06:32:36Z</dcterms:created>
  <dcterms:modified xsi:type="dcterms:W3CDTF">2018-01-30T09:21:02Z</dcterms:modified>
</cp:coreProperties>
</file>