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71" r:id="rId12"/>
    <p:sldId id="269" r:id="rId13"/>
    <p:sldId id="270" r:id="rId14"/>
    <p:sldId id="272" r:id="rId15"/>
    <p:sldId id="274" r:id="rId16"/>
    <p:sldId id="266" r:id="rId17"/>
    <p:sldId id="273" r:id="rId18"/>
    <p:sldId id="265" r:id="rId19"/>
    <p:sldId id="276" r:id="rId20"/>
    <p:sldId id="275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1207BA7-C5D1-4B76-904C-336DBFE13516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CB2A7D4-A90D-49CF-8A68-CC9C8199A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7BA7-C5D1-4B76-904C-336DBFE13516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2A7D4-A90D-49CF-8A68-CC9C8199A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7BA7-C5D1-4B76-904C-336DBFE13516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2A7D4-A90D-49CF-8A68-CC9C8199A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762000" y="333375"/>
            <a:ext cx="7696200" cy="6191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7A906-C5BA-43D2-92F5-02C5CC4FD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1207BA7-C5D1-4B76-904C-336DBFE13516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CB2A7D4-A90D-49CF-8A68-CC9C8199A1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1207BA7-C5D1-4B76-904C-336DBFE13516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CB2A7D4-A90D-49CF-8A68-CC9C8199A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7BA7-C5D1-4B76-904C-336DBFE13516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2A7D4-A90D-49CF-8A68-CC9C8199A1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7BA7-C5D1-4B76-904C-336DBFE13516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2A7D4-A90D-49CF-8A68-CC9C8199A1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1207BA7-C5D1-4B76-904C-336DBFE13516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CB2A7D4-A90D-49CF-8A68-CC9C8199A1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7BA7-C5D1-4B76-904C-336DBFE13516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2A7D4-A90D-49CF-8A68-CC9C8199A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1207BA7-C5D1-4B76-904C-336DBFE13516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CB2A7D4-A90D-49CF-8A68-CC9C8199A1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1207BA7-C5D1-4B76-904C-336DBFE13516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CB2A7D4-A90D-49CF-8A68-CC9C8199A1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1207BA7-C5D1-4B76-904C-336DBFE13516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CB2A7D4-A90D-49CF-8A68-CC9C8199A1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nfourok.ru/site/go?href=http%3A%2F%2Fpro-chislo.ru%2F28" TargetMode="External"/><Relationship Id="rId2" Type="http://schemas.openxmlformats.org/officeDocument/2006/relationships/hyperlink" Target="http://infourok.ru/site/go?href=http%3A%2F%2Fpro-chislo.ru%2F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fourok.ru/site/go?href=http%3A%2F%2Fpro-chislo.ru%2F496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500042"/>
            <a:ext cx="7358114" cy="4357717"/>
          </a:xfrm>
        </p:spPr>
        <p:txBody>
          <a:bodyPr>
            <a:normAutofit/>
          </a:bodyPr>
          <a:lstStyle/>
          <a:p>
            <a:pPr algn="r"/>
            <a:r>
              <a:rPr lang="ru-RU" sz="4000" i="1" dirty="0" smtClean="0"/>
              <a:t>Проект</a:t>
            </a:r>
            <a:r>
              <a:rPr lang="ru-RU" sz="4000" i="1" dirty="0"/>
              <a:t/>
            </a:r>
            <a:br>
              <a:rPr lang="ru-RU" sz="4000" i="1" dirty="0"/>
            </a:br>
            <a:r>
              <a:rPr lang="ru-RU" sz="4000" i="1" dirty="0"/>
              <a:t>«Удивительный мир чисел»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</a:rPr>
              <a:t>Совершенные числа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-214346" y="857232"/>
            <a:ext cx="9358346" cy="7000924"/>
          </a:xfrm>
        </p:spPr>
        <p:txBody>
          <a:bodyPr>
            <a:normAutofit fontScale="32500" lnSpcReduction="20000"/>
          </a:bodyPr>
          <a:lstStyle/>
          <a:p>
            <a:r>
              <a:rPr lang="ru-RU" sz="7400" dirty="0" smtClean="0"/>
              <a:t>Совершенное </a:t>
            </a:r>
            <a:r>
              <a:rPr lang="ru-RU" sz="7400" dirty="0" smtClean="0"/>
              <a:t>число  — </a:t>
            </a:r>
            <a:r>
              <a:rPr lang="ru-RU" sz="7400" dirty="0" smtClean="0"/>
              <a:t>натуральное число, равное сумме всех своих собственных делителей (т. е. всех положительных делителей, отличных от самого числа). По мере того как натуральные числа возрастают, совершенные числа встречаются всё реже.</a:t>
            </a:r>
          </a:p>
          <a:p>
            <a:r>
              <a:rPr lang="ru-RU" sz="7400" dirty="0" smtClean="0">
                <a:hlinkClick r:id="rId2"/>
              </a:rPr>
              <a:t>6</a:t>
            </a:r>
            <a:r>
              <a:rPr lang="ru-RU" sz="7400" dirty="0" smtClean="0"/>
              <a:t> — </a:t>
            </a:r>
            <a:r>
              <a:rPr lang="ru-RU" sz="7400" dirty="0" smtClean="0"/>
              <a:t>шесть. Делители </a:t>
            </a:r>
            <a:r>
              <a:rPr lang="ru-RU" sz="7400" dirty="0" smtClean="0"/>
              <a:t>числа </a:t>
            </a:r>
            <a:r>
              <a:rPr lang="ru-RU" sz="7400" b="1" dirty="0" smtClean="0"/>
              <a:t>6</a:t>
            </a:r>
            <a:r>
              <a:rPr lang="ru-RU" sz="7400" dirty="0" smtClean="0"/>
              <a:t> </a:t>
            </a:r>
            <a:r>
              <a:rPr lang="ru-RU" sz="7400" b="1" dirty="0" smtClean="0"/>
              <a:t>- 1; 2; 3</a:t>
            </a:r>
            <a:r>
              <a:rPr lang="ru-RU" sz="7400" dirty="0" smtClean="0"/>
              <a:t> – собственные </a:t>
            </a:r>
            <a:r>
              <a:rPr lang="ru-RU" sz="7400" dirty="0" smtClean="0"/>
              <a:t>делители.                </a:t>
            </a:r>
            <a:r>
              <a:rPr lang="ru-RU" sz="7400" b="1" i="1" dirty="0" smtClean="0"/>
              <a:t>6=1+2+3</a:t>
            </a:r>
            <a:endParaRPr lang="ru-RU" sz="7400" dirty="0" smtClean="0"/>
          </a:p>
          <a:p>
            <a:r>
              <a:rPr lang="ru-RU" sz="7400" dirty="0" smtClean="0">
                <a:hlinkClick r:id="rId3"/>
              </a:rPr>
              <a:t>28</a:t>
            </a:r>
            <a:r>
              <a:rPr lang="ru-RU" sz="7400" dirty="0" smtClean="0"/>
              <a:t> — двадцать восемь. </a:t>
            </a:r>
            <a:r>
              <a:rPr lang="ru-RU" sz="7400" dirty="0" smtClean="0"/>
              <a:t>Делители </a:t>
            </a:r>
            <a:r>
              <a:rPr lang="ru-RU" sz="7400" dirty="0" smtClean="0"/>
              <a:t>числа 28 - 1; 2; 4; 7; 14 - собственные делители</a:t>
            </a:r>
            <a:r>
              <a:rPr lang="ru-RU" sz="7400" dirty="0" smtClean="0"/>
              <a:t>.</a:t>
            </a:r>
            <a:r>
              <a:rPr lang="ru-RU" sz="7400" b="1" i="1" dirty="0" smtClean="0"/>
              <a:t>              28=1+2+4+7+14</a:t>
            </a:r>
            <a:endParaRPr lang="ru-RU" sz="7400" dirty="0" smtClean="0"/>
          </a:p>
          <a:p>
            <a:r>
              <a:rPr lang="ru-RU" sz="7400" dirty="0" smtClean="0">
                <a:hlinkClick r:id="rId4"/>
              </a:rPr>
              <a:t>496</a:t>
            </a:r>
            <a:r>
              <a:rPr lang="ru-RU" sz="7400" dirty="0" smtClean="0"/>
              <a:t> — четыреста девяносто шесть. </a:t>
            </a:r>
          </a:p>
          <a:p>
            <a:r>
              <a:rPr lang="ru-RU" sz="7400" dirty="0" smtClean="0"/>
              <a:t>Четвёртое совершенное число — 8128,</a:t>
            </a:r>
          </a:p>
          <a:p>
            <a:r>
              <a:rPr lang="ru-RU" sz="7400" dirty="0" smtClean="0"/>
              <a:t>Пятое </a:t>
            </a:r>
            <a:r>
              <a:rPr lang="ru-RU" sz="7400" dirty="0" smtClean="0"/>
              <a:t>— 33 550 336,</a:t>
            </a:r>
          </a:p>
          <a:p>
            <a:r>
              <a:rPr lang="ru-RU" sz="7400" dirty="0" smtClean="0"/>
              <a:t>Шестое </a:t>
            </a:r>
            <a:r>
              <a:rPr lang="ru-RU" sz="7400" dirty="0" smtClean="0"/>
              <a:t>— 8 589 869 056,</a:t>
            </a:r>
          </a:p>
          <a:p>
            <a:r>
              <a:rPr lang="ru-RU" sz="7400" dirty="0" smtClean="0"/>
              <a:t>Седьмое </a:t>
            </a:r>
            <a:r>
              <a:rPr lang="ru-RU" sz="7400" dirty="0" smtClean="0"/>
              <a:t>— 137 438 691 328 . . .</a:t>
            </a:r>
            <a:br>
              <a:rPr lang="ru-RU" sz="7400" dirty="0" smtClean="0"/>
            </a:br>
            <a:r>
              <a:rPr lang="ru-RU" sz="7400" dirty="0" smtClean="0"/>
              <a:t>В диапазоне от 1 до 100 всего 2 числа- 6 и 28</a:t>
            </a:r>
          </a:p>
          <a:p>
            <a:r>
              <a:rPr lang="ru-RU" sz="3700" dirty="0" smtClean="0"/>
              <a:t/>
            </a:r>
            <a:br>
              <a:rPr lang="ru-RU" sz="3700" dirty="0" smtClean="0"/>
            </a:br>
            <a:endParaRPr lang="ru-RU" sz="3700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28660" y="0"/>
            <a:ext cx="100013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u="sng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Сказка о совершенных числах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Содержимое 6" descr="7000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672889"/>
            <a:ext cx="8715404" cy="553787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1"/>
            <a:ext cx="864399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28 </a:t>
            </a: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сентября число 28 решило пригласить в гости всех своих делителей, меньших, чем оно само. Первой прибежала единица, за ней двойка, за ней 4; 7; 14. Когда все гости собрались, число 28 увидело, что их немного. Оно огорчилось и предложило, чтобы каждый из гостей привел ещё и своих делителей. (Сколько придет новых гостей?). Единица объяснила числу 28, что новые гости не придут.</a:t>
            </a:r>
            <a:endParaRPr lang="ru-RU" sz="4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501122" cy="772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Чтобы утешить число 28 , его гости соединились знаком "+". И, о чудо, сумма оказалась равной самому числу 28! Единица сказала, что всякое число, которое равно сумме своих меньших делителей, называется </a:t>
            </a:r>
            <a:r>
              <a:rPr lang="ru-RU" sz="3200" b="1" i="1" dirty="0" smtClean="0">
                <a:solidFill>
                  <a:srgbClr val="7030A0"/>
                </a:solidFill>
                <a:latin typeface="Monotype Corsiva" pitchFamily="66" charset="0"/>
              </a:rPr>
              <a:t>совершенным.</a:t>
            </a: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 Число обрадовалось и спросило, какие числа есть ещё совершенные. Всезнающая единица ответила, что совершенных чисел очень мало: среди чисел до миллиона их всего четыре: 6, 28, 496 и число 8128</a:t>
            </a: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.</a:t>
            </a:r>
            <a:r>
              <a:rPr lang="ru-RU" sz="3200" dirty="0" smtClean="0">
                <a:solidFill>
                  <a:srgbClr val="7030A0"/>
                </a:solidFill>
                <a:latin typeface="Monotype Corsiva" pitchFamily="66" charset="0"/>
              </a:rPr>
              <a:t> К сожалению, совершенных чисел всего двадцать четыре: 6, 28, 496,8128, 130 816… Дальше они растут всё быстрее и быстрее, а вычислять их всё сложнее и сложнее. Может быть вам доведётся найти новое совершенное число.</a:t>
            </a:r>
          </a:p>
          <a:p>
            <a:pPr algn="just"/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703282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tx1"/>
                </a:solidFill>
              </a:rPr>
              <a:t>Дружественные числа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-214346" y="928670"/>
            <a:ext cx="9358346" cy="59293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Это </a:t>
            </a:r>
            <a:r>
              <a:rPr lang="ru-RU" dirty="0" smtClean="0"/>
              <a:t>пара чисел, обладающих таким свойством: сумма собственных делителей (не считая самого числа) первого из них равна второму числу, а сумма собственных делителей второго числа равна первому числу</a:t>
            </a:r>
            <a:r>
              <a:rPr lang="ru-RU" dirty="0" smtClean="0"/>
              <a:t>.</a:t>
            </a:r>
            <a:r>
              <a:rPr lang="ru-RU" dirty="0" smtClean="0"/>
              <a:t> Они открыты древнегреческими учеными - последователями Пифагора. Недаром знаменитый греческий математик Пифагор сказал: «Друг – это второе я!» – и при этом сослался на числа 220 и 284. Они замечательны тем, что каждое из них равно сумме младших делителей другого числа. Какие делители у числа 284?</a:t>
            </a:r>
          </a:p>
          <a:p>
            <a:pPr>
              <a:buNone/>
            </a:pPr>
            <a:r>
              <a:rPr lang="ru-RU" dirty="0" smtClean="0"/>
              <a:t>          1</a:t>
            </a:r>
            <a:r>
              <a:rPr lang="ru-RU" dirty="0" smtClean="0"/>
              <a:t>, 2, 4, 71, 142.</a:t>
            </a:r>
          </a:p>
          <a:p>
            <a:r>
              <a:rPr lang="ru-RU" dirty="0" smtClean="0"/>
              <a:t>      А </a:t>
            </a:r>
            <a:r>
              <a:rPr lang="ru-RU" dirty="0" smtClean="0"/>
              <a:t>у числа 220 делители:</a:t>
            </a:r>
          </a:p>
          <a:p>
            <a:r>
              <a:rPr lang="ru-RU" dirty="0" smtClean="0"/>
              <a:t>     1</a:t>
            </a:r>
            <a:r>
              <a:rPr lang="ru-RU" dirty="0" smtClean="0"/>
              <a:t>, 2, 4, 5, 10, 11, 20, 22, 44, 55, 110.</a:t>
            </a:r>
          </a:p>
          <a:p>
            <a:r>
              <a:rPr lang="ru-RU" dirty="0" smtClean="0"/>
              <a:t>      Попробуем </a:t>
            </a:r>
            <a:r>
              <a:rPr lang="ru-RU" dirty="0" smtClean="0"/>
              <a:t>сложить делители каждого числа:</a:t>
            </a:r>
          </a:p>
          <a:p>
            <a:r>
              <a:rPr lang="ru-RU" dirty="0" smtClean="0"/>
              <a:t>      1 </a:t>
            </a:r>
            <a:r>
              <a:rPr lang="ru-RU" dirty="0" smtClean="0"/>
              <a:t>+ 2 + 4 + 71 + 142 = 220,</a:t>
            </a:r>
          </a:p>
          <a:p>
            <a:r>
              <a:rPr lang="ru-RU" dirty="0" smtClean="0"/>
              <a:t>     1 </a:t>
            </a:r>
            <a:r>
              <a:rPr lang="ru-RU" dirty="0" smtClean="0"/>
              <a:t>+ 2 + 4 + 5 + 10 + 11 + 20 + 22 + 44 + 55 + 110 = 284.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857232"/>
            <a:ext cx="8501090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Left"/>
              <a:lightRig rig="threePt" dir="t"/>
            </a:scene3d>
          </a:bodyPr>
          <a:lstStyle/>
          <a:p>
            <a:pPr algn="ctr"/>
            <a:r>
              <a:rPr lang="ru-RU" sz="9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ДАВАЙТЕ</a:t>
            </a:r>
            <a:endParaRPr lang="ru-RU" sz="7200" b="1" cap="none" spc="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7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ru-RU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ПОРЕШАЕМ</a:t>
            </a:r>
            <a:r>
              <a:rPr lang="ru-RU" sz="7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?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9690" name="Group 682"/>
          <p:cNvGraphicFramePr>
            <a:graphicFrameLocks noGrp="1"/>
          </p:cNvGraphicFramePr>
          <p:nvPr>
            <p:ph/>
          </p:nvPr>
        </p:nvGraphicFramePr>
        <p:xfrm>
          <a:off x="1447800" y="0"/>
          <a:ext cx="7696200" cy="6858002"/>
        </p:xfrm>
        <a:graphic>
          <a:graphicData uri="http://schemas.openxmlformats.org/drawingml/2006/table">
            <a:tbl>
              <a:tblPr/>
              <a:tblGrid>
                <a:gridCol w="512763"/>
                <a:gridCol w="512762"/>
                <a:gridCol w="514350"/>
                <a:gridCol w="512763"/>
                <a:gridCol w="512762"/>
                <a:gridCol w="512763"/>
                <a:gridCol w="515937"/>
                <a:gridCol w="511175"/>
                <a:gridCol w="512763"/>
                <a:gridCol w="512762"/>
                <a:gridCol w="512763"/>
                <a:gridCol w="512762"/>
                <a:gridCol w="514350"/>
                <a:gridCol w="512763"/>
                <a:gridCol w="512762"/>
              </a:tblGrid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9667" name="Rectangle 659"/>
          <p:cNvSpPr>
            <a:spLocks noChangeArrowheads="1"/>
          </p:cNvSpPr>
          <p:nvPr/>
        </p:nvSpPr>
        <p:spPr bwMode="auto">
          <a:xfrm>
            <a:off x="0" y="1628775"/>
            <a:ext cx="1476375" cy="15541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/>
            <a:r>
              <a:rPr kumimoji="1" lang="ru-RU" altLang="ru-RU" sz="3200">
                <a:solidFill>
                  <a:srgbClr val="FF0000"/>
                </a:solidFill>
              </a:rPr>
              <a:t>Найди </a:t>
            </a:r>
          </a:p>
          <a:p>
            <a:pPr algn="ctr"/>
            <a:r>
              <a:rPr kumimoji="1" lang="ru-RU" altLang="ru-RU" sz="3200">
                <a:solidFill>
                  <a:srgbClr val="FF0000"/>
                </a:solidFill>
              </a:rPr>
              <a:t>24 </a:t>
            </a:r>
          </a:p>
          <a:p>
            <a:pPr algn="ctr"/>
            <a:r>
              <a:rPr kumimoji="1" lang="ru-RU" altLang="ru-RU" sz="3200">
                <a:solidFill>
                  <a:srgbClr val="FF0000"/>
                </a:solidFill>
              </a:rPr>
              <a:t>слова</a:t>
            </a:r>
          </a:p>
        </p:txBody>
      </p:sp>
      <p:sp>
        <p:nvSpPr>
          <p:cNvPr id="13541" name="Line 660"/>
          <p:cNvSpPr>
            <a:spLocks noChangeShapeType="1"/>
          </p:cNvSpPr>
          <p:nvPr/>
        </p:nvSpPr>
        <p:spPr bwMode="auto">
          <a:xfrm>
            <a:off x="6300788" y="6092825"/>
            <a:ext cx="0" cy="504825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42" name="Line 662"/>
          <p:cNvSpPr>
            <a:spLocks noChangeShapeType="1"/>
          </p:cNvSpPr>
          <p:nvPr/>
        </p:nvSpPr>
        <p:spPr bwMode="auto">
          <a:xfrm>
            <a:off x="6300788" y="6597650"/>
            <a:ext cx="1008062" cy="0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43" name="Line 663"/>
          <p:cNvSpPr>
            <a:spLocks noChangeShapeType="1"/>
          </p:cNvSpPr>
          <p:nvPr/>
        </p:nvSpPr>
        <p:spPr bwMode="auto">
          <a:xfrm flipV="1">
            <a:off x="7308850" y="6021388"/>
            <a:ext cx="0" cy="576262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44" name="Line 664"/>
          <p:cNvSpPr>
            <a:spLocks noChangeShapeType="1"/>
          </p:cNvSpPr>
          <p:nvPr/>
        </p:nvSpPr>
        <p:spPr bwMode="auto">
          <a:xfrm>
            <a:off x="7812088" y="5516563"/>
            <a:ext cx="576262" cy="0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45" name="Line 665"/>
          <p:cNvSpPr>
            <a:spLocks noChangeShapeType="1"/>
          </p:cNvSpPr>
          <p:nvPr/>
        </p:nvSpPr>
        <p:spPr bwMode="auto">
          <a:xfrm>
            <a:off x="8316913" y="5516563"/>
            <a:ext cx="0" cy="576262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46" name="Line 666"/>
          <p:cNvSpPr>
            <a:spLocks noChangeShapeType="1"/>
          </p:cNvSpPr>
          <p:nvPr/>
        </p:nvSpPr>
        <p:spPr bwMode="auto">
          <a:xfrm flipH="1">
            <a:off x="1692275" y="260350"/>
            <a:ext cx="1511300" cy="0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47" name="Line 667"/>
          <p:cNvSpPr>
            <a:spLocks noChangeShapeType="1"/>
          </p:cNvSpPr>
          <p:nvPr/>
        </p:nvSpPr>
        <p:spPr bwMode="auto">
          <a:xfrm>
            <a:off x="1692275" y="260350"/>
            <a:ext cx="0" cy="1152525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48" name="Line 669"/>
          <p:cNvSpPr>
            <a:spLocks noChangeShapeType="1"/>
          </p:cNvSpPr>
          <p:nvPr/>
        </p:nvSpPr>
        <p:spPr bwMode="auto">
          <a:xfrm>
            <a:off x="1692275" y="1341438"/>
            <a:ext cx="1511300" cy="0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49" name="Line 670"/>
          <p:cNvSpPr>
            <a:spLocks noChangeShapeType="1"/>
          </p:cNvSpPr>
          <p:nvPr/>
        </p:nvSpPr>
        <p:spPr bwMode="auto">
          <a:xfrm flipV="1">
            <a:off x="3203575" y="765175"/>
            <a:ext cx="0" cy="576263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50" name="Line 671"/>
          <p:cNvSpPr>
            <a:spLocks noChangeShapeType="1"/>
          </p:cNvSpPr>
          <p:nvPr/>
        </p:nvSpPr>
        <p:spPr bwMode="auto">
          <a:xfrm flipH="1">
            <a:off x="2051050" y="765175"/>
            <a:ext cx="1152525" cy="0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51" name="Line 672"/>
          <p:cNvSpPr>
            <a:spLocks noChangeShapeType="1"/>
          </p:cNvSpPr>
          <p:nvPr/>
        </p:nvSpPr>
        <p:spPr bwMode="auto">
          <a:xfrm>
            <a:off x="2195513" y="4508500"/>
            <a:ext cx="0" cy="1584325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52" name="Line 673"/>
          <p:cNvSpPr>
            <a:spLocks noChangeShapeType="1"/>
          </p:cNvSpPr>
          <p:nvPr/>
        </p:nvSpPr>
        <p:spPr bwMode="auto">
          <a:xfrm>
            <a:off x="2195513" y="6092825"/>
            <a:ext cx="1081087" cy="0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53" name="Line 675"/>
          <p:cNvSpPr>
            <a:spLocks noChangeShapeType="1"/>
          </p:cNvSpPr>
          <p:nvPr/>
        </p:nvSpPr>
        <p:spPr bwMode="auto">
          <a:xfrm>
            <a:off x="3276600" y="6092825"/>
            <a:ext cx="0" cy="576263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54" name="Line 676"/>
          <p:cNvSpPr>
            <a:spLocks noChangeShapeType="1"/>
          </p:cNvSpPr>
          <p:nvPr/>
        </p:nvSpPr>
        <p:spPr bwMode="auto">
          <a:xfrm>
            <a:off x="8893175" y="260350"/>
            <a:ext cx="0" cy="576263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55" name="Line 677"/>
          <p:cNvSpPr>
            <a:spLocks noChangeShapeType="1"/>
          </p:cNvSpPr>
          <p:nvPr/>
        </p:nvSpPr>
        <p:spPr bwMode="auto">
          <a:xfrm flipH="1">
            <a:off x="8316913" y="836613"/>
            <a:ext cx="576262" cy="0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56" name="Line 678"/>
          <p:cNvSpPr>
            <a:spLocks noChangeShapeType="1"/>
          </p:cNvSpPr>
          <p:nvPr/>
        </p:nvSpPr>
        <p:spPr bwMode="auto">
          <a:xfrm>
            <a:off x="8316913" y="836613"/>
            <a:ext cx="0" cy="504825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57" name="Line 679"/>
          <p:cNvSpPr>
            <a:spLocks noChangeShapeType="1"/>
          </p:cNvSpPr>
          <p:nvPr/>
        </p:nvSpPr>
        <p:spPr bwMode="auto">
          <a:xfrm>
            <a:off x="8316913" y="1341438"/>
            <a:ext cx="576262" cy="0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58" name="Line 680"/>
          <p:cNvSpPr>
            <a:spLocks noChangeShapeType="1"/>
          </p:cNvSpPr>
          <p:nvPr/>
        </p:nvSpPr>
        <p:spPr bwMode="auto">
          <a:xfrm>
            <a:off x="8893175" y="1341438"/>
            <a:ext cx="0" cy="503237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59" name="Line 681"/>
          <p:cNvSpPr>
            <a:spLocks noChangeShapeType="1"/>
          </p:cNvSpPr>
          <p:nvPr/>
        </p:nvSpPr>
        <p:spPr bwMode="auto">
          <a:xfrm flipH="1">
            <a:off x="8388350" y="1844675"/>
            <a:ext cx="504825" cy="0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60" name="Line 684"/>
          <p:cNvSpPr>
            <a:spLocks noChangeShapeType="1"/>
          </p:cNvSpPr>
          <p:nvPr/>
        </p:nvSpPr>
        <p:spPr bwMode="auto">
          <a:xfrm>
            <a:off x="7308850" y="6021388"/>
            <a:ext cx="503238" cy="0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61" name="Line 685"/>
          <p:cNvSpPr>
            <a:spLocks noChangeShapeType="1"/>
          </p:cNvSpPr>
          <p:nvPr/>
        </p:nvSpPr>
        <p:spPr bwMode="auto">
          <a:xfrm flipV="1">
            <a:off x="7812088" y="5516563"/>
            <a:ext cx="0" cy="504825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62" name="Line 686"/>
          <p:cNvSpPr>
            <a:spLocks noChangeShapeType="1"/>
          </p:cNvSpPr>
          <p:nvPr/>
        </p:nvSpPr>
        <p:spPr bwMode="auto">
          <a:xfrm>
            <a:off x="4787900" y="2349500"/>
            <a:ext cx="504825" cy="0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63" name="Line 687"/>
          <p:cNvSpPr>
            <a:spLocks noChangeShapeType="1"/>
          </p:cNvSpPr>
          <p:nvPr/>
        </p:nvSpPr>
        <p:spPr bwMode="auto">
          <a:xfrm>
            <a:off x="5292725" y="2349500"/>
            <a:ext cx="0" cy="574675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64" name="Line 688"/>
          <p:cNvSpPr>
            <a:spLocks noChangeShapeType="1"/>
          </p:cNvSpPr>
          <p:nvPr/>
        </p:nvSpPr>
        <p:spPr bwMode="auto">
          <a:xfrm flipH="1">
            <a:off x="4787900" y="2924175"/>
            <a:ext cx="504825" cy="0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65" name="Line 689"/>
          <p:cNvSpPr>
            <a:spLocks noChangeShapeType="1"/>
          </p:cNvSpPr>
          <p:nvPr/>
        </p:nvSpPr>
        <p:spPr bwMode="auto">
          <a:xfrm>
            <a:off x="4787900" y="2924175"/>
            <a:ext cx="0" cy="504825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3566" name="Line 690"/>
          <p:cNvSpPr>
            <a:spLocks noChangeShapeType="1"/>
          </p:cNvSpPr>
          <p:nvPr/>
        </p:nvSpPr>
        <p:spPr bwMode="auto">
          <a:xfrm>
            <a:off x="4787900" y="3429000"/>
            <a:ext cx="504825" cy="0"/>
          </a:xfrm>
          <a:prstGeom prst="line">
            <a:avLst/>
          </a:prstGeom>
          <a:noFill/>
          <a:ln w="12700" cap="sq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99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99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66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xres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656" y="0"/>
            <a:ext cx="9178656" cy="6814711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0" y="1"/>
            <a:ext cx="9358346" cy="164305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b="1" dirty="0" smtClean="0">
                <a:solidFill>
                  <a:schemeClr val="bg1"/>
                </a:solidFill>
                <a:latin typeface="+mj-lt"/>
              </a:rPr>
              <a:t>Вы сумеете угадать день рождения даже незнакомого </a:t>
            </a:r>
            <a:r>
              <a:rPr lang="ru-RU" sz="3600" b="1" dirty="0" smtClean="0">
                <a:solidFill>
                  <a:schemeClr val="bg1"/>
                </a:solidFill>
                <a:latin typeface="+mj-lt"/>
              </a:rPr>
              <a:t>вам человека</a:t>
            </a:r>
            <a:r>
              <a:rPr lang="ru-RU" sz="3600" b="1" dirty="0" smtClean="0">
                <a:solidFill>
                  <a:schemeClr val="bg1"/>
                </a:solidFill>
                <a:latin typeface="+mj-lt"/>
              </a:rPr>
              <a:t>, если получите у него ответы на ваши вопросы.</a:t>
            </a:r>
            <a:endParaRPr lang="ru-RU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714488"/>
            <a:ext cx="8501122" cy="2554545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</a:rPr>
              <a:t>Угадывание дня рождения</a:t>
            </a:r>
            <a:endParaRPr lang="ru-RU" sz="8000" dirty="0"/>
          </a:p>
        </p:txBody>
      </p:sp>
    </p:spTree>
  </p:cSld>
  <p:clrMapOvr>
    <a:masterClrMapping/>
  </p:clrMapOvr>
  <p:transition advTm="15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0"/>
            <a:ext cx="7451725" cy="700106"/>
          </a:xfrm>
        </p:spPr>
        <p:txBody>
          <a:bodyPr/>
          <a:lstStyle/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214290"/>
            <a:ext cx="8572560" cy="642942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u="sng" dirty="0" smtClean="0">
                <a:latin typeface="Times New Roman" pitchFamily="18" charset="0"/>
              </a:rPr>
              <a:t> </a:t>
            </a:r>
            <a:endParaRPr lang="ru-RU" sz="2000" b="1" u="sng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b="1" u="sng" dirty="0" smtClean="0"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</a:rPr>
              <a:t>Допустим он родился 7 октября. 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</a:rPr>
              <a:t>    1.) Запишите день своего рождения, т.е. число (например 7)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2.) умножьте его на 2 (7 * 2 = 14)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3.) к полученному числу припишите 0 (140)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4.) к результату прибавьте 73 (140 + 73 = 213)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5.) полученное число умножьте на 5 (213 * 5 = 1065) 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6.) прибавьте к полученному числу номер месяца, в котором вы родились (1065 + 10 = 1075) </a:t>
            </a:r>
            <a:br>
              <a:rPr lang="ru-RU" dirty="0" smtClean="0">
                <a:latin typeface="Times New Roman" pitchFamily="18" charset="0"/>
              </a:rPr>
            </a:br>
            <a:r>
              <a:rPr lang="ru-RU" dirty="0" smtClean="0">
                <a:latin typeface="Times New Roman" pitchFamily="18" charset="0"/>
              </a:rPr>
              <a:t>7.) назовите свой ответ, а я назову день и месяц вашего рождения … 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</a:rPr>
              <a:t>    Для получения ответа нужно из полученного результата вычесть 365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(1075 – 365 = 710). В полученном числе </a:t>
            </a:r>
            <a:r>
              <a:rPr lang="ru-RU" u="sng" dirty="0" smtClean="0">
                <a:latin typeface="Times New Roman" pitchFamily="18" charset="0"/>
              </a:rPr>
              <a:t>первые две цифры или одна</a:t>
            </a:r>
            <a:r>
              <a:rPr lang="ru-RU" dirty="0" smtClean="0">
                <a:latin typeface="Times New Roman" pitchFamily="18" charset="0"/>
              </a:rPr>
              <a:t>, если число трехзначное, - </a:t>
            </a:r>
            <a:r>
              <a:rPr lang="ru-RU" u="sng" dirty="0" smtClean="0">
                <a:latin typeface="Times New Roman" pitchFamily="18" charset="0"/>
              </a:rPr>
              <a:t>день рождения</a:t>
            </a:r>
            <a:r>
              <a:rPr lang="ru-RU" dirty="0" smtClean="0">
                <a:latin typeface="Times New Roman" pitchFamily="18" charset="0"/>
              </a:rPr>
              <a:t>, </a:t>
            </a:r>
            <a:r>
              <a:rPr lang="ru-RU" u="sng" dirty="0" smtClean="0">
                <a:latin typeface="Times New Roman" pitchFamily="18" charset="0"/>
              </a:rPr>
              <a:t>другие две - номер месяца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</a:rPr>
              <a:t>    У нас получилось: 710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</a:rPr>
              <a:t>     7 - день рождения           10 - номер месяца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>
                <a:latin typeface="Times New Roman" pitchFamily="18" charset="0"/>
              </a:rPr>
              <a:t>     Результат:    7 октября</a:t>
            </a:r>
          </a:p>
          <a:p>
            <a:pPr>
              <a:lnSpc>
                <a:spcPct val="80000"/>
              </a:lnSpc>
            </a:pPr>
            <a:endParaRPr lang="ru-RU" sz="20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0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50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0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50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50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50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50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50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50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502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85918" y="285728"/>
            <a:ext cx="5616575" cy="771544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</a:rPr>
              <a:t>Задачи - шутки</a:t>
            </a:r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4422"/>
            <a:ext cx="9144000" cy="5229225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</a:rPr>
              <a:t> Летели утки: одна впереди и две позади, одна позади и две впереди, одна между двумя и три в ряд. Сколько всего летело уток? </a:t>
            </a:r>
          </a:p>
          <a:p>
            <a:r>
              <a:rPr lang="ru-RU" sz="3200" dirty="0" smtClean="0">
                <a:latin typeface="Times New Roman" pitchFamily="18" charset="0"/>
              </a:rPr>
              <a:t>2. Сколько концов у палки? У двух палок? У двух с половиной?                                                  </a:t>
            </a:r>
          </a:p>
          <a:p>
            <a:endParaRPr lang="ru-RU" sz="3200" dirty="0" smtClean="0">
              <a:latin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</a:rPr>
              <a:t> От стола отпилили угол. Сколько углов осталось? </a:t>
            </a:r>
          </a:p>
          <a:p>
            <a:r>
              <a:rPr lang="ru-RU" sz="3200" dirty="0" smtClean="0">
                <a:latin typeface="Times New Roman" pitchFamily="18" charset="0"/>
              </a:rPr>
              <a:t> Что это может быть: две головы, две руки и шесть ног, а при ходьбе только четыре? </a:t>
            </a:r>
            <a:r>
              <a:rPr lang="ru-RU" sz="3200" i="1" dirty="0" smtClean="0">
                <a:latin typeface="Times New Roman" pitchFamily="18" charset="0"/>
              </a:rPr>
              <a:t>  </a:t>
            </a:r>
            <a:endParaRPr lang="ru-RU" sz="32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9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9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9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1000"/>
                                        <p:tgtEl>
                                          <p:spTgt spid="319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319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1000"/>
                                        <p:tgtEl>
                                          <p:spTgt spid="319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1000"/>
                                        <p:tgtEl>
                                          <p:spTgt spid="319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m24fa866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3041" y="0"/>
            <a:ext cx="3950959" cy="29289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         Пифагор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071546"/>
            <a:ext cx="8786842" cy="5357850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Числа древними греками,</a:t>
            </a:r>
          </a:p>
          <a:p>
            <a:pPr>
              <a:buNone/>
            </a:pPr>
            <a:r>
              <a:rPr lang="ru-RU" sz="2800" i="1" dirty="0" smtClean="0"/>
              <a:t> а вместе с ними Пифагором</a:t>
            </a:r>
          </a:p>
          <a:p>
            <a:pPr>
              <a:buNone/>
            </a:pPr>
            <a:r>
              <a:rPr lang="ru-RU" sz="2800" i="1" dirty="0" smtClean="0"/>
              <a:t> и пифагорейцами мыслились </a:t>
            </a:r>
          </a:p>
          <a:p>
            <a:pPr>
              <a:buNone/>
            </a:pPr>
            <a:r>
              <a:rPr lang="ru-RU" sz="2800" i="1" dirty="0" smtClean="0"/>
              <a:t>зримо, в виде камешков,</a:t>
            </a:r>
          </a:p>
          <a:p>
            <a:pPr>
              <a:buNone/>
            </a:pPr>
            <a:r>
              <a:rPr lang="ru-RU" sz="2800" i="1" dirty="0" smtClean="0"/>
              <a:t> разложенных на песке или на счетной доске – абаке.</a:t>
            </a:r>
          </a:p>
          <a:p>
            <a:r>
              <a:rPr lang="ru-RU" sz="2800" i="1" dirty="0" smtClean="0"/>
              <a:t>Пифагорейские числа в современной терминологии - это натуральные числа. Числа-камешки раскладывались в виде правильных геометрических фигур, эти фигуры классифицировались. Так возникли числа, сегодня именуемые фигурными.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14546" y="500042"/>
            <a:ext cx="5113337" cy="51119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Задачи в стихах</a:t>
            </a:r>
          </a:p>
        </p:txBody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4375150" cy="439261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</a:rPr>
              <a:t>По тропинке вдоль кустов шло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</a:rPr>
              <a:t>Одиннадцать хвостов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</a:rPr>
              <a:t>Сосчитать я также смог,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</a:rPr>
              <a:t>Что шагало тридцать ног,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</a:rPr>
              <a:t>А теперь вопрос таков: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</a:rPr>
              <a:t>Сколько было петухов?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</a:rPr>
              <a:t>И узнать я был бы рад,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</a:rPr>
              <a:t>Сколько было поросят</a:t>
            </a:r>
            <a:r>
              <a:rPr lang="ru-RU" sz="2800" dirty="0" smtClean="0">
                <a:latin typeface="Times New Roman" pitchFamily="18" charset="0"/>
              </a:rPr>
              <a:t>?</a:t>
            </a:r>
            <a:endParaRPr lang="ru-RU" sz="2800" dirty="0" smtClean="0">
              <a:latin typeface="Times New Roman" pitchFamily="18" charset="0"/>
            </a:endParaRP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4932363" y="1590675"/>
            <a:ext cx="421163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ru-RU" altLang="ja-JP" sz="2400" b="0" dirty="0"/>
              <a:t>Акробат и собачонка</a:t>
            </a:r>
          </a:p>
          <a:p>
            <a:r>
              <a:rPr kumimoji="1" lang="ru-RU" altLang="ru-RU" sz="2400" b="0" dirty="0"/>
              <a:t>Весят два пустых бочонка.</a:t>
            </a:r>
          </a:p>
          <a:p>
            <a:r>
              <a:rPr lang="ru-RU" altLang="ru-RU" sz="2400" b="0" dirty="0"/>
              <a:t>Шустрый пес без акробата</a:t>
            </a:r>
          </a:p>
          <a:p>
            <a:r>
              <a:rPr lang="ru-RU" altLang="ru-RU" sz="2400" b="0" dirty="0"/>
              <a:t>Весит два мотка шпагата.</a:t>
            </a:r>
          </a:p>
          <a:p>
            <a:r>
              <a:rPr lang="ru-RU" altLang="ru-RU" sz="2400" b="0" dirty="0"/>
              <a:t>А с одним мотком ягненок</a:t>
            </a:r>
          </a:p>
          <a:p>
            <a:r>
              <a:rPr lang="ru-RU" altLang="ru-RU" sz="2400" b="0" dirty="0"/>
              <a:t>Весит, видите, бочонок.</a:t>
            </a:r>
          </a:p>
          <a:p>
            <a:r>
              <a:rPr lang="ru-RU" altLang="ru-RU" sz="2400" b="0" dirty="0"/>
              <a:t>Сколько весит акробат</a:t>
            </a:r>
          </a:p>
          <a:p>
            <a:r>
              <a:rPr lang="ru-RU" altLang="ru-RU" sz="2400" b="0" dirty="0"/>
              <a:t>В пересчете на ягнят?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600700" y="6308725"/>
            <a:ext cx="23701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altLang="ja-JP" sz="2000" b="0" dirty="0">
                <a:solidFill>
                  <a:srgbClr val="FF9900"/>
                </a:solidFill>
              </a:rPr>
              <a:t> </a:t>
            </a:r>
            <a:r>
              <a:rPr kumimoji="1" lang="ru-RU" altLang="ja-JP" sz="2000" b="0" i="1" dirty="0">
                <a:solidFill>
                  <a:srgbClr val="FFFFFF"/>
                </a:solidFill>
              </a:rPr>
              <a:t>(33 : 3 + 3 – 3 =11)</a:t>
            </a:r>
            <a:r>
              <a:rPr kumimoji="1" lang="ru-RU" altLang="ja-JP" sz="2000" b="0" dirty="0">
                <a:solidFill>
                  <a:srgbClr val="FF9900"/>
                </a:solidFill>
              </a:rPr>
              <a:t> </a:t>
            </a:r>
            <a:endParaRPr kumimoji="1" lang="ru-RU" altLang="ru-RU" sz="2000" b="0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347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47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347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347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347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347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347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1000"/>
                                        <p:tgtEl>
                                          <p:spTgt spid="347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38" grpId="0"/>
      <p:bldP spid="347139" grpId="0" build="p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Проверь себя!</a:t>
            </a:r>
            <a:endParaRPr lang="ru-RU" dirty="0"/>
          </a:p>
        </p:txBody>
      </p:sp>
      <p:pic>
        <p:nvPicPr>
          <p:cNvPr id="4" name="Picture 2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1571612"/>
            <a:ext cx="5328366" cy="2481287"/>
          </a:xfrm>
          <a:noFill/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596" y="4000504"/>
            <a:ext cx="3513782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>
                <a:solidFill>
                  <a:srgbClr val="FFC000"/>
                </a:solidFill>
              </a:rPr>
              <a:t>(7 петухов, 4 поросенка)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714884"/>
            <a:ext cx="4427537" cy="4238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D8E1EC"/>
              </a:buClr>
              <a:buSzPct val="75000"/>
              <a:defRPr/>
            </a:pPr>
            <a:r>
              <a:rPr kumimoji="1" lang="ru-RU" b="0" kern="0" dirty="0">
                <a:solidFill>
                  <a:srgbClr val="FFC000"/>
                </a:solidFill>
              </a:rPr>
              <a:t>(акробат весит как два ягненка)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/>
              <a:t>Линейные числа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467600" cy="2928958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Линейные числа - самые простые числа, которые делятся только на единицу и на самих себя и вследствие этого могут быть изображены в виде линии, составленной из последовательно расположенных точек. Примером линейного числа является - число 5</a:t>
            </a:r>
            <a:endParaRPr lang="ru-RU" sz="2800" i="1" dirty="0"/>
          </a:p>
        </p:txBody>
      </p:sp>
      <p:sp>
        <p:nvSpPr>
          <p:cNvPr id="4" name="Овал 3"/>
          <p:cNvSpPr/>
          <p:nvPr/>
        </p:nvSpPr>
        <p:spPr>
          <a:xfrm>
            <a:off x="642910" y="4786322"/>
            <a:ext cx="1071570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071670" y="4786322"/>
            <a:ext cx="1071570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786578" y="4786322"/>
            <a:ext cx="1071570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214942" y="4786322"/>
            <a:ext cx="1071570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643306" y="4786322"/>
            <a:ext cx="1071570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929586" y="5643578"/>
            <a:ext cx="785818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</a:rPr>
              <a:t>Решето Эратосфена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714356"/>
            <a:ext cx="8572560" cy="2714644"/>
          </a:xfrm>
        </p:spPr>
        <p:txBody>
          <a:bodyPr/>
          <a:lstStyle/>
          <a:p>
            <a:pPr algn="just"/>
            <a:r>
              <a:rPr lang="ru-RU" dirty="0" smtClean="0"/>
              <a:t>Более двух тысяч лет назад в Греции знаменитый математик Эратосфен придумал очень остроумный способ выискивать простые числа. Он предложил для этого применять особое решето, сквозь которое все ненужные числа будут просеиваться, а все нужные – простые - оставаться. Чудесное решето назвали </a:t>
            </a:r>
            <a:r>
              <a:rPr lang="ru-RU" b="1" i="1" dirty="0" smtClean="0"/>
              <a:t>решетом Эратосфена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" name="Рисунок 3" descr="hello_html_5ce2ee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749" y="3286124"/>
            <a:ext cx="7511275" cy="3428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8143900" y="5643578"/>
            <a:ext cx="571504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358246" cy="72547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Плоские числа. Телесные числа.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142984"/>
            <a:ext cx="8572560" cy="5715016"/>
          </a:xfrm>
        </p:spPr>
        <p:txBody>
          <a:bodyPr>
            <a:normAutofit/>
          </a:bodyPr>
          <a:lstStyle/>
          <a:p>
            <a:r>
              <a:rPr lang="ru-RU" sz="2800" b="1" i="1" u="sng" dirty="0" smtClean="0"/>
              <a:t>Плоские числа </a:t>
            </a:r>
            <a:r>
              <a:rPr lang="ru-RU" sz="2800" i="1" dirty="0" smtClean="0"/>
              <a:t>– </a:t>
            </a:r>
            <a:r>
              <a:rPr lang="ru-RU" sz="2800" i="1" dirty="0" err="1" smtClean="0"/>
              <a:t>числа</a:t>
            </a:r>
            <a:r>
              <a:rPr lang="ru-RU" sz="2800" i="1" dirty="0" smtClean="0"/>
              <a:t>, представимые в виде произведения двух сомножителей, (или составные): 4; 6; 8; 10; . . 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800" i="1" dirty="0" smtClean="0"/>
          </a:p>
          <a:p>
            <a:pPr>
              <a:buNone/>
            </a:pPr>
            <a:r>
              <a:rPr lang="ru-RU" sz="2800" dirty="0" smtClean="0"/>
              <a:t>       (число 6)                                    (число 10)</a:t>
            </a:r>
            <a:endParaRPr lang="ru-RU" sz="2800" i="1" dirty="0" smtClean="0"/>
          </a:p>
          <a:p>
            <a:pPr>
              <a:buNone/>
            </a:pPr>
            <a:r>
              <a:rPr lang="ru-RU" sz="2800" i="1" dirty="0" smtClean="0"/>
              <a:t>Эти числа можно расположить в две линии.</a:t>
            </a:r>
          </a:p>
          <a:p>
            <a:pPr>
              <a:buNone/>
            </a:pPr>
            <a:r>
              <a:rPr lang="ru-RU" sz="2800" b="1" u="sng" dirty="0" smtClean="0"/>
              <a:t>Телесные числа </a:t>
            </a:r>
            <a:r>
              <a:rPr lang="ru-RU" sz="2800" dirty="0" smtClean="0"/>
              <a:t>– </a:t>
            </a:r>
            <a:r>
              <a:rPr lang="ru-RU" sz="2800" i="1" dirty="0" err="1" smtClean="0"/>
              <a:t>числа</a:t>
            </a:r>
            <a:r>
              <a:rPr lang="ru-RU" sz="2800" i="1" dirty="0" smtClean="0"/>
              <a:t>, представимые в виде произведения трёх сомножителей: 8; 12; 16; 18; . . .</a:t>
            </a:r>
            <a:endParaRPr lang="ru-RU" sz="2800" i="1" dirty="0"/>
          </a:p>
        </p:txBody>
      </p:sp>
      <p:sp>
        <p:nvSpPr>
          <p:cNvPr id="4" name="Овал 3"/>
          <p:cNvSpPr/>
          <p:nvPr/>
        </p:nvSpPr>
        <p:spPr>
          <a:xfrm>
            <a:off x="714348" y="2857496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14348" y="3571876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500166" y="3571876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285984" y="3571876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500166" y="2857496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285984" y="2857496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143504" y="3500438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857884" y="3500438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572264" y="3500438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286644" y="3500438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001024" y="3500438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143504" y="2714620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857884" y="2714620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572264" y="2714620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286644" y="2714620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8001024" y="2714620"/>
            <a:ext cx="571504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65403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Многоугольные числа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642918"/>
            <a:ext cx="8715404" cy="621508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Треугольные числа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dirty="0" smtClean="0"/>
              <a:t>В </a:t>
            </a:r>
            <a:r>
              <a:rPr lang="ru-RU" sz="2800" dirty="0" smtClean="0"/>
              <a:t>приведённых примерах точек сначала было три, потом шесть, затем десять и так далее. Эти числа по вполне понятным причинам называются треугольными. Простейшими из этих чисел </a:t>
            </a:r>
            <a:r>
              <a:rPr lang="ru-RU" sz="2800" dirty="0" smtClean="0"/>
              <a:t>являются: </a:t>
            </a:r>
            <a:r>
              <a:rPr lang="ru-RU" sz="2800" dirty="0" smtClean="0"/>
              <a:t>1; 3; 6; 10; 15; 21; 28; 36;...</a:t>
            </a:r>
            <a:endParaRPr lang="ru-RU" sz="2800" dirty="0"/>
          </a:p>
        </p:txBody>
      </p:sp>
      <p:pic>
        <p:nvPicPr>
          <p:cNvPr id="4" name="Рисунок 3" descr="hello_html_7ea5a7b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214422"/>
            <a:ext cx="5559046" cy="2983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3bae1de3.jpg"/>
          <p:cNvPicPr>
            <a:picLocks noChangeAspect="1"/>
          </p:cNvPicPr>
          <p:nvPr/>
        </p:nvPicPr>
        <p:blipFill>
          <a:blip r:embed="rId2"/>
          <a:srcRect l="5013" t="18182" r="4759" b="15909"/>
          <a:stretch>
            <a:fillRect/>
          </a:stretch>
        </p:blipFill>
        <p:spPr>
          <a:xfrm>
            <a:off x="3571868" y="714356"/>
            <a:ext cx="5143536" cy="207170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285728"/>
            <a:ext cx="8358246" cy="6188224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 </a:t>
            </a:r>
            <a:r>
              <a:rPr lang="ru-RU" sz="3200" b="1" i="1" dirty="0" smtClean="0"/>
              <a:t>1</a:t>
            </a:r>
            <a:endParaRPr lang="ru-RU" sz="3200" dirty="0" smtClean="0"/>
          </a:p>
          <a:p>
            <a:r>
              <a:rPr lang="ru-RU" sz="3200" b="1" i="1" dirty="0" smtClean="0"/>
              <a:t>3=1+2</a:t>
            </a:r>
            <a:endParaRPr lang="ru-RU" sz="3200" dirty="0" smtClean="0"/>
          </a:p>
          <a:p>
            <a:r>
              <a:rPr lang="ru-RU" sz="3200" b="1" i="1" dirty="0" smtClean="0"/>
              <a:t>6=1+2+3</a:t>
            </a:r>
            <a:endParaRPr lang="ru-RU" sz="3200" dirty="0" smtClean="0"/>
          </a:p>
          <a:p>
            <a:r>
              <a:rPr lang="ru-RU" sz="3200" b="1" i="1" dirty="0" smtClean="0"/>
              <a:t>10=1+2+3+4</a:t>
            </a:r>
            <a:endParaRPr lang="ru-RU" sz="3200" dirty="0" smtClean="0"/>
          </a:p>
          <a:p>
            <a:r>
              <a:rPr lang="ru-RU" sz="3200" b="1" i="1" dirty="0" smtClean="0"/>
              <a:t>15=1+2+3+4+5</a:t>
            </a:r>
            <a:endParaRPr lang="ru-RU" sz="3200" dirty="0" smtClean="0"/>
          </a:p>
          <a:p>
            <a:r>
              <a:rPr lang="ru-RU" sz="3200" b="1" i="1" dirty="0" smtClean="0"/>
              <a:t>21=1+2+3+4+5+6 и т.д.</a:t>
            </a:r>
            <a:endParaRPr lang="ru-RU" sz="3200" dirty="0" smtClean="0"/>
          </a:p>
          <a:p>
            <a:pPr algn="just">
              <a:buNone/>
            </a:pPr>
            <a:r>
              <a:rPr lang="ru-RU" sz="3200" b="1" i="1" dirty="0" smtClean="0"/>
              <a:t>Любое </a:t>
            </a:r>
            <a:r>
              <a:rPr lang="ru-RU" sz="3200" b="1" i="1" dirty="0" smtClean="0"/>
              <a:t>треугольное число можно представить в виде ,</a:t>
            </a:r>
          </a:p>
          <a:p>
            <a:pPr algn="just">
              <a:buNone/>
            </a:pPr>
            <a:r>
              <a:rPr lang="ru-RU" sz="3200" b="1" i="1" dirty="0" smtClean="0"/>
              <a:t> </a:t>
            </a:r>
            <a:endParaRPr lang="ru-RU" sz="3200" b="1" i="1" dirty="0" smtClean="0"/>
          </a:p>
          <a:p>
            <a:pPr algn="just">
              <a:buNone/>
            </a:pPr>
            <a:r>
              <a:rPr lang="ru-RU" sz="3200" b="1" i="1" dirty="0" smtClean="0"/>
              <a:t>где</a:t>
            </a:r>
            <a:r>
              <a:rPr lang="ru-RU" sz="3200" b="1" i="1" dirty="0" smtClean="0"/>
              <a:t> </a:t>
            </a:r>
            <a:r>
              <a:rPr lang="ru-RU" sz="3200" b="1" i="1" dirty="0" err="1" smtClean="0"/>
              <a:t>n</a:t>
            </a:r>
            <a:r>
              <a:rPr lang="ru-RU" sz="3200" b="1" i="1" dirty="0" smtClean="0"/>
              <a:t> – порядковый номер числа.</a:t>
            </a:r>
          </a:p>
          <a:p>
            <a:pPr algn="just"/>
            <a:endParaRPr lang="ru-RU" sz="3200" dirty="0" smtClean="0"/>
          </a:p>
          <a:p>
            <a:pPr algn="ctr">
              <a:buNone/>
            </a:pPr>
            <a:endParaRPr lang="ru-RU" sz="3200" b="1" i="1" dirty="0"/>
          </a:p>
        </p:txBody>
      </p:sp>
      <p:pic>
        <p:nvPicPr>
          <p:cNvPr id="5" name="Рисунок 4" descr="hello_html_m1983612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4214818"/>
            <a:ext cx="1428760" cy="841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627b53e5.jpg"/>
          <p:cNvPicPr>
            <a:picLocks noChangeAspect="1"/>
          </p:cNvPicPr>
          <p:nvPr/>
        </p:nvPicPr>
        <p:blipFill>
          <a:blip r:embed="rId2"/>
          <a:srcRect t="6730" r="4501" b="16346"/>
          <a:stretch>
            <a:fillRect/>
          </a:stretch>
        </p:blipFill>
        <p:spPr>
          <a:xfrm>
            <a:off x="2138362" y="2786058"/>
            <a:ext cx="4648216" cy="11430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Квадратные </a:t>
            </a:r>
            <a:r>
              <a:rPr lang="ru-RU" sz="4000" b="1" dirty="0" smtClean="0">
                <a:solidFill>
                  <a:schemeClr val="tx1"/>
                </a:solidFill>
              </a:rPr>
              <a:t>числа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000108"/>
            <a:ext cx="8429684" cy="5857892"/>
          </a:xfrm>
        </p:spPr>
        <p:txBody>
          <a:bodyPr>
            <a:normAutofit/>
          </a:bodyPr>
          <a:lstStyle/>
          <a:p>
            <a:r>
              <a:rPr lang="ru-RU" dirty="0" smtClean="0"/>
              <a:t>Нарисованные точки образуют правильную геометрическую фигуру – квадрат. Квадратными числами называются числа ряда: 1; 4; 9; 16; 25; 36; 49; 64; 81; 100; . . </a:t>
            </a:r>
            <a:endParaRPr lang="ru-RU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                     </a:t>
            </a:r>
            <a:r>
              <a:rPr lang="ru-RU" sz="2800" b="1" i="1" dirty="0" smtClean="0">
                <a:solidFill>
                  <a:srgbClr val="FF0000"/>
                </a:solidFill>
              </a:rPr>
              <a:t>1     4       9       16          25</a:t>
            </a:r>
            <a:endParaRPr lang="ru-RU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1=1х1            4=2х2          9=3х3              16=4х4….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Пятиугольные </a:t>
            </a:r>
            <a:r>
              <a:rPr lang="ru-RU" sz="3600" b="1" dirty="0" smtClean="0">
                <a:solidFill>
                  <a:schemeClr val="tx1"/>
                </a:solidFill>
              </a:rPr>
              <a:t>числа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071546"/>
            <a:ext cx="7467600" cy="578645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Пятиугольные числа - это числа, которые </a:t>
            </a:r>
            <a:r>
              <a:rPr lang="ru-RU" dirty="0" smtClean="0"/>
              <a:t>образуют </a:t>
            </a:r>
            <a:r>
              <a:rPr lang="ru-RU" dirty="0" smtClean="0"/>
              <a:t>правильный пятиугольник.</a:t>
            </a:r>
            <a:endParaRPr lang="ru-RU" dirty="0"/>
          </a:p>
        </p:txBody>
      </p:sp>
      <p:pic>
        <p:nvPicPr>
          <p:cNvPr id="4" name="Рисунок 3" descr="hello_html_m3628cec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778" y="1900695"/>
            <a:ext cx="6680303" cy="23284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4071942"/>
            <a:ext cx="69294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     1        5              12                       22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786322"/>
            <a:ext cx="81439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Любое пятиугольное число можно записать в виде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9" name="Рисунок 8" descr="hello_html_275a26d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5281106"/>
            <a:ext cx="1428760" cy="74020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00034" y="6073170"/>
            <a:ext cx="54292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 где </a:t>
            </a:r>
            <a:r>
              <a:rPr lang="ru-RU" sz="2400" dirty="0" err="1" smtClean="0"/>
              <a:t>n</a:t>
            </a:r>
            <a:r>
              <a:rPr lang="ru-RU" sz="2400" dirty="0" smtClean="0"/>
              <a:t>- порядковый номер числа.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223</TotalTime>
  <Words>1138</Words>
  <Application>Microsoft Office PowerPoint</Application>
  <PresentationFormat>Экран (4:3)</PresentationFormat>
  <Paragraphs>318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Проект «Удивительный мир чисел» </vt:lpstr>
      <vt:lpstr>         Пифагор</vt:lpstr>
      <vt:lpstr>Линейные числа</vt:lpstr>
      <vt:lpstr>Решето Эратосфена</vt:lpstr>
      <vt:lpstr>Плоские числа. Телесные числа.</vt:lpstr>
      <vt:lpstr>Многоугольные числа</vt:lpstr>
      <vt:lpstr>Слайд 7</vt:lpstr>
      <vt:lpstr>Квадратные числа</vt:lpstr>
      <vt:lpstr>Пятиугольные числа</vt:lpstr>
      <vt:lpstr>Совершенные числа</vt:lpstr>
      <vt:lpstr>Слайд 11</vt:lpstr>
      <vt:lpstr>Слайд 12</vt:lpstr>
      <vt:lpstr>Слайд 13</vt:lpstr>
      <vt:lpstr>Дружественные числа</vt:lpstr>
      <vt:lpstr>Слайд 15</vt:lpstr>
      <vt:lpstr>Слайд 16</vt:lpstr>
      <vt:lpstr>Слайд 17</vt:lpstr>
      <vt:lpstr>Слайд 18</vt:lpstr>
      <vt:lpstr>Задачи - шутки</vt:lpstr>
      <vt:lpstr>Задачи в стихах</vt:lpstr>
      <vt:lpstr>Проверь себя!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«Удивительный мир чисел»</dc:title>
  <dc:creator>Home</dc:creator>
  <cp:lastModifiedBy>Home</cp:lastModifiedBy>
  <cp:revision>21</cp:revision>
  <dcterms:created xsi:type="dcterms:W3CDTF">2018-01-09T05:48:02Z</dcterms:created>
  <dcterms:modified xsi:type="dcterms:W3CDTF">2018-01-09T20:33:39Z</dcterms:modified>
</cp:coreProperties>
</file>