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58" r:id="rId7"/>
    <p:sldId id="265" r:id="rId8"/>
    <p:sldId id="267" r:id="rId9"/>
    <p:sldId id="268" r:id="rId10"/>
    <p:sldId id="259" r:id="rId11"/>
    <p:sldId id="269" r:id="rId12"/>
    <p:sldId id="271" r:id="rId13"/>
    <p:sldId id="272" r:id="rId14"/>
    <p:sldId id="274" r:id="rId15"/>
    <p:sldId id="275" r:id="rId16"/>
    <p:sldId id="273" r:id="rId17"/>
    <p:sldId id="27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02" autoAdjust="0"/>
  </p:normalViewPr>
  <p:slideViewPr>
    <p:cSldViewPr>
      <p:cViewPr varScale="1">
        <p:scale>
          <a:sx n="71" d="100"/>
          <a:sy n="71" d="100"/>
        </p:scale>
        <p:origin x="-5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1372388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1247694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2490874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3483330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3532370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1798907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2446441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1919013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3594026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1077233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68F2D00-65FB-4A59-83DE-6BB6A0EAD67D}" type="datetimeFigureOut">
              <a:rPr lang="ru-RU" smtClean="0"/>
              <a:pPr/>
              <a:t>27.12.2017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262375-E056-46A6-B4B5-CFEEA6A60011}" type="slidenum">
              <a:rPr lang="ru-RU" smtClean="0"/>
              <a:pPr/>
              <a:t>‹#›</a:t>
            </a:fld>
            <a:endParaRPr lang="ru-RU"/>
          </a:p>
        </p:txBody>
      </p:sp>
    </p:spTree>
    <p:extLst>
      <p:ext uri="{BB962C8B-B14F-4D97-AF65-F5344CB8AC3E}">
        <p14:creationId xmlns:p14="http://schemas.microsoft.com/office/powerpoint/2010/main" val="2924742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8F2D00-65FB-4A59-83DE-6BB6A0EAD67D}" type="datetimeFigureOut">
              <a:rPr lang="ru-RU" smtClean="0"/>
              <a:pPr/>
              <a:t>27.12.2017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62375-E056-46A6-B4B5-CFEEA6A60011}" type="slidenum">
              <a:rPr lang="ru-RU" smtClean="0"/>
              <a:pPr/>
              <a:t>‹#›</a:t>
            </a:fld>
            <a:endParaRPr lang="ru-RU"/>
          </a:p>
        </p:txBody>
      </p:sp>
    </p:spTree>
    <p:extLst>
      <p:ext uri="{BB962C8B-B14F-4D97-AF65-F5344CB8AC3E}">
        <p14:creationId xmlns:p14="http://schemas.microsoft.com/office/powerpoint/2010/main" val="1444169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gif"/></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326" y="30034"/>
            <a:ext cx="8352928" cy="6744053"/>
          </a:xfrm>
          <a:prstGeom prst="rect">
            <a:avLst/>
          </a:prstGeom>
        </p:spPr>
      </p:pic>
      <p:sp>
        <p:nvSpPr>
          <p:cNvPr id="6" name="Прямоугольник 5"/>
          <p:cNvSpPr/>
          <p:nvPr/>
        </p:nvSpPr>
        <p:spPr>
          <a:xfrm>
            <a:off x="1403648" y="1628800"/>
            <a:ext cx="6544485"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Christmas &amp; New Year</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345853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274638"/>
            <a:ext cx="6730117" cy="418058"/>
          </a:xfrm>
        </p:spPr>
        <p:txBody>
          <a:bodyPr>
            <a:noAutofit/>
          </a:bodyPr>
          <a:lstStyle/>
          <a:p>
            <a:r>
              <a:rPr lang="en-US" sz="2800" dirty="0" smtClean="0"/>
              <a:t>What are the differences Father Frost &amp; Santa Clause</a:t>
            </a:r>
            <a:r>
              <a:rPr lang="ru-RU" sz="2800" dirty="0" smtClean="0"/>
              <a:t>?</a:t>
            </a:r>
            <a:endParaRPr lang="ru-RU" sz="2800" dirty="0"/>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87623" y="0"/>
            <a:ext cx="6912769" cy="6797555"/>
          </a:xfrm>
          <a:prstGeom prst="rect">
            <a:avLst/>
          </a:prstGeom>
        </p:spPr>
      </p:pic>
    </p:spTree>
    <p:extLst>
      <p:ext uri="{BB962C8B-B14F-4D97-AF65-F5344CB8AC3E}">
        <p14:creationId xmlns:p14="http://schemas.microsoft.com/office/powerpoint/2010/main" val="22542910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92500"/>
          </a:bodyPr>
          <a:lstStyle/>
          <a:p>
            <a:pPr marL="514350" indent="-514350">
              <a:lnSpc>
                <a:spcPct val="150000"/>
              </a:lnSpc>
              <a:buFont typeface="+mj-lt"/>
              <a:buAutoNum type="arabicPeriod"/>
            </a:pPr>
            <a:r>
              <a:rPr lang="en-US" sz="4000" dirty="0" smtClean="0"/>
              <a:t>Glue</a:t>
            </a:r>
          </a:p>
          <a:p>
            <a:pPr marL="514350" indent="-514350">
              <a:lnSpc>
                <a:spcPct val="150000"/>
              </a:lnSpc>
              <a:buFont typeface="+mj-lt"/>
              <a:buAutoNum type="arabicPeriod"/>
            </a:pPr>
            <a:r>
              <a:rPr lang="en-US" sz="4000" dirty="0" smtClean="0"/>
              <a:t>Scissors/ knives</a:t>
            </a:r>
          </a:p>
          <a:p>
            <a:pPr marL="514350" indent="-514350">
              <a:lnSpc>
                <a:spcPct val="150000"/>
              </a:lnSpc>
              <a:buFont typeface="+mj-lt"/>
              <a:buAutoNum type="arabicPeriod"/>
            </a:pPr>
            <a:r>
              <a:rPr lang="en-US" sz="4000" dirty="0" smtClean="0"/>
              <a:t>White paper</a:t>
            </a:r>
          </a:p>
          <a:p>
            <a:pPr marL="514350" indent="-514350">
              <a:lnSpc>
                <a:spcPct val="150000"/>
              </a:lnSpc>
              <a:buFont typeface="+mj-lt"/>
              <a:buAutoNum type="arabicPeriod"/>
            </a:pPr>
            <a:r>
              <a:rPr lang="en-US" sz="4000" dirty="0" smtClean="0"/>
              <a:t>Colored paper</a:t>
            </a:r>
          </a:p>
          <a:p>
            <a:pPr marL="514350" indent="-514350">
              <a:lnSpc>
                <a:spcPct val="150000"/>
              </a:lnSpc>
              <a:buFont typeface="+mj-lt"/>
              <a:buAutoNum type="arabicPeriod"/>
            </a:pPr>
            <a:r>
              <a:rPr lang="en-US" sz="4000" dirty="0" smtClean="0"/>
              <a:t>Crayons</a:t>
            </a:r>
          </a:p>
          <a:p>
            <a:pPr marL="514350" indent="-514350">
              <a:lnSpc>
                <a:spcPct val="150000"/>
              </a:lnSpc>
              <a:buFont typeface="+mj-lt"/>
              <a:buAutoNum type="arabicPeriod"/>
            </a:pPr>
            <a:r>
              <a:rPr lang="en-US" sz="4000" dirty="0" smtClean="0"/>
              <a:t>Pattern/template</a:t>
            </a:r>
            <a:endParaRPr lang="ru-RU" sz="4000"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202444"/>
            <a:ext cx="1844576" cy="1844576"/>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88224" y="908720"/>
            <a:ext cx="1772816" cy="1772816"/>
          </a:xfrm>
          <a:prstGeom prst="rect">
            <a:avLst/>
          </a:prstGeom>
        </p:spPr>
      </p:pic>
      <p:pic>
        <p:nvPicPr>
          <p:cNvPr id="6" name="Рисунок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9951" y="2089076"/>
            <a:ext cx="1925495" cy="1184920"/>
          </a:xfrm>
          <a:prstGeom prst="rect">
            <a:avLst/>
          </a:prstGeom>
        </p:spPr>
      </p:pic>
      <p:pic>
        <p:nvPicPr>
          <p:cNvPr id="7" name="Рисунок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96526" y="2780928"/>
            <a:ext cx="1561913" cy="1436960"/>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420498" y="4077072"/>
            <a:ext cx="1680964" cy="1262696"/>
          </a:xfrm>
          <a:prstGeom prst="rect">
            <a:avLst/>
          </a:prstGeom>
        </p:spPr>
      </p:pic>
      <p:pic>
        <p:nvPicPr>
          <p:cNvPr id="9" name="Рисунок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06466" y="4869160"/>
            <a:ext cx="2536331" cy="1628800"/>
          </a:xfrm>
          <a:prstGeom prst="rect">
            <a:avLst/>
          </a:prstGeom>
        </p:spPr>
      </p:pic>
    </p:spTree>
    <p:extLst>
      <p:ext uri="{BB962C8B-B14F-4D97-AF65-F5344CB8AC3E}">
        <p14:creationId xmlns:p14="http://schemas.microsoft.com/office/powerpoint/2010/main" val="37384837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Do it yourself </a:t>
            </a:r>
            <a:r>
              <a:rPr lang="ru-RU" dirty="0"/>
              <a:t>!</a:t>
            </a:r>
            <a:br>
              <a:rPr lang="ru-RU" dirty="0"/>
            </a:br>
            <a:r>
              <a:rPr lang="ru-RU" dirty="0"/>
              <a:t>(сделай самостоятельно)</a:t>
            </a:r>
          </a:p>
        </p:txBody>
      </p:sp>
      <p:sp>
        <p:nvSpPr>
          <p:cNvPr id="3" name="Объект 2"/>
          <p:cNvSpPr>
            <a:spLocks noGrp="1"/>
          </p:cNvSpPr>
          <p:nvPr>
            <p:ph idx="1"/>
          </p:nvPr>
        </p:nvSpPr>
        <p:spPr/>
        <p:txBody>
          <a:bodyPr/>
          <a:lstStyle/>
          <a:p>
            <a:pPr marL="514350" indent="-514350">
              <a:buFont typeface="+mj-lt"/>
              <a:buAutoNum type="arabicPeriod"/>
            </a:pPr>
            <a:r>
              <a:rPr lang="en-US" dirty="0"/>
              <a:t>Take white paper and a template (choose a template).</a:t>
            </a:r>
          </a:p>
          <a:p>
            <a:pPr marL="514350" indent="-514350">
              <a:buFont typeface="+mj-lt"/>
              <a:buAutoNum type="arabicPeriod"/>
            </a:pPr>
            <a:r>
              <a:rPr lang="en-US" dirty="0"/>
              <a:t>To make the template.</a:t>
            </a:r>
          </a:p>
          <a:p>
            <a:pPr marL="514350" indent="-514350">
              <a:buFont typeface="+mj-lt"/>
              <a:buAutoNum type="arabicPeriod"/>
            </a:pPr>
            <a:r>
              <a:rPr lang="en-US" dirty="0"/>
              <a:t>Cut your </a:t>
            </a:r>
            <a:r>
              <a:rPr lang="en-US" dirty="0" smtClean="0"/>
              <a:t>pattern.</a:t>
            </a:r>
            <a:endParaRPr lang="en-US" dirty="0"/>
          </a:p>
          <a:p>
            <a:pPr marL="514350" indent="-514350">
              <a:buFont typeface="+mj-lt"/>
              <a:buAutoNum type="arabicPeriod"/>
            </a:pPr>
            <a:r>
              <a:rPr lang="en-US" dirty="0"/>
              <a:t>Take a colored paper. Choose any colored.</a:t>
            </a:r>
          </a:p>
          <a:p>
            <a:pPr marL="514350" indent="-514350">
              <a:buFont typeface="+mj-lt"/>
              <a:buAutoNum type="arabicPeriod"/>
            </a:pPr>
            <a:r>
              <a:rPr lang="en-US" dirty="0"/>
              <a:t>Take come glue and stick your colored paper.</a:t>
            </a:r>
          </a:p>
          <a:p>
            <a:pPr marL="514350" indent="-514350">
              <a:buFont typeface="+mj-lt"/>
              <a:buAutoNum type="arabicPeriod"/>
            </a:pPr>
            <a:r>
              <a:rPr lang="en-US" dirty="0"/>
              <a:t>Write your </a:t>
            </a:r>
            <a:r>
              <a:rPr lang="en-US" dirty="0" smtClean="0"/>
              <a:t>congratulation</a:t>
            </a:r>
            <a:r>
              <a:rPr lang="en-US" dirty="0"/>
              <a:t>.</a:t>
            </a:r>
            <a:endParaRPr lang="ru-RU" dirty="0"/>
          </a:p>
        </p:txBody>
      </p:sp>
    </p:spTree>
    <p:extLst>
      <p:ext uri="{BB962C8B-B14F-4D97-AF65-F5344CB8AC3E}">
        <p14:creationId xmlns:p14="http://schemas.microsoft.com/office/powerpoint/2010/main" val="2457494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115616" y="1124744"/>
            <a:ext cx="6912768" cy="4914350"/>
          </a:xfrm>
        </p:spPr>
      </p:pic>
    </p:spTree>
    <p:extLst>
      <p:ext uri="{BB962C8B-B14F-4D97-AF65-F5344CB8AC3E}">
        <p14:creationId xmlns:p14="http://schemas.microsoft.com/office/powerpoint/2010/main" val="1262946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a:t>W</a:t>
            </a:r>
            <a:r>
              <a:rPr lang="en-US" b="1" dirty="0" smtClean="0"/>
              <a:t>ishes</a:t>
            </a:r>
            <a:r>
              <a:rPr lang="ru-RU" dirty="0" smtClean="0"/>
              <a:t/>
            </a:r>
            <a:br>
              <a:rPr lang="ru-RU" dirty="0" smtClean="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847222698"/>
              </p:ext>
            </p:extLst>
          </p:nvPr>
        </p:nvGraphicFramePr>
        <p:xfrm>
          <a:off x="323528" y="1340768"/>
          <a:ext cx="8424936" cy="5112567"/>
        </p:xfrm>
        <a:graphic>
          <a:graphicData uri="http://schemas.openxmlformats.org/drawingml/2006/table">
            <a:tbl>
              <a:tblPr/>
              <a:tblGrid>
                <a:gridCol w="4212468"/>
                <a:gridCol w="4212468"/>
              </a:tblGrid>
              <a:tr h="786549">
                <a:tc>
                  <a:txBody>
                    <a:bodyPr/>
                    <a:lstStyle/>
                    <a:p>
                      <a:pPr algn="l" fontAlgn="t"/>
                      <a:r>
                        <a:rPr lang="en-US" b="1" dirty="0">
                          <a:effectLst/>
                        </a:rPr>
                        <a:t>Best wishes for a merry Christmas and a happy New Year!</a:t>
                      </a:r>
                    </a:p>
                  </a:txBody>
                  <a:tcPr marL="0" marR="0" marT="0" marB="0">
                    <a:lnL>
                      <a:noFill/>
                    </a:lnL>
                    <a:lnR>
                      <a:noFill/>
                    </a:lnR>
                    <a:lnT>
                      <a:noFill/>
                    </a:lnT>
                    <a:lnB>
                      <a:noFill/>
                    </a:lnB>
                  </a:tcPr>
                </a:tc>
                <a:tc>
                  <a:txBody>
                    <a:bodyPr/>
                    <a:lstStyle/>
                    <a:p>
                      <a:pPr algn="l" fontAlgn="t"/>
                      <a:r>
                        <a:rPr lang="ru-RU" b="1" dirty="0">
                          <a:effectLst/>
                        </a:rPr>
                        <a:t>Наилучшие пожелания веселого Рождества и счастливого Нового года!</a:t>
                      </a:r>
                    </a:p>
                  </a:txBody>
                  <a:tcPr marL="0" marR="0" marT="0" marB="0">
                    <a:lnL>
                      <a:noFill/>
                    </a:lnL>
                    <a:lnR>
                      <a:noFill/>
                    </a:lnR>
                    <a:lnT>
                      <a:noFill/>
                    </a:lnT>
                    <a:lnB>
                      <a:noFill/>
                    </a:lnB>
                  </a:tcPr>
                </a:tc>
              </a:tr>
              <a:tr h="1179823">
                <a:tc>
                  <a:txBody>
                    <a:bodyPr/>
                    <a:lstStyle/>
                    <a:p>
                      <a:pPr algn="l" fontAlgn="t"/>
                      <a:r>
                        <a:rPr lang="en-US">
                          <a:effectLst/>
                        </a:rPr>
                        <a:t>Best wishes for peace and joy this holiday season and a new year of health, happiness and prosperity!</a:t>
                      </a:r>
                    </a:p>
                  </a:txBody>
                  <a:tcPr marL="0" marR="0" marT="0" marB="0">
                    <a:lnL>
                      <a:noFill/>
                    </a:lnL>
                    <a:lnR>
                      <a:noFill/>
                    </a:lnR>
                    <a:lnT>
                      <a:noFill/>
                    </a:lnT>
                    <a:lnB>
                      <a:noFill/>
                    </a:lnB>
                  </a:tcPr>
                </a:tc>
                <a:tc>
                  <a:txBody>
                    <a:bodyPr/>
                    <a:lstStyle/>
                    <a:p>
                      <a:pPr algn="l" fontAlgn="t"/>
                      <a:r>
                        <a:rPr lang="ru-RU">
                          <a:effectLst/>
                        </a:rPr>
                        <a:t>Наилучшие пожелания мира и радости в праздничные дни и здоровья, счастья и благополучия в новом году!</a:t>
                      </a:r>
                    </a:p>
                  </a:txBody>
                  <a:tcPr marL="0" marR="0" marT="0" marB="0">
                    <a:lnL>
                      <a:noFill/>
                    </a:lnL>
                    <a:lnR>
                      <a:noFill/>
                    </a:lnR>
                    <a:lnT>
                      <a:noFill/>
                    </a:lnT>
                    <a:lnB>
                      <a:noFill/>
                    </a:lnB>
                  </a:tcPr>
                </a:tc>
              </a:tr>
              <a:tr h="1179823">
                <a:tc>
                  <a:txBody>
                    <a:bodyPr/>
                    <a:lstStyle/>
                    <a:p>
                      <a:pPr algn="l" fontAlgn="t"/>
                      <a:r>
                        <a:rPr lang="en-US" b="1">
                          <a:effectLst/>
                        </a:rPr>
                        <a:t>Christmas greetings and all good wishes for your health and happiness in the coming year!</a:t>
                      </a:r>
                    </a:p>
                  </a:txBody>
                  <a:tcPr marL="0" marR="0" marT="0" marB="0">
                    <a:lnL>
                      <a:noFill/>
                    </a:lnL>
                    <a:lnR>
                      <a:noFill/>
                    </a:lnR>
                    <a:lnT>
                      <a:noFill/>
                    </a:lnT>
                    <a:lnB>
                      <a:noFill/>
                    </a:lnB>
                  </a:tcPr>
                </a:tc>
                <a:tc>
                  <a:txBody>
                    <a:bodyPr/>
                    <a:lstStyle/>
                    <a:p>
                      <a:pPr algn="l" fontAlgn="t"/>
                      <a:r>
                        <a:rPr lang="ru-RU" b="1" dirty="0">
                          <a:effectLst/>
                        </a:rPr>
                        <a:t>Рождественские поздравления и наилучшие пожелания здоровья и счастья в наступающем году!</a:t>
                      </a:r>
                    </a:p>
                  </a:txBody>
                  <a:tcPr marL="0" marR="0" marT="0" marB="0">
                    <a:lnL>
                      <a:noFill/>
                    </a:lnL>
                    <a:lnR>
                      <a:noFill/>
                    </a:lnR>
                    <a:lnT>
                      <a:noFill/>
                    </a:lnT>
                    <a:lnB>
                      <a:noFill/>
                    </a:lnB>
                  </a:tcPr>
                </a:tc>
              </a:tr>
              <a:tr h="786549">
                <a:tc>
                  <a:txBody>
                    <a:bodyPr/>
                    <a:lstStyle/>
                    <a:p>
                      <a:pPr algn="l" fontAlgn="t"/>
                      <a:r>
                        <a:rPr lang="en-US">
                          <a:effectLst/>
                        </a:rPr>
                        <a:t>Greetings of the season and best wishes for the new year!</a:t>
                      </a:r>
                    </a:p>
                  </a:txBody>
                  <a:tcPr marL="0" marR="0" marT="0" marB="0">
                    <a:lnL>
                      <a:noFill/>
                    </a:lnL>
                    <a:lnR>
                      <a:noFill/>
                    </a:lnR>
                    <a:lnT>
                      <a:noFill/>
                    </a:lnT>
                    <a:lnB>
                      <a:noFill/>
                    </a:lnB>
                  </a:tcPr>
                </a:tc>
                <a:tc>
                  <a:txBody>
                    <a:bodyPr/>
                    <a:lstStyle/>
                    <a:p>
                      <a:pPr algn="l" fontAlgn="t"/>
                      <a:r>
                        <a:rPr lang="ru-RU" dirty="0">
                          <a:effectLst/>
                        </a:rPr>
                        <a:t>Поздравляем с праздниками и желаем всего наилучшего в новом году!</a:t>
                      </a:r>
                    </a:p>
                  </a:txBody>
                  <a:tcPr marL="0" marR="0" marT="0" marB="0">
                    <a:lnL>
                      <a:noFill/>
                    </a:lnL>
                    <a:lnR>
                      <a:noFill/>
                    </a:lnR>
                    <a:lnT>
                      <a:noFill/>
                    </a:lnT>
                    <a:lnB>
                      <a:noFill/>
                    </a:lnB>
                  </a:tcPr>
                </a:tc>
              </a:tr>
              <a:tr h="1179823">
                <a:tc>
                  <a:txBody>
                    <a:bodyPr/>
                    <a:lstStyle/>
                    <a:p>
                      <a:pPr algn="l" fontAlgn="t"/>
                      <a:r>
                        <a:rPr lang="en-US" b="1">
                          <a:effectLst/>
                        </a:rPr>
                        <a:t>Happy 20__! I wish you a new year filled with prosperity, joy, and contentment!</a:t>
                      </a:r>
                    </a:p>
                  </a:txBody>
                  <a:tcPr marL="0" marR="0" marT="0" marB="0">
                    <a:lnL>
                      <a:noFill/>
                    </a:lnL>
                    <a:lnR>
                      <a:noFill/>
                    </a:lnR>
                    <a:lnT>
                      <a:noFill/>
                    </a:lnT>
                    <a:lnB>
                      <a:noFill/>
                    </a:lnB>
                  </a:tcPr>
                </a:tc>
                <a:tc>
                  <a:txBody>
                    <a:bodyPr/>
                    <a:lstStyle/>
                    <a:p>
                      <a:pPr algn="l" fontAlgn="t"/>
                      <a:r>
                        <a:rPr lang="ru-RU" b="1" dirty="0">
                          <a:effectLst/>
                        </a:rPr>
                        <a:t>Счастливого 20__ года! Желаю, чтоб новый год принес благополучие, радость и исполнение задуманного!</a:t>
                      </a:r>
                    </a:p>
                  </a:txBody>
                  <a:tcPr marL="0" marR="0" marT="0" marB="0">
                    <a:lnL>
                      <a:noFill/>
                    </a:lnL>
                    <a:lnR>
                      <a:noFill/>
                    </a:lnR>
                    <a:lnT>
                      <a:noFill/>
                    </a:lnT>
                    <a:lnB>
                      <a:noFill/>
                    </a:lnB>
                  </a:tcPr>
                </a:tc>
              </a:tr>
            </a:tbl>
          </a:graphicData>
        </a:graphic>
      </p:graphicFrame>
    </p:spTree>
    <p:extLst>
      <p:ext uri="{BB962C8B-B14F-4D97-AF65-F5344CB8AC3E}">
        <p14:creationId xmlns:p14="http://schemas.microsoft.com/office/powerpoint/2010/main" val="14612075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maxresdefault.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31840" y="3476160"/>
            <a:ext cx="6012160" cy="3381840"/>
          </a:xfrm>
          <a:prstGeom prst="rect">
            <a:avLst/>
          </a:prstGeom>
        </p:spPr>
      </p:pic>
      <p:sp>
        <p:nvSpPr>
          <p:cNvPr id="2" name="Заголовок 1"/>
          <p:cNvSpPr>
            <a:spLocks noGrp="1"/>
          </p:cNvSpPr>
          <p:nvPr>
            <p:ph type="title"/>
          </p:nvPr>
        </p:nvSpPr>
        <p:spPr/>
        <p:txBody>
          <a:bodyPr/>
          <a:lstStyle/>
          <a:p>
            <a:r>
              <a:rPr lang="en-US" dirty="0" smtClean="0"/>
              <a:t> </a:t>
            </a:r>
            <a:endParaRPr lang="ru-RU" dirty="0"/>
          </a:p>
        </p:txBody>
      </p:sp>
      <p:sp>
        <p:nvSpPr>
          <p:cNvPr id="3" name="Объект 2"/>
          <p:cNvSpPr>
            <a:spLocks noGrp="1"/>
          </p:cNvSpPr>
          <p:nvPr>
            <p:ph idx="1"/>
          </p:nvPr>
        </p:nvSpPr>
        <p:spPr>
          <a:xfrm>
            <a:off x="323528" y="404664"/>
            <a:ext cx="8363272" cy="5721499"/>
          </a:xfrm>
        </p:spPr>
        <p:txBody>
          <a:bodyPr/>
          <a:lstStyle/>
          <a:p>
            <a:r>
              <a:rPr lang="en-US" dirty="0" smtClean="0"/>
              <a:t>There is a very old tradition in Great Britain: British children make promises for the New Year. They are called resolutions</a:t>
            </a:r>
            <a:r>
              <a:rPr lang="ru-RU" dirty="0" smtClean="0"/>
              <a:t> (обещания). </a:t>
            </a:r>
            <a:r>
              <a:rPr lang="en-US" dirty="0" smtClean="0"/>
              <a:t> They make resolutions on New Year’s Eve about what they promise to do or not do in the coming year. Some children keep their resolution in the desk and check them sometimes. </a:t>
            </a:r>
            <a:endParaRPr lang="ru-RU" dirty="0"/>
          </a:p>
        </p:txBody>
      </p:sp>
    </p:spTree>
    <p:extLst>
      <p:ext uri="{BB962C8B-B14F-4D97-AF65-F5344CB8AC3E}">
        <p14:creationId xmlns:p14="http://schemas.microsoft.com/office/powerpoint/2010/main" val="1148337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Promises (resolutions)</a:t>
            </a:r>
            <a:endParaRPr lang="ru-RU" dirty="0"/>
          </a:p>
        </p:txBody>
      </p:sp>
      <p:sp>
        <p:nvSpPr>
          <p:cNvPr id="5" name="Содержимое 4"/>
          <p:cNvSpPr>
            <a:spLocks noGrp="1"/>
          </p:cNvSpPr>
          <p:nvPr>
            <p:ph idx="1"/>
          </p:nvPr>
        </p:nvSpPr>
        <p:spPr/>
        <p:txBody>
          <a:bodyPr/>
          <a:lstStyle/>
          <a:p>
            <a:pPr marL="0" indent="0">
              <a:buNone/>
            </a:pPr>
            <a:endParaRPr lang="ru-RU" dirty="0" smtClean="0"/>
          </a:p>
          <a:p>
            <a:endParaRPr lang="ru-RU" dirty="0" smtClean="0"/>
          </a:p>
          <a:p>
            <a:endParaRPr lang="ru-RU" dirty="0"/>
          </a:p>
        </p:txBody>
      </p:sp>
      <p:graphicFrame>
        <p:nvGraphicFramePr>
          <p:cNvPr id="7" name="Таблица 6"/>
          <p:cNvGraphicFramePr>
            <a:graphicFrameLocks noGrp="1"/>
          </p:cNvGraphicFramePr>
          <p:nvPr>
            <p:extLst>
              <p:ext uri="{D42A27DB-BD31-4B8C-83A1-F6EECF244321}">
                <p14:modId xmlns:p14="http://schemas.microsoft.com/office/powerpoint/2010/main" val="2744327704"/>
              </p:ext>
            </p:extLst>
          </p:nvPr>
        </p:nvGraphicFramePr>
        <p:xfrm>
          <a:off x="539552" y="1268763"/>
          <a:ext cx="8064896" cy="5362751"/>
        </p:xfrm>
        <a:graphic>
          <a:graphicData uri="http://schemas.openxmlformats.org/drawingml/2006/table">
            <a:tbl>
              <a:tblPr firstRow="1" bandRow="1">
                <a:tableStyleId>{5C22544A-7EE6-4342-B048-85BDC9FD1C3A}</a:tableStyleId>
              </a:tblPr>
              <a:tblGrid>
                <a:gridCol w="3937183"/>
                <a:gridCol w="4127713"/>
              </a:tblGrid>
              <a:tr h="504053">
                <a:tc>
                  <a:txBody>
                    <a:bodyPr/>
                    <a:lstStyle/>
                    <a:p>
                      <a:r>
                        <a:rPr lang="en-US" dirty="0" smtClean="0"/>
                        <a:t>to go to bed earlier and wake up earlier</a:t>
                      </a:r>
                      <a:endParaRPr lang="ru-RU" dirty="0"/>
                    </a:p>
                  </a:txBody>
                  <a:tcPr/>
                </a:tc>
                <a:tc>
                  <a:txBody>
                    <a:bodyPr/>
                    <a:lstStyle/>
                    <a:p>
                      <a:r>
                        <a:rPr lang="ru-RU" dirty="0" smtClean="0"/>
                        <a:t>раньше ложиться и раньше вставать</a:t>
                      </a:r>
                      <a:endParaRPr lang="ru-RU" dirty="0"/>
                    </a:p>
                  </a:txBody>
                  <a:tcPr/>
                </a:tc>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effectLst/>
                        </a:rPr>
                        <a:t>to stop eating sweets / junk food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effectLst/>
                        </a:rPr>
                        <a:t>перестать есть сладости / вредную пищу</a:t>
                      </a:r>
                    </a:p>
                  </a:txBody>
                  <a:tcPr/>
                </a:tc>
              </a:tr>
              <a:tr h="440040">
                <a:tc>
                  <a:txBody>
                    <a:bodyPr/>
                    <a:lstStyle/>
                    <a:p>
                      <a:r>
                        <a:rPr lang="en-US" dirty="0" smtClean="0"/>
                        <a:t>to learn English (a new language)</a:t>
                      </a:r>
                      <a:endParaRPr lang="ru-RU" dirty="0"/>
                    </a:p>
                  </a:txBody>
                  <a:tcPr/>
                </a:tc>
                <a:tc>
                  <a:txBody>
                    <a:bodyPr/>
                    <a:lstStyle/>
                    <a:p>
                      <a:r>
                        <a:rPr lang="ru-RU" dirty="0" smtClean="0"/>
                        <a:t>учить английский (новый язык)</a:t>
                      </a:r>
                      <a:endParaRPr lang="ru-RU" dirty="0"/>
                    </a:p>
                  </a:txBody>
                  <a:tcPr/>
                </a:tc>
              </a:tr>
              <a:tr h="432048">
                <a:tc>
                  <a:txBody>
                    <a:bodyPr/>
                    <a:lstStyle/>
                    <a:p>
                      <a:r>
                        <a:rPr lang="en-US" dirty="0" smtClean="0"/>
                        <a:t>to read more</a:t>
                      </a:r>
                      <a:endParaRPr lang="ru-RU" dirty="0"/>
                    </a:p>
                  </a:txBody>
                  <a:tcPr/>
                </a:tc>
                <a:tc>
                  <a:txBody>
                    <a:bodyPr/>
                    <a:lstStyle/>
                    <a:p>
                      <a:r>
                        <a:rPr lang="ru-RU" dirty="0" smtClean="0"/>
                        <a:t>больше читать</a:t>
                      </a:r>
                      <a:endParaRPr lang="ru-RU" dirty="0"/>
                    </a:p>
                  </a:txBody>
                  <a:tcPr/>
                </a:tc>
              </a:tr>
              <a:tr h="432048">
                <a:tc>
                  <a:txBody>
                    <a:bodyPr/>
                    <a:lstStyle/>
                    <a:p>
                      <a:r>
                        <a:rPr lang="en-US" dirty="0" smtClean="0"/>
                        <a:t>to start a hobby</a:t>
                      </a:r>
                      <a:endParaRPr lang="ru-RU" dirty="0"/>
                    </a:p>
                  </a:txBody>
                  <a:tcPr/>
                </a:tc>
                <a:tc>
                  <a:txBody>
                    <a:bodyPr/>
                    <a:lstStyle/>
                    <a:p>
                      <a:r>
                        <a:rPr lang="ru-RU" dirty="0" smtClean="0"/>
                        <a:t>начать заниматься хобби</a:t>
                      </a:r>
                      <a:endParaRPr lang="ru-RU" dirty="0"/>
                    </a:p>
                  </a:txBody>
                  <a:tcPr/>
                </a:tc>
              </a:tr>
              <a:tr h="501933">
                <a:tc>
                  <a:txBody>
                    <a:bodyPr/>
                    <a:lstStyle/>
                    <a:p>
                      <a:r>
                        <a:rPr lang="en-US" dirty="0" smtClean="0"/>
                        <a:t>to do something new every day</a:t>
                      </a:r>
                      <a:endParaRPr lang="ru-RU" dirty="0"/>
                    </a:p>
                  </a:txBody>
                  <a:tcPr/>
                </a:tc>
                <a:tc>
                  <a:txBody>
                    <a:bodyPr/>
                    <a:lstStyle/>
                    <a:p>
                      <a:r>
                        <a:rPr lang="ru-RU" dirty="0" smtClean="0"/>
                        <a:t>делать что-то новое каждый день</a:t>
                      </a:r>
                      <a:endParaRPr lang="ru-RU" dirty="0"/>
                    </a:p>
                  </a:txBody>
                  <a:tcPr/>
                </a:tc>
              </a:tr>
              <a:tr h="501933">
                <a:tc>
                  <a:txBody>
                    <a:bodyPr/>
                    <a:lstStyle/>
                    <a:p>
                      <a:r>
                        <a:rPr lang="en-US" dirty="0" smtClean="0"/>
                        <a:t>to stop being lazy</a:t>
                      </a:r>
                      <a:endParaRPr lang="ru-RU" dirty="0"/>
                    </a:p>
                  </a:txBody>
                  <a:tcPr/>
                </a:tc>
                <a:tc>
                  <a:txBody>
                    <a:bodyPr/>
                    <a:lstStyle/>
                    <a:p>
                      <a:r>
                        <a:rPr lang="ru-RU" dirty="0" smtClean="0"/>
                        <a:t>перестать быть ленивым</a:t>
                      </a:r>
                      <a:endParaRPr lang="ru-RU" dirty="0"/>
                    </a:p>
                  </a:txBody>
                  <a:tcPr/>
                </a:tc>
              </a:tr>
              <a:tr h="955308">
                <a:tc>
                  <a:txBody>
                    <a:bodyPr/>
                    <a:lstStyle/>
                    <a:p>
                      <a:r>
                        <a:rPr lang="en-US" dirty="0" smtClean="0"/>
                        <a:t>to become more active/confident/polite/organized/responsible</a:t>
                      </a:r>
                      <a:endParaRPr lang="ru-RU" dirty="0"/>
                    </a:p>
                  </a:txBody>
                  <a:tcPr/>
                </a:tc>
                <a:tc>
                  <a:txBody>
                    <a:bodyPr/>
                    <a:lstStyle/>
                    <a:p>
                      <a:r>
                        <a:rPr lang="ru-RU" dirty="0" smtClean="0"/>
                        <a:t>стать более активным/уверенным/вежливым/организованным/ответственным</a:t>
                      </a:r>
                      <a:endParaRPr lang="ru-RU" dirty="0"/>
                    </a:p>
                  </a:txBody>
                  <a:tcPr/>
                </a:tc>
              </a:tr>
              <a:tr h="955308">
                <a:tc>
                  <a:txBody>
                    <a:bodyPr/>
                    <a:lstStyle/>
                    <a:p>
                      <a:endParaRPr lang="ru-RU" dirty="0"/>
                    </a:p>
                  </a:txBody>
                  <a:tcPr/>
                </a:tc>
                <a:tc>
                  <a:txBody>
                    <a:bodyPr/>
                    <a:lstStyle/>
                    <a:p>
                      <a:endParaRPr lang="ru-RU" dirty="0"/>
                    </a:p>
                  </a:txBody>
                  <a:tcPr/>
                </a:tc>
              </a:tr>
            </a:tbl>
          </a:graphicData>
        </a:graphic>
      </p:graphicFrame>
    </p:spTree>
    <p:extLst>
      <p:ext uri="{BB962C8B-B14F-4D97-AF65-F5344CB8AC3E}">
        <p14:creationId xmlns:p14="http://schemas.microsoft.com/office/powerpoint/2010/main" val="4314547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Feelings</a:t>
            </a:r>
            <a:endParaRPr lang="ru-RU" dirty="0"/>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3131672175"/>
              </p:ext>
            </p:extLst>
          </p:nvPr>
        </p:nvGraphicFramePr>
        <p:xfrm>
          <a:off x="457200" y="1124744"/>
          <a:ext cx="8229600" cy="5184576"/>
        </p:xfrm>
        <a:graphic>
          <a:graphicData uri="http://schemas.openxmlformats.org/drawingml/2006/table">
            <a:tbl>
              <a:tblPr firstRow="1" bandRow="1">
                <a:tableStyleId>{5C22544A-7EE6-4342-B048-85BDC9FD1C3A}</a:tableStyleId>
              </a:tblPr>
              <a:tblGrid>
                <a:gridCol w="4114800"/>
                <a:gridCol w="4114800"/>
              </a:tblGrid>
              <a:tr h="1296144">
                <a:tc>
                  <a:txBody>
                    <a:bodyPr/>
                    <a:lstStyle/>
                    <a:p>
                      <a:r>
                        <a:rPr lang="en-US" sz="3600" dirty="0" smtClean="0"/>
                        <a:t>Well done!</a:t>
                      </a:r>
                      <a:endParaRPr lang="ru-RU" sz="3600" dirty="0"/>
                    </a:p>
                  </a:txBody>
                  <a:tcPr/>
                </a:tc>
                <a:tc>
                  <a:txBody>
                    <a:bodyPr/>
                    <a:lstStyle/>
                    <a:p>
                      <a:endParaRPr lang="ru-RU" dirty="0">
                        <a:solidFill>
                          <a:srgbClr val="FF0000"/>
                        </a:solidFill>
                      </a:endParaRPr>
                    </a:p>
                  </a:txBody>
                  <a:tcPr/>
                </a:tc>
              </a:tr>
              <a:tr h="1296144">
                <a:tc>
                  <a:txBody>
                    <a:bodyPr/>
                    <a:lstStyle/>
                    <a:p>
                      <a:r>
                        <a:rPr lang="en-US" sz="3600" dirty="0" smtClean="0"/>
                        <a:t>Very good!</a:t>
                      </a:r>
                      <a:endParaRPr lang="ru-RU" sz="3600" dirty="0"/>
                    </a:p>
                  </a:txBody>
                  <a:tcPr/>
                </a:tc>
                <a:tc>
                  <a:txBody>
                    <a:bodyPr/>
                    <a:lstStyle/>
                    <a:p>
                      <a:endParaRPr lang="ru-RU" dirty="0"/>
                    </a:p>
                  </a:txBody>
                  <a:tcPr/>
                </a:tc>
              </a:tr>
              <a:tr h="1296144">
                <a:tc>
                  <a:txBody>
                    <a:bodyPr/>
                    <a:lstStyle/>
                    <a:p>
                      <a:r>
                        <a:rPr lang="en-US" sz="3600" dirty="0" smtClean="0"/>
                        <a:t>Good!</a:t>
                      </a:r>
                      <a:endParaRPr lang="ru-RU" sz="3600" dirty="0"/>
                    </a:p>
                  </a:txBody>
                  <a:tcPr/>
                </a:tc>
                <a:tc>
                  <a:txBody>
                    <a:bodyPr/>
                    <a:lstStyle/>
                    <a:p>
                      <a:endParaRPr lang="ru-RU" dirty="0"/>
                    </a:p>
                  </a:txBody>
                  <a:tcPr/>
                </a:tc>
              </a:tr>
              <a:tr h="1296144">
                <a:tc>
                  <a:txBody>
                    <a:bodyPr/>
                    <a:lstStyle/>
                    <a:p>
                      <a:r>
                        <a:rPr lang="en-US" sz="3600" dirty="0" smtClean="0"/>
                        <a:t>Not bad!</a:t>
                      </a:r>
                      <a:endParaRPr lang="ru-RU" sz="3600" dirty="0"/>
                    </a:p>
                  </a:txBody>
                  <a:tcPr/>
                </a:tc>
                <a:tc>
                  <a:txBody>
                    <a:bodyPr/>
                    <a:lstStyle/>
                    <a:p>
                      <a:endParaRPr lang="ru-RU" dirty="0"/>
                    </a:p>
                  </a:txBody>
                  <a:tcPr/>
                </a:tc>
              </a:tr>
            </a:tbl>
          </a:graphicData>
        </a:graphic>
      </p:graphicFrame>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8104" y="1196752"/>
            <a:ext cx="1562497" cy="1175985"/>
          </a:xfrm>
          <a:prstGeom prst="rect">
            <a:avLst/>
          </a:prstGeo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2080" y="5085184"/>
            <a:ext cx="2232248" cy="1224946"/>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74457" y="3717032"/>
            <a:ext cx="1296144" cy="1296144"/>
          </a:xfrm>
          <a:prstGeom prst="rect">
            <a:avLst/>
          </a:prstGeom>
        </p:spPr>
      </p:pic>
      <p:pic>
        <p:nvPicPr>
          <p:cNvPr id="7" name="Рисунок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44195" y="2660674"/>
            <a:ext cx="1156668" cy="768100"/>
          </a:xfrm>
          <a:prstGeom prst="rect">
            <a:avLst/>
          </a:prstGeom>
        </p:spPr>
      </p:pic>
    </p:spTree>
    <p:extLst>
      <p:ext uri="{BB962C8B-B14F-4D97-AF65-F5344CB8AC3E}">
        <p14:creationId xmlns:p14="http://schemas.microsoft.com/office/powerpoint/2010/main" val="2018319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692696"/>
            <a:ext cx="4330824" cy="1656184"/>
          </a:xfrm>
        </p:spPr>
        <p:txBody>
          <a:bodyPr>
            <a:normAutofit fontScale="90000"/>
          </a:bodyPr>
          <a:lstStyle/>
          <a:p>
            <a:r>
              <a:rPr lang="en-US" sz="6000" dirty="0" smtClean="0"/>
              <a:t>Helpful words</a:t>
            </a:r>
            <a:endParaRPr lang="ru-RU" sz="6000" dirty="0"/>
          </a:p>
        </p:txBody>
      </p:sp>
      <p:sp>
        <p:nvSpPr>
          <p:cNvPr id="3" name="Объект 2"/>
          <p:cNvSpPr>
            <a:spLocks noGrp="1"/>
          </p:cNvSpPr>
          <p:nvPr>
            <p:ph idx="1"/>
          </p:nvPr>
        </p:nvSpPr>
        <p:spPr>
          <a:xfrm>
            <a:off x="827584" y="2708920"/>
            <a:ext cx="7859216" cy="3417243"/>
          </a:xfrm>
        </p:spPr>
        <p:txBody>
          <a:bodyPr>
            <a:normAutofit/>
          </a:bodyPr>
          <a:lstStyle/>
          <a:p>
            <a:r>
              <a:rPr lang="en-US" sz="4800" dirty="0" smtClean="0">
                <a:latin typeface="Monotype Corsiva" panose="03010101010201010101" pitchFamily="66" charset="0"/>
              </a:rPr>
              <a:t>Santa Clause</a:t>
            </a:r>
          </a:p>
          <a:p>
            <a:r>
              <a:rPr lang="en-US" sz="4800" dirty="0" smtClean="0">
                <a:latin typeface="Monotype Corsiva" panose="03010101010201010101" pitchFamily="66" charset="0"/>
              </a:rPr>
              <a:t>Christmas tree</a:t>
            </a:r>
          </a:p>
          <a:p>
            <a:r>
              <a:rPr lang="en-US" sz="4800" dirty="0" smtClean="0">
                <a:latin typeface="Monotype Corsiva" panose="03010101010201010101" pitchFamily="66" charset="0"/>
              </a:rPr>
              <a:t>Marry Christmas to you</a:t>
            </a:r>
            <a:endParaRPr lang="ru-RU" sz="4800" dirty="0">
              <a:latin typeface="Monotype Corsiva" panose="03010101010201010101" pitchFamily="66"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80112" y="260648"/>
            <a:ext cx="3352873" cy="2667479"/>
          </a:xfrm>
          <a:prstGeom prst="rect">
            <a:avLst/>
          </a:prstGeom>
        </p:spPr>
      </p:pic>
    </p:spTree>
    <p:extLst>
      <p:ext uri="{BB962C8B-B14F-4D97-AF65-F5344CB8AC3E}">
        <p14:creationId xmlns:p14="http://schemas.microsoft.com/office/powerpoint/2010/main" val="3376244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Why do we speak about Christmas today</a:t>
            </a:r>
            <a:r>
              <a:rPr lang="ru-RU" dirty="0" smtClean="0"/>
              <a:t>?</a:t>
            </a:r>
            <a:endParaRPr lang="ru-RU" dirty="0"/>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5736" y="1484784"/>
            <a:ext cx="5040560" cy="5040560"/>
          </a:xfrm>
        </p:spPr>
      </p:pic>
    </p:spTree>
    <p:extLst>
      <p:ext uri="{BB962C8B-B14F-4D97-AF65-F5344CB8AC3E}">
        <p14:creationId xmlns:p14="http://schemas.microsoft.com/office/powerpoint/2010/main" val="3637874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044" y="2910115"/>
            <a:ext cx="2997409" cy="3009951"/>
          </a:xfrm>
          <a:prstGeom prst="rect">
            <a:avLst/>
          </a:prstGeom>
        </p:spPr>
      </p:pic>
      <p:pic>
        <p:nvPicPr>
          <p:cNvPr id="4" name="Содержимое 3" descr="223821_1383766701.png"/>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251520" y="188640"/>
            <a:ext cx="3901448" cy="2996190"/>
          </a:xfrm>
        </p:spPr>
      </p:pic>
      <p:sp>
        <p:nvSpPr>
          <p:cNvPr id="5" name="TextBox 4"/>
          <p:cNvSpPr txBox="1"/>
          <p:nvPr/>
        </p:nvSpPr>
        <p:spPr>
          <a:xfrm>
            <a:off x="1607181" y="2303294"/>
            <a:ext cx="2448272" cy="523220"/>
          </a:xfrm>
          <a:prstGeom prst="rect">
            <a:avLst/>
          </a:prstGeom>
          <a:noFill/>
        </p:spPr>
        <p:txBody>
          <a:bodyPr wrap="square" rtlCol="0">
            <a:spAutoFit/>
          </a:bodyPr>
          <a:lstStyle/>
          <a:p>
            <a:r>
              <a:rPr lang="en-US" sz="2800" dirty="0" smtClean="0"/>
              <a:t>Christmas balls</a:t>
            </a:r>
            <a:endParaRPr lang="ru-RU" sz="2800" dirty="0"/>
          </a:p>
        </p:txBody>
      </p:sp>
      <p:pic>
        <p:nvPicPr>
          <p:cNvPr id="6" name="Рисунок 5" descr="christmas-bells.jpg"/>
          <p:cNvPicPr>
            <a:picLocks noChangeAspect="1"/>
          </p:cNvPicPr>
          <p:nvPr/>
        </p:nvPicPr>
        <p:blipFill>
          <a:blip r:embed="rId4" cstate="print"/>
          <a:stretch>
            <a:fillRect/>
          </a:stretch>
        </p:blipFill>
        <p:spPr>
          <a:xfrm>
            <a:off x="6012160" y="136138"/>
            <a:ext cx="2880320" cy="3706012"/>
          </a:xfrm>
          <a:prstGeom prst="rect">
            <a:avLst/>
          </a:prstGeom>
        </p:spPr>
      </p:pic>
      <p:sp>
        <p:nvSpPr>
          <p:cNvPr id="7" name="TextBox 6"/>
          <p:cNvSpPr txBox="1"/>
          <p:nvPr/>
        </p:nvSpPr>
        <p:spPr>
          <a:xfrm>
            <a:off x="4450640" y="2679283"/>
            <a:ext cx="2160240" cy="461665"/>
          </a:xfrm>
          <a:prstGeom prst="rect">
            <a:avLst/>
          </a:prstGeom>
          <a:noFill/>
        </p:spPr>
        <p:txBody>
          <a:bodyPr wrap="square" rtlCol="0">
            <a:spAutoFit/>
          </a:bodyPr>
          <a:lstStyle/>
          <a:p>
            <a:r>
              <a:rPr lang="en-US" sz="2400" dirty="0" smtClean="0"/>
              <a:t>Christmas bells</a:t>
            </a:r>
            <a:endParaRPr lang="ru-RU" sz="2400" dirty="0"/>
          </a:p>
        </p:txBody>
      </p:sp>
      <p:sp>
        <p:nvSpPr>
          <p:cNvPr id="8" name="TextBox 7"/>
          <p:cNvSpPr txBox="1"/>
          <p:nvPr/>
        </p:nvSpPr>
        <p:spPr>
          <a:xfrm>
            <a:off x="456115" y="6115623"/>
            <a:ext cx="2375202" cy="461665"/>
          </a:xfrm>
          <a:prstGeom prst="rect">
            <a:avLst/>
          </a:prstGeom>
          <a:noFill/>
        </p:spPr>
        <p:txBody>
          <a:bodyPr wrap="none" rtlCol="0">
            <a:spAutoFit/>
          </a:bodyPr>
          <a:lstStyle/>
          <a:p>
            <a:r>
              <a:rPr lang="en-US" sz="2400" dirty="0" smtClean="0"/>
              <a:t>New year’s beads</a:t>
            </a:r>
            <a:endParaRPr lang="ru-RU" sz="2400" dirty="0">
              <a:solidFill>
                <a:srgbClr val="FF0000"/>
              </a:solidFill>
            </a:endParaRPr>
          </a:p>
        </p:txBody>
      </p:sp>
      <p:sp>
        <p:nvSpPr>
          <p:cNvPr id="9" name="TextBox 8"/>
          <p:cNvSpPr txBox="1"/>
          <p:nvPr/>
        </p:nvSpPr>
        <p:spPr>
          <a:xfrm>
            <a:off x="4055453" y="6133014"/>
            <a:ext cx="2424510" cy="461665"/>
          </a:xfrm>
          <a:prstGeom prst="rect">
            <a:avLst/>
          </a:prstGeom>
          <a:noFill/>
        </p:spPr>
        <p:txBody>
          <a:bodyPr wrap="none" rtlCol="0">
            <a:spAutoFit/>
          </a:bodyPr>
          <a:lstStyle/>
          <a:p>
            <a:r>
              <a:rPr lang="en-US" sz="2400" dirty="0" smtClean="0"/>
              <a:t>Christmas garland</a:t>
            </a:r>
            <a:endParaRPr lang="ru-RU" sz="2400" dirty="0">
              <a:solidFill>
                <a:srgbClr val="FF0000"/>
              </a:solidFill>
            </a:endParaRPr>
          </a:p>
        </p:txBody>
      </p:sp>
      <p:pic>
        <p:nvPicPr>
          <p:cNvPr id="10" name="Рисунок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16016" y="3611317"/>
            <a:ext cx="3577580" cy="2504306"/>
          </a:xfrm>
          <a:prstGeom prst="rect">
            <a:avLst/>
          </a:prstGeom>
        </p:spPr>
      </p:pic>
    </p:spTree>
    <p:extLst>
      <p:ext uri="{BB962C8B-B14F-4D97-AF65-F5344CB8AC3E}">
        <p14:creationId xmlns:p14="http://schemas.microsoft.com/office/powerpoint/2010/main" val="428055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down)">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down)">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circle(in)">
                                      <p:cBhvr>
                                        <p:cTn id="39" dur="20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932040" y="207512"/>
            <a:ext cx="3960440" cy="2970330"/>
          </a:xfrm>
        </p:spPr>
      </p:pic>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260648"/>
            <a:ext cx="4248472" cy="282261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147404" y="3501008"/>
            <a:ext cx="4068452" cy="2639390"/>
          </a:xfrm>
          <a:prstGeom prst="rect">
            <a:avLst/>
          </a:prstGeom>
        </p:spPr>
      </p:pic>
      <p:sp>
        <p:nvSpPr>
          <p:cNvPr id="7" name="TextBox 6"/>
          <p:cNvSpPr txBox="1"/>
          <p:nvPr/>
        </p:nvSpPr>
        <p:spPr>
          <a:xfrm>
            <a:off x="539553" y="3177842"/>
            <a:ext cx="1575916" cy="646331"/>
          </a:xfrm>
          <a:prstGeom prst="rect">
            <a:avLst/>
          </a:prstGeom>
          <a:noFill/>
        </p:spPr>
        <p:txBody>
          <a:bodyPr wrap="square" rtlCol="0">
            <a:spAutoFit/>
          </a:bodyPr>
          <a:lstStyle/>
          <a:p>
            <a:r>
              <a:rPr lang="en-US" sz="3600" b="1" i="1" dirty="0" smtClean="0"/>
              <a:t>Activ</a:t>
            </a:r>
            <a:r>
              <a:rPr lang="en-US" sz="3600" b="1" i="1" dirty="0"/>
              <a:t>e</a:t>
            </a:r>
            <a:endParaRPr lang="en-US" b="1" i="1" dirty="0"/>
          </a:p>
        </p:txBody>
      </p:sp>
      <p:sp>
        <p:nvSpPr>
          <p:cNvPr id="8" name="TextBox 7"/>
          <p:cNvSpPr txBox="1"/>
          <p:nvPr/>
        </p:nvSpPr>
        <p:spPr>
          <a:xfrm>
            <a:off x="6156176" y="3083263"/>
            <a:ext cx="1741182" cy="646331"/>
          </a:xfrm>
          <a:prstGeom prst="rect">
            <a:avLst/>
          </a:prstGeom>
          <a:noFill/>
        </p:spPr>
        <p:txBody>
          <a:bodyPr wrap="none" rtlCol="0">
            <a:spAutoFit/>
          </a:bodyPr>
          <a:lstStyle/>
          <a:p>
            <a:r>
              <a:rPr lang="en-US" sz="3600" b="1" i="1" dirty="0" smtClean="0"/>
              <a:t>sociable</a:t>
            </a:r>
            <a:endParaRPr lang="ru-RU" b="1" i="1" dirty="0"/>
          </a:p>
        </p:txBody>
      </p:sp>
      <p:sp>
        <p:nvSpPr>
          <p:cNvPr id="9" name="TextBox 8"/>
          <p:cNvSpPr txBox="1"/>
          <p:nvPr/>
        </p:nvSpPr>
        <p:spPr>
          <a:xfrm>
            <a:off x="3415804" y="6122568"/>
            <a:ext cx="1711046" cy="646331"/>
          </a:xfrm>
          <a:prstGeom prst="rect">
            <a:avLst/>
          </a:prstGeom>
          <a:noFill/>
        </p:spPr>
        <p:txBody>
          <a:bodyPr wrap="none" rtlCol="0">
            <a:spAutoFit/>
          </a:bodyPr>
          <a:lstStyle/>
          <a:p>
            <a:r>
              <a:rPr lang="en-US" sz="3600" b="1" i="1" dirty="0" smtClean="0"/>
              <a:t>Friendly</a:t>
            </a:r>
            <a:endParaRPr lang="ru-RU" b="1" i="1" dirty="0"/>
          </a:p>
        </p:txBody>
      </p:sp>
    </p:spTree>
    <p:extLst>
      <p:ext uri="{BB962C8B-B14F-4D97-AF65-F5344CB8AC3E}">
        <p14:creationId xmlns:p14="http://schemas.microsoft.com/office/powerpoint/2010/main" val="337713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style.rotation</p:attrName>
                                        </p:attrNameLst>
                                      </p:cBhvr>
                                      <p:tavLst>
                                        <p:tav tm="0">
                                          <p:val>
                                            <p:fltVal val="90"/>
                                          </p:val>
                                        </p:tav>
                                        <p:tav tm="100000">
                                          <p:val>
                                            <p:fltVal val="0"/>
                                          </p:val>
                                        </p:tav>
                                      </p:tavLst>
                                    </p:anim>
                                    <p:animEffect transition="in" filter="fade">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circle(in)">
                                      <p:cBhvr>
                                        <p:cTn id="3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Christmas in a Great Britain</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827584" y="1340768"/>
            <a:ext cx="7616299" cy="5040560"/>
          </a:xfrm>
        </p:spPr>
      </p:pic>
    </p:spTree>
    <p:extLst>
      <p:ext uri="{BB962C8B-B14F-4D97-AF65-F5344CB8AC3E}">
        <p14:creationId xmlns:p14="http://schemas.microsoft.com/office/powerpoint/2010/main" val="135310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Celebration in Russia</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611560" y="1412776"/>
            <a:ext cx="8237715" cy="4752528"/>
          </a:xfrm>
        </p:spPr>
      </p:pic>
    </p:spTree>
    <p:extLst>
      <p:ext uri="{BB962C8B-B14F-4D97-AF65-F5344CB8AC3E}">
        <p14:creationId xmlns:p14="http://schemas.microsoft.com/office/powerpoint/2010/main" val="2788838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221088"/>
            <a:ext cx="8229600" cy="1905075"/>
          </a:xfrm>
        </p:spPr>
        <p:txBody>
          <a:bodyPr>
            <a:noAutofit/>
          </a:bodyPr>
          <a:lstStyle/>
          <a:p>
            <a:pPr algn="ctr"/>
            <a:r>
              <a:rPr lang="en-US" sz="6000" dirty="0" smtClean="0"/>
              <a:t>What have we talked about</a:t>
            </a:r>
            <a:r>
              <a:rPr lang="ru-RU" sz="6000" dirty="0" smtClean="0"/>
              <a:t>?</a:t>
            </a:r>
            <a:endParaRPr lang="ru-RU" sz="6000" dirty="0"/>
          </a:p>
        </p:txBody>
      </p:sp>
      <p:pic>
        <p:nvPicPr>
          <p:cNvPr id="5" name="Рисунок 4" descr="source.gif"/>
          <p:cNvPicPr>
            <a:picLocks noChangeAspect="1"/>
          </p:cNvPicPr>
          <p:nvPr/>
        </p:nvPicPr>
        <p:blipFill>
          <a:blip r:embed="rId2" cstate="print"/>
          <a:stretch>
            <a:fillRect/>
          </a:stretch>
        </p:blipFill>
        <p:spPr>
          <a:xfrm>
            <a:off x="611560" y="260648"/>
            <a:ext cx="7416824" cy="3890580"/>
          </a:xfrm>
          <a:prstGeom prst="rect">
            <a:avLst/>
          </a:prstGeom>
        </p:spPr>
      </p:pic>
    </p:spTree>
    <p:extLst>
      <p:ext uri="{BB962C8B-B14F-4D97-AF65-F5344CB8AC3E}">
        <p14:creationId xmlns:p14="http://schemas.microsoft.com/office/powerpoint/2010/main" val="419211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When do people celebrate Christmas in Great Britain</a:t>
            </a:r>
            <a:r>
              <a:rPr lang="ru-RU" dirty="0" smtClean="0"/>
              <a:t>?</a:t>
            </a:r>
            <a:endParaRPr lang="ru-RU" dirty="0"/>
          </a:p>
        </p:txBody>
      </p:sp>
      <p:pic>
        <p:nvPicPr>
          <p:cNvPr id="3" name="Объект 2"/>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043608" y="1340768"/>
            <a:ext cx="7255296" cy="5253920"/>
          </a:xfrm>
          <a:prstGeom prst="rect">
            <a:avLst/>
          </a:prstGeom>
          <a:ln>
            <a:noFill/>
          </a:ln>
          <a:effectLst>
            <a:softEdge rad="112500"/>
          </a:effectLst>
        </p:spPr>
      </p:pic>
      <p:sp>
        <p:nvSpPr>
          <p:cNvPr id="4" name="TextBox 3"/>
          <p:cNvSpPr txBox="1"/>
          <p:nvPr/>
        </p:nvSpPr>
        <p:spPr>
          <a:xfrm>
            <a:off x="1187624" y="1484784"/>
            <a:ext cx="5112568" cy="1107996"/>
          </a:xfrm>
          <a:prstGeom prst="rect">
            <a:avLst/>
          </a:prstGeom>
          <a:noFill/>
        </p:spPr>
        <p:txBody>
          <a:bodyPr wrap="square" rtlCol="0">
            <a:spAutoFit/>
          </a:bodyPr>
          <a:lstStyle/>
          <a:p>
            <a:r>
              <a:rPr lang="en-US" sz="6600" b="1" dirty="0" smtClean="0">
                <a:solidFill>
                  <a:schemeClr val="bg1"/>
                </a:solidFill>
                <a:effectLst>
                  <a:outerShdw blurRad="38100" dist="38100" dir="2700000" algn="tl">
                    <a:srgbClr val="000000">
                      <a:alpha val="43137"/>
                    </a:srgbClr>
                  </a:outerShdw>
                </a:effectLst>
              </a:rPr>
              <a:t>25 December</a:t>
            </a:r>
            <a:endParaRPr lang="ru-RU" sz="66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414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TotalTime>
  <Words>398</Words>
  <Application>Microsoft Office PowerPoint</Application>
  <PresentationFormat>Экран (4:3)</PresentationFormat>
  <Paragraphs>68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Helpful words</vt:lpstr>
      <vt:lpstr>Why do we speak about Christmas today?</vt:lpstr>
      <vt:lpstr>Презентация PowerPoint</vt:lpstr>
      <vt:lpstr>Презентация PowerPoint</vt:lpstr>
      <vt:lpstr>Christmas in a Great Britain</vt:lpstr>
      <vt:lpstr>Celebration in Russia</vt:lpstr>
      <vt:lpstr>Презентация PowerPoint</vt:lpstr>
      <vt:lpstr>When do people celebrate Christmas in Great Britain?</vt:lpstr>
      <vt:lpstr>What are the differences Father Frost &amp; Santa Clause?</vt:lpstr>
      <vt:lpstr>Презентация PowerPoint</vt:lpstr>
      <vt:lpstr>Do it yourself ! (сделай самостоятельно)</vt:lpstr>
      <vt:lpstr>Презентация PowerPoint</vt:lpstr>
      <vt:lpstr>Wishes </vt:lpstr>
      <vt:lpstr> </vt:lpstr>
      <vt:lpstr>Promises (resolutions)</vt:lpstr>
      <vt:lpstr>Feelings</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Леша</dc:creator>
  <cp:lastModifiedBy>Леша</cp:lastModifiedBy>
  <cp:revision>39</cp:revision>
  <dcterms:created xsi:type="dcterms:W3CDTF">2017-12-19T04:54:21Z</dcterms:created>
  <dcterms:modified xsi:type="dcterms:W3CDTF">2017-12-27T08:21:48Z</dcterms:modified>
</cp:coreProperties>
</file>