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.jpg" ContentType="image/jpeg"/>
  <Override PartName="/ppt/media/image4.jpg" ContentType="image/jpeg"/>
  <Override PartName="/ppt/media/image5.jpg" ContentType="image/jpeg"/>
  <Override PartName="/ppt/media/image7.jpg" ContentType="image/jpeg"/>
  <Override PartName="/ppt/media/image8.jpg" ContentType="image/jpeg"/>
  <Override PartName="/ppt/media/image9.jpg" ContentType="image/jpeg"/>
  <Override PartName="/ppt/media/image10.jpg" ContentType="image/jpeg"/>
  <Override PartName="/ppt/media/image11.jpg" ContentType="image/jpeg"/>
  <Override PartName="/ppt/media/image12.jpg" ContentType="image/jpeg"/>
  <Override PartName="/ppt/media/image13.jpg" ContentType="image/jpeg"/>
  <Override PartName="/ppt/media/image14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9" r:id="rId29"/>
    <p:sldId id="290" r:id="rId30"/>
    <p:sldId id="288" r:id="rId31"/>
    <p:sldId id="291" r:id="rId32"/>
    <p:sldId id="297" r:id="rId33"/>
    <p:sldId id="296" r:id="rId34"/>
    <p:sldId id="295" r:id="rId35"/>
    <p:sldId id="294" r:id="rId36"/>
    <p:sldId id="293" r:id="rId37"/>
    <p:sldId id="292" r:id="rId38"/>
    <p:sldId id="298" r:id="rId39"/>
    <p:sldId id="299" r:id="rId40"/>
    <p:sldId id="300" r:id="rId41"/>
    <p:sldId id="301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86" autoAdjust="0"/>
    <p:restoredTop sz="94660"/>
  </p:normalViewPr>
  <p:slideViewPr>
    <p:cSldViewPr>
      <p:cViewPr>
        <p:scale>
          <a:sx n="76" d="100"/>
          <a:sy n="76" d="100"/>
        </p:scale>
        <p:origin x="-12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0633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335846"/>
            <a:ext cx="85689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                                                                                                                                                                                           </a:t>
            </a:r>
          </a:p>
          <a:p>
            <a:endParaRPr lang="ru-RU" i="1" dirty="0"/>
          </a:p>
          <a:p>
            <a:endParaRPr lang="ru-RU" i="1" dirty="0" smtClean="0"/>
          </a:p>
          <a:p>
            <a:endParaRPr lang="ru-RU" i="1" dirty="0">
              <a:solidFill>
                <a:srgbClr val="0070C0"/>
              </a:solidFill>
            </a:endParaRPr>
          </a:p>
          <a:p>
            <a:r>
              <a:rPr lang="ru-RU" i="1" dirty="0">
                <a:solidFill>
                  <a:srgbClr val="0070C0"/>
                </a:solidFill>
              </a:rPr>
              <a:t> </a:t>
            </a:r>
            <a:r>
              <a:rPr lang="ru-RU" i="1" dirty="0" smtClean="0">
                <a:solidFill>
                  <a:srgbClr val="0070C0"/>
                </a:solidFill>
              </a:rPr>
              <a:t>               </a:t>
            </a:r>
            <a:r>
              <a:rPr lang="ru-RU" i="1" dirty="0">
                <a:solidFill>
                  <a:srgbClr val="0070C0"/>
                </a:solidFill>
              </a:rPr>
              <a:t> Здравствуйте, </a:t>
            </a:r>
            <a:r>
              <a:rPr lang="ru-RU" i="1" dirty="0" smtClean="0">
                <a:solidFill>
                  <a:srgbClr val="0070C0"/>
                </a:solidFill>
              </a:rPr>
              <a:t>ребята! </a:t>
            </a:r>
            <a:r>
              <a:rPr lang="ru-RU" i="1" dirty="0">
                <a:solidFill>
                  <a:srgbClr val="0070C0"/>
                </a:solidFill>
              </a:rPr>
              <a:t>Сегодня </a:t>
            </a:r>
            <a:r>
              <a:rPr lang="ru-RU" i="1" dirty="0" smtClean="0">
                <a:solidFill>
                  <a:srgbClr val="0070C0"/>
                </a:solidFill>
              </a:rPr>
              <a:t> мы </a:t>
            </a:r>
            <a:r>
              <a:rPr lang="ru-RU" i="1" dirty="0">
                <a:solidFill>
                  <a:srgbClr val="0070C0"/>
                </a:solidFill>
              </a:rPr>
              <a:t>начинаем нашу веселую игру – викторину по правилам дорожного движения. Соревноваться между собой будут 2 группы. Послушайте внимательно условия игры: за каждый правильный ответ участники будут получать жетоны, побеждает та команда, которая соберет </a:t>
            </a:r>
            <a:r>
              <a:rPr lang="ru-RU" i="1" dirty="0" smtClean="0">
                <a:solidFill>
                  <a:srgbClr val="0070C0"/>
                </a:solidFill>
              </a:rPr>
              <a:t>          наибольшее </a:t>
            </a:r>
            <a:r>
              <a:rPr lang="ru-RU" i="1" dirty="0">
                <a:solidFill>
                  <a:srgbClr val="0070C0"/>
                </a:solidFill>
              </a:rPr>
              <a:t>количество жетонов.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                            Помни </a:t>
            </a:r>
            <a:r>
              <a:rPr lang="ru-RU" i="1" dirty="0">
                <a:solidFill>
                  <a:srgbClr val="0070C0"/>
                </a:solidFill>
              </a:rPr>
              <a:t>правила движения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                            Как </a:t>
            </a:r>
            <a:r>
              <a:rPr lang="ru-RU" i="1" dirty="0">
                <a:solidFill>
                  <a:srgbClr val="0070C0"/>
                </a:solidFill>
              </a:rPr>
              <a:t>таблицу </a:t>
            </a:r>
            <a:r>
              <a:rPr lang="ru-RU" i="1" dirty="0" smtClean="0">
                <a:solidFill>
                  <a:srgbClr val="0070C0"/>
                </a:solidFill>
              </a:rPr>
              <a:t>умножения,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                             Знай всегда их назубок: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                               По </a:t>
            </a:r>
            <a:r>
              <a:rPr lang="ru-RU" i="1" dirty="0">
                <a:solidFill>
                  <a:srgbClr val="0070C0"/>
                </a:solidFill>
              </a:rPr>
              <a:t>городу по улице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                              Не </a:t>
            </a:r>
            <a:r>
              <a:rPr lang="ru-RU" i="1" dirty="0">
                <a:solidFill>
                  <a:srgbClr val="0070C0"/>
                </a:solidFill>
              </a:rPr>
              <a:t>ходят просто так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                          Когда </a:t>
            </a:r>
            <a:r>
              <a:rPr lang="ru-RU" i="1" dirty="0">
                <a:solidFill>
                  <a:srgbClr val="0070C0"/>
                </a:solidFill>
              </a:rPr>
              <a:t>не знаешь правила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                            Легко </a:t>
            </a:r>
            <a:r>
              <a:rPr lang="ru-RU" i="1" dirty="0">
                <a:solidFill>
                  <a:srgbClr val="0070C0"/>
                </a:solidFill>
              </a:rPr>
              <a:t>попасть впросак.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                Все </a:t>
            </a:r>
            <a:r>
              <a:rPr lang="ru-RU" i="1" dirty="0">
                <a:solidFill>
                  <a:srgbClr val="0070C0"/>
                </a:solidFill>
              </a:rPr>
              <a:t>время будь внимательным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                             И </a:t>
            </a:r>
            <a:r>
              <a:rPr lang="ru-RU" i="1" dirty="0">
                <a:solidFill>
                  <a:srgbClr val="0070C0"/>
                </a:solidFill>
              </a:rPr>
              <a:t>помни наперед: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                        Свои </a:t>
            </a:r>
            <a:r>
              <a:rPr lang="ru-RU" i="1" dirty="0">
                <a:solidFill>
                  <a:srgbClr val="0070C0"/>
                </a:solidFill>
              </a:rPr>
              <a:t>имеют правила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                            Шофер и </a:t>
            </a:r>
            <a:r>
              <a:rPr lang="ru-RU" i="1" dirty="0">
                <a:solidFill>
                  <a:srgbClr val="0070C0"/>
                </a:solidFill>
              </a:rPr>
              <a:t>пешеход.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                                                            Ребята</a:t>
            </a:r>
            <a:r>
              <a:rPr lang="ru-RU" i="1" dirty="0">
                <a:solidFill>
                  <a:srgbClr val="0070C0"/>
                </a:solidFill>
              </a:rPr>
              <a:t>, я желаю вам удачи.</a:t>
            </a:r>
          </a:p>
        </p:txBody>
      </p:sp>
    </p:spTree>
    <p:extLst>
      <p:ext uri="{BB962C8B-B14F-4D97-AF65-F5344CB8AC3E}">
        <p14:creationId xmlns:p14="http://schemas.microsoft.com/office/powerpoint/2010/main" val="224857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76672"/>
            <a:ext cx="5517232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0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27784" y="2690336"/>
            <a:ext cx="42302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0070C0"/>
                </a:solidFill>
              </a:rPr>
              <a:t>У посадочной площадки</a:t>
            </a:r>
          </a:p>
          <a:p>
            <a:r>
              <a:rPr lang="ru-RU" sz="2400" i="1" dirty="0">
                <a:solidFill>
                  <a:srgbClr val="0070C0"/>
                </a:solidFill>
              </a:rPr>
              <a:t>Пассажиры транспорт </a:t>
            </a:r>
            <a:r>
              <a:rPr lang="ru-RU" sz="2400" i="1" dirty="0" smtClean="0">
                <a:solidFill>
                  <a:srgbClr val="0070C0"/>
                </a:solidFill>
              </a:rPr>
              <a:t>                 ждут</a:t>
            </a:r>
            <a:r>
              <a:rPr lang="ru-RU" sz="2400" i="1" dirty="0">
                <a:solidFill>
                  <a:srgbClr val="0070C0"/>
                </a:solidFill>
              </a:rPr>
              <a:t>.</a:t>
            </a:r>
          </a:p>
          <a:p>
            <a:r>
              <a:rPr lang="ru-RU" sz="2400" i="1" dirty="0">
                <a:solidFill>
                  <a:srgbClr val="0070C0"/>
                </a:solidFill>
              </a:rPr>
              <a:t>Установленный порядок</a:t>
            </a:r>
          </a:p>
          <a:p>
            <a:r>
              <a:rPr lang="ru-RU" sz="2400" i="1" dirty="0">
                <a:solidFill>
                  <a:srgbClr val="0070C0"/>
                </a:solidFill>
              </a:rPr>
              <a:t>Нарушать нельзя и тут.</a:t>
            </a:r>
          </a:p>
          <a:p>
            <a:r>
              <a:rPr lang="ru-RU" sz="2400" i="1" dirty="0">
                <a:solidFill>
                  <a:srgbClr val="0070C0"/>
                </a:solidFill>
              </a:rPr>
              <a:t>(«Автобусная остановка»)</a:t>
            </a:r>
          </a:p>
        </p:txBody>
      </p:sp>
    </p:spTree>
    <p:extLst>
      <p:ext uri="{BB962C8B-B14F-4D97-AF65-F5344CB8AC3E}">
        <p14:creationId xmlns:p14="http://schemas.microsoft.com/office/powerpoint/2010/main" val="17800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548680"/>
            <a:ext cx="6001826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68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296733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err="1">
                <a:solidFill>
                  <a:srgbClr val="0070C0"/>
                </a:solidFill>
              </a:rPr>
              <a:t>Ната</a:t>
            </a:r>
            <a:r>
              <a:rPr lang="ru-RU" sz="2400" i="1" dirty="0">
                <a:solidFill>
                  <a:srgbClr val="0070C0"/>
                </a:solidFill>
              </a:rPr>
              <a:t> с куклою в тревоге</a:t>
            </a:r>
          </a:p>
          <a:p>
            <a:r>
              <a:rPr lang="ru-RU" sz="2400" i="1" dirty="0">
                <a:solidFill>
                  <a:srgbClr val="0070C0"/>
                </a:solidFill>
              </a:rPr>
              <a:t>Нужен доктор ей в дороге.</a:t>
            </a:r>
          </a:p>
          <a:p>
            <a:r>
              <a:rPr lang="ru-RU" sz="2400" i="1" dirty="0">
                <a:solidFill>
                  <a:srgbClr val="0070C0"/>
                </a:solidFill>
              </a:rPr>
              <a:t>(«Пункт медицинской помощи»)</a:t>
            </a:r>
          </a:p>
        </p:txBody>
      </p:sp>
    </p:spTree>
    <p:extLst>
      <p:ext uri="{BB962C8B-B14F-4D97-AF65-F5344CB8AC3E}">
        <p14:creationId xmlns:p14="http://schemas.microsoft.com/office/powerpoint/2010/main" val="219070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76672"/>
            <a:ext cx="5184576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08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5576" y="612845"/>
            <a:ext cx="756084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                               Конкурс </a:t>
            </a:r>
            <a:r>
              <a:rPr lang="ru-RU" sz="2400" b="1" i="1" dirty="0">
                <a:solidFill>
                  <a:srgbClr val="0070C0"/>
                </a:solidFill>
              </a:rPr>
              <a:t>«Вопрос - ответ</a:t>
            </a:r>
            <a:r>
              <a:rPr lang="ru-RU" sz="2400" b="1" i="1" dirty="0" smtClean="0">
                <a:solidFill>
                  <a:srgbClr val="0070C0"/>
                </a:solidFill>
              </a:rPr>
              <a:t>».</a:t>
            </a:r>
          </a:p>
          <a:p>
            <a:endParaRPr lang="ru-RU" sz="2400" b="1" i="1" dirty="0">
              <a:solidFill>
                <a:srgbClr val="0070C0"/>
              </a:solidFill>
            </a:endParaRPr>
          </a:p>
          <a:p>
            <a:endParaRPr lang="ru-RU" b="1" dirty="0" smtClean="0"/>
          </a:p>
          <a:p>
            <a:endParaRPr lang="ru-RU" dirty="0"/>
          </a:p>
          <a:p>
            <a:r>
              <a:rPr lang="ru-RU" i="1" dirty="0">
                <a:solidFill>
                  <a:srgbClr val="0070C0"/>
                </a:solidFill>
              </a:rPr>
              <a:t>1.Как называется часть улицы, по которой идут пешеходы? (тротуар)</a:t>
            </a:r>
          </a:p>
          <a:p>
            <a:r>
              <a:rPr lang="ru-RU" i="1" dirty="0">
                <a:solidFill>
                  <a:srgbClr val="0070C0"/>
                </a:solidFill>
              </a:rPr>
              <a:t>2.Как называется место ожидания пассажирского транспорта? (остановка)</a:t>
            </a:r>
          </a:p>
          <a:p>
            <a:r>
              <a:rPr lang="ru-RU" i="1" dirty="0">
                <a:solidFill>
                  <a:srgbClr val="0070C0"/>
                </a:solidFill>
              </a:rPr>
              <a:t>3. Как называется прибор для регулировки движения? (светофор)</a:t>
            </a:r>
          </a:p>
          <a:p>
            <a:r>
              <a:rPr lang="ru-RU" i="1" dirty="0">
                <a:solidFill>
                  <a:srgbClr val="0070C0"/>
                </a:solidFill>
              </a:rPr>
              <a:t>4. Для чего служит светофор? (для регулировки движения)</a:t>
            </a:r>
          </a:p>
          <a:p>
            <a:r>
              <a:rPr lang="ru-RU" i="1" dirty="0">
                <a:solidFill>
                  <a:srgbClr val="0070C0"/>
                </a:solidFill>
              </a:rPr>
              <a:t>5. Сколько сигналов у пешеходного светофора? (два)</a:t>
            </a:r>
          </a:p>
          <a:p>
            <a:r>
              <a:rPr lang="ru-RU" i="1" dirty="0">
                <a:solidFill>
                  <a:srgbClr val="0070C0"/>
                </a:solidFill>
              </a:rPr>
              <a:t>6. Какого сигнала нет у пешеходного светофора? (желтого)</a:t>
            </a:r>
          </a:p>
          <a:p>
            <a:r>
              <a:rPr lang="ru-RU" i="1" dirty="0">
                <a:solidFill>
                  <a:srgbClr val="0070C0"/>
                </a:solidFill>
              </a:rPr>
              <a:t>7. Где нужно переходить улицу? (по пешеходному переходу)</a:t>
            </a:r>
          </a:p>
          <a:p>
            <a:r>
              <a:rPr lang="ru-RU" i="1" dirty="0">
                <a:solidFill>
                  <a:srgbClr val="0070C0"/>
                </a:solidFill>
              </a:rPr>
              <a:t>8. При каком сигнале светофора можно переходить дорогу? (зеленый)</a:t>
            </a:r>
          </a:p>
          <a:p>
            <a:r>
              <a:rPr lang="ru-RU" i="1" dirty="0">
                <a:solidFill>
                  <a:srgbClr val="0070C0"/>
                </a:solidFill>
              </a:rPr>
              <a:t>9. Если человек находится внутри транспортного средства, то, как он называется? (водитель, пассажир)</a:t>
            </a:r>
          </a:p>
        </p:txBody>
      </p:sp>
    </p:spTree>
    <p:extLst>
      <p:ext uri="{BB962C8B-B14F-4D97-AF65-F5344CB8AC3E}">
        <p14:creationId xmlns:p14="http://schemas.microsoft.com/office/powerpoint/2010/main" val="423735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91680" y="612845"/>
            <a:ext cx="69847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                                                                                                                     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i="1" dirty="0" smtClean="0">
                <a:solidFill>
                  <a:srgbClr val="0070C0"/>
                </a:solidFill>
              </a:rPr>
              <a:t>10</a:t>
            </a:r>
            <a:r>
              <a:rPr lang="ru-RU" i="1" dirty="0">
                <a:solidFill>
                  <a:srgbClr val="0070C0"/>
                </a:solidFill>
              </a:rPr>
              <a:t>. Переходя улицу, куда нужно сначала посмотреть? (на лево)</a:t>
            </a:r>
          </a:p>
          <a:p>
            <a:r>
              <a:rPr lang="ru-RU" i="1" dirty="0">
                <a:solidFill>
                  <a:srgbClr val="0070C0"/>
                </a:solidFill>
              </a:rPr>
              <a:t>11. Как правильно перейти дорогу выйдя из автобуса или машины? (сзади)</a:t>
            </a:r>
          </a:p>
          <a:p>
            <a:r>
              <a:rPr lang="ru-RU" i="1" dirty="0">
                <a:solidFill>
                  <a:srgbClr val="0070C0"/>
                </a:solidFill>
              </a:rPr>
              <a:t>12. Можно или нет играть на проезжей части? (нет)</a:t>
            </a:r>
          </a:p>
          <a:p>
            <a:r>
              <a:rPr lang="ru-RU" i="1" dirty="0">
                <a:solidFill>
                  <a:srgbClr val="0070C0"/>
                </a:solidFill>
              </a:rPr>
              <a:t>13. Правильно ли будет, если будет отменен знак «Пешеходный переход»? (нет) Почему? (варианты детей)</a:t>
            </a:r>
          </a:p>
          <a:p>
            <a:r>
              <a:rPr lang="ru-RU" i="1" dirty="0">
                <a:solidFill>
                  <a:srgbClr val="0070C0"/>
                </a:solidFill>
              </a:rPr>
              <a:t>14. Нужно ли соблюдать правила дорожного движения? (да)</a:t>
            </a:r>
          </a:p>
          <a:p>
            <a:r>
              <a:rPr lang="ru-RU" i="1" dirty="0">
                <a:solidFill>
                  <a:srgbClr val="0070C0"/>
                </a:solidFill>
              </a:rPr>
              <a:t>15. Как нужно вести себя в общественном транспорте? (не шуметь, не мусорить, не драться, уступать пожилым людям место)</a:t>
            </a:r>
          </a:p>
          <a:p>
            <a:r>
              <a:rPr lang="ru-RU" i="1" dirty="0">
                <a:solidFill>
                  <a:srgbClr val="0070C0"/>
                </a:solidFill>
              </a:rPr>
              <a:t>16. Назови виды транспорта? (воздушный, наземный, водный, подземный)</a:t>
            </a:r>
          </a:p>
          <a:p>
            <a:r>
              <a:rPr lang="ru-RU" i="1" dirty="0">
                <a:solidFill>
                  <a:srgbClr val="0070C0"/>
                </a:solidFill>
              </a:rPr>
              <a:t>17. На какое животное похож пешеходный переход? (на зебру)</a:t>
            </a:r>
          </a:p>
          <a:p>
            <a:r>
              <a:rPr lang="ru-RU" i="1" dirty="0">
                <a:solidFill>
                  <a:srgbClr val="0070C0"/>
                </a:solidFill>
              </a:rPr>
              <a:t>18. С какой стороны надо обходить автобус? (сзади)</a:t>
            </a:r>
          </a:p>
        </p:txBody>
      </p:sp>
    </p:spTree>
    <p:extLst>
      <p:ext uri="{BB962C8B-B14F-4D97-AF65-F5344CB8AC3E}">
        <p14:creationId xmlns:p14="http://schemas.microsoft.com/office/powerpoint/2010/main" val="200011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2274838"/>
            <a:ext cx="71287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                             </a:t>
            </a:r>
            <a:r>
              <a:rPr lang="ru-RU" sz="2400" b="1" i="1" dirty="0" smtClean="0">
                <a:solidFill>
                  <a:srgbClr val="0070C0"/>
                </a:solidFill>
              </a:rPr>
              <a:t>Конкурс </a:t>
            </a:r>
            <a:r>
              <a:rPr lang="ru-RU" sz="2400" b="1" i="1" dirty="0">
                <a:solidFill>
                  <a:srgbClr val="0070C0"/>
                </a:solidFill>
              </a:rPr>
              <a:t>«Разбери транспорт»</a:t>
            </a:r>
            <a:r>
              <a:rPr lang="ru-RU" sz="2400" i="1" dirty="0">
                <a:solidFill>
                  <a:srgbClr val="0070C0"/>
                </a:solidFill>
              </a:rPr>
              <a:t> </a:t>
            </a:r>
            <a:endParaRPr lang="ru-RU" sz="2400" i="1" dirty="0" smtClean="0">
              <a:solidFill>
                <a:srgbClr val="0070C0"/>
              </a:solidFill>
            </a:endParaRPr>
          </a:p>
          <a:p>
            <a:endParaRPr lang="ru-RU" i="1" dirty="0">
              <a:solidFill>
                <a:srgbClr val="0070C0"/>
              </a:solidFill>
            </a:endParaRPr>
          </a:p>
          <a:p>
            <a:r>
              <a:rPr lang="ru-RU" i="1" dirty="0" smtClean="0">
                <a:solidFill>
                  <a:srgbClr val="0070C0"/>
                </a:solidFill>
              </a:rPr>
              <a:t>Дети </a:t>
            </a:r>
            <a:r>
              <a:rPr lang="ru-RU" i="1" dirty="0">
                <a:solidFill>
                  <a:srgbClr val="0070C0"/>
                </a:solidFill>
              </a:rPr>
              <a:t>делятся на две команды, воспитатель выкладывает на стол картинки с разными видами транспорта и карточку с названиями видов транспорта, задача детей разложить картинки к соответствующему виду транспорта (воздушный, водный, наземный.)</a:t>
            </a:r>
          </a:p>
        </p:txBody>
      </p:sp>
    </p:spTree>
    <p:extLst>
      <p:ext uri="{BB962C8B-B14F-4D97-AF65-F5344CB8AC3E}">
        <p14:creationId xmlns:p14="http://schemas.microsoft.com/office/powerpoint/2010/main" val="74673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2274838"/>
            <a:ext cx="756084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И</a:t>
            </a:r>
            <a:r>
              <a:rPr lang="ru-RU" sz="2400" b="1" dirty="0" smtClean="0">
                <a:solidFill>
                  <a:srgbClr val="0070C0"/>
                </a:solidFill>
              </a:rPr>
              <a:t>гра </a:t>
            </a:r>
            <a:r>
              <a:rPr lang="ru-RU" sz="2400" b="1" dirty="0">
                <a:solidFill>
                  <a:srgbClr val="0070C0"/>
                </a:solidFill>
              </a:rPr>
              <a:t>«Светофор»</a:t>
            </a:r>
            <a:r>
              <a:rPr lang="ru-RU" sz="2400" dirty="0">
                <a:solidFill>
                  <a:srgbClr val="0070C0"/>
                </a:solidFill>
              </a:rPr>
              <a:t> </a:t>
            </a:r>
            <a:r>
              <a:rPr lang="ru-RU" sz="2400" i="1" dirty="0">
                <a:solidFill>
                  <a:srgbClr val="0070C0"/>
                </a:solidFill>
              </a:rPr>
              <a:t>(игра на внимание) </a:t>
            </a:r>
            <a:endParaRPr lang="ru-RU" sz="2400" i="1" dirty="0" smtClean="0">
              <a:solidFill>
                <a:srgbClr val="0070C0"/>
              </a:solidFill>
            </a:endParaRPr>
          </a:p>
          <a:p>
            <a:endParaRPr lang="ru-RU" i="1" dirty="0"/>
          </a:p>
          <a:p>
            <a:r>
              <a:rPr lang="ru-RU" i="1" dirty="0" smtClean="0">
                <a:solidFill>
                  <a:srgbClr val="0070C0"/>
                </a:solidFill>
              </a:rPr>
              <a:t>Наша </a:t>
            </a:r>
            <a:r>
              <a:rPr lang="ru-RU" i="1" dirty="0">
                <a:solidFill>
                  <a:srgbClr val="0070C0"/>
                </a:solidFill>
              </a:rPr>
              <a:t>игра называется светофор и у неё такие правила: когда я покажу вам зелёный круг, то вы должны потопать ножками, имитируя ходьбу, жёлтый круг – вы хлопаете в ладоши, а на красный круг – стоите, соблюдаем тишину. </a:t>
            </a:r>
          </a:p>
        </p:txBody>
      </p:sp>
    </p:spTree>
    <p:extLst>
      <p:ext uri="{BB962C8B-B14F-4D97-AF65-F5344CB8AC3E}">
        <p14:creationId xmlns:p14="http://schemas.microsoft.com/office/powerpoint/2010/main" val="189707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1305342"/>
            <a:ext cx="720080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</a:t>
            </a:r>
            <a:r>
              <a:rPr lang="ru-RU" sz="2400" b="1" i="1" dirty="0" smtClean="0">
                <a:solidFill>
                  <a:srgbClr val="0070C0"/>
                </a:solidFill>
              </a:rPr>
              <a:t>Конкурс</a:t>
            </a:r>
            <a:r>
              <a:rPr lang="ru-RU" sz="2400" b="1" i="1" dirty="0">
                <a:solidFill>
                  <a:srgbClr val="0070C0"/>
                </a:solidFill>
              </a:rPr>
              <a:t>: «Разрешается или запрещается</a:t>
            </a:r>
            <a:r>
              <a:rPr lang="ru-RU" sz="2400" b="1" i="1" dirty="0" smtClean="0">
                <a:solidFill>
                  <a:srgbClr val="0070C0"/>
                </a:solidFill>
              </a:rPr>
              <a:t>»</a:t>
            </a:r>
          </a:p>
          <a:p>
            <a:endParaRPr lang="ru-RU" b="1" i="1" dirty="0">
              <a:solidFill>
                <a:srgbClr val="0070C0"/>
              </a:solidFill>
            </a:endParaRPr>
          </a:p>
          <a:p>
            <a:endParaRPr lang="ru-RU" dirty="0"/>
          </a:p>
          <a:p>
            <a:r>
              <a:rPr lang="ru-RU" i="1" dirty="0">
                <a:solidFill>
                  <a:srgbClr val="0070C0"/>
                </a:solidFill>
              </a:rPr>
              <a:t>Воспитатель начинает фразу, а дети продолжают словами </a:t>
            </a:r>
            <a:r>
              <a:rPr lang="ru-RU" i="1" dirty="0" smtClean="0">
                <a:solidFill>
                  <a:srgbClr val="0070C0"/>
                </a:solidFill>
              </a:rPr>
              <a:t>    «</a:t>
            </a:r>
            <a:r>
              <a:rPr lang="ru-RU" i="1" dirty="0">
                <a:solidFill>
                  <a:srgbClr val="0070C0"/>
                </a:solidFill>
              </a:rPr>
              <a:t>разрешается» или «запрещается». </a:t>
            </a:r>
            <a:endParaRPr lang="ru-RU" i="1" dirty="0" smtClean="0">
              <a:solidFill>
                <a:srgbClr val="0070C0"/>
              </a:solidFill>
            </a:endParaRPr>
          </a:p>
          <a:p>
            <a:r>
              <a:rPr lang="ru-RU" i="1" dirty="0" smtClean="0">
                <a:solidFill>
                  <a:srgbClr val="0070C0"/>
                </a:solidFill>
              </a:rPr>
              <a:t>                          Команды </a:t>
            </a:r>
            <a:r>
              <a:rPr lang="ru-RU" i="1" dirty="0">
                <a:solidFill>
                  <a:srgbClr val="0070C0"/>
                </a:solidFill>
              </a:rPr>
              <a:t>отвечают по очереди.</a:t>
            </a:r>
          </a:p>
          <a:p>
            <a:r>
              <a:rPr lang="ru-RU" i="1" dirty="0">
                <a:solidFill>
                  <a:srgbClr val="0070C0"/>
                </a:solidFill>
              </a:rPr>
              <a:t>- Идти толпой по тротуару … (запрещается)</a:t>
            </a:r>
          </a:p>
          <a:p>
            <a:r>
              <a:rPr lang="ru-RU" i="1" dirty="0">
                <a:solidFill>
                  <a:srgbClr val="0070C0"/>
                </a:solidFill>
              </a:rPr>
              <a:t>- Перебегать дорогу… (запрещается)</a:t>
            </a:r>
          </a:p>
          <a:p>
            <a:r>
              <a:rPr lang="ru-RU" i="1" dirty="0">
                <a:solidFill>
                  <a:srgbClr val="0070C0"/>
                </a:solidFill>
              </a:rPr>
              <a:t>- Помогать пожилым людям переходить улицу … (разрешается)</a:t>
            </a:r>
          </a:p>
          <a:p>
            <a:r>
              <a:rPr lang="ru-RU" i="1" dirty="0">
                <a:solidFill>
                  <a:srgbClr val="0070C0"/>
                </a:solidFill>
              </a:rPr>
              <a:t>- Выбегать на проезжую часть … (запрещается)</a:t>
            </a:r>
          </a:p>
          <a:p>
            <a:r>
              <a:rPr lang="ru-RU" i="1" dirty="0">
                <a:solidFill>
                  <a:srgbClr val="0070C0"/>
                </a:solidFill>
              </a:rPr>
              <a:t>- Переходить дорогу на зеленый свет … (разрешается)</a:t>
            </a:r>
          </a:p>
          <a:p>
            <a:r>
              <a:rPr lang="ru-RU" i="1" dirty="0">
                <a:solidFill>
                  <a:srgbClr val="0070C0"/>
                </a:solidFill>
              </a:rPr>
              <a:t>- Уважать правила дорожного движения … (разрешается)</a:t>
            </a:r>
          </a:p>
        </p:txBody>
      </p:sp>
    </p:spTree>
    <p:extLst>
      <p:ext uri="{BB962C8B-B14F-4D97-AF65-F5344CB8AC3E}">
        <p14:creationId xmlns:p14="http://schemas.microsoft.com/office/powerpoint/2010/main" val="24891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11560" y="1443841"/>
            <a:ext cx="806489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                                               </a:t>
            </a:r>
            <a:r>
              <a:rPr lang="ru-RU" sz="2400" b="1" i="1" dirty="0">
                <a:solidFill>
                  <a:srgbClr val="0070C0"/>
                </a:solidFill>
              </a:rPr>
              <a:t>К</a:t>
            </a:r>
            <a:r>
              <a:rPr lang="ru-RU" sz="2400" b="1" i="1" dirty="0" smtClean="0">
                <a:solidFill>
                  <a:srgbClr val="0070C0"/>
                </a:solidFill>
              </a:rPr>
              <a:t>онкурс </a:t>
            </a:r>
            <a:r>
              <a:rPr lang="ru-RU" sz="2400" b="1" i="1" dirty="0">
                <a:solidFill>
                  <a:srgbClr val="0070C0"/>
                </a:solidFill>
              </a:rPr>
              <a:t>«Загадки»</a:t>
            </a:r>
            <a:endParaRPr lang="ru-RU" sz="2400" i="1" dirty="0">
              <a:solidFill>
                <a:srgbClr val="0070C0"/>
              </a:solidFill>
            </a:endParaRPr>
          </a:p>
          <a:p>
            <a:r>
              <a:rPr lang="ru-RU" i="1" dirty="0">
                <a:solidFill>
                  <a:srgbClr val="FF0000"/>
                </a:solidFill>
              </a:rPr>
              <a:t>1</a:t>
            </a:r>
            <a:r>
              <a:rPr lang="ru-RU" i="1" dirty="0">
                <a:solidFill>
                  <a:srgbClr val="0070C0"/>
                </a:solidFill>
              </a:rPr>
              <a:t>.Вот так чудо-чудеса!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Подо </a:t>
            </a:r>
            <a:r>
              <a:rPr lang="ru-RU" i="1" dirty="0">
                <a:solidFill>
                  <a:srgbClr val="0070C0"/>
                </a:solidFill>
              </a:rPr>
              <a:t>мной два колеса.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Я </a:t>
            </a:r>
            <a:r>
              <a:rPr lang="ru-RU" i="1" dirty="0">
                <a:solidFill>
                  <a:srgbClr val="0070C0"/>
                </a:solidFill>
              </a:rPr>
              <a:t>ногами их верчу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И </a:t>
            </a:r>
            <a:r>
              <a:rPr lang="ru-RU" i="1" dirty="0">
                <a:solidFill>
                  <a:srgbClr val="0070C0"/>
                </a:solidFill>
              </a:rPr>
              <a:t>качу, качу, качу! </a:t>
            </a:r>
            <a:r>
              <a:rPr lang="ru-RU" i="1" dirty="0">
                <a:solidFill>
                  <a:srgbClr val="FF0000"/>
                </a:solidFill>
              </a:rPr>
              <a:t>(велосипед</a:t>
            </a:r>
            <a:r>
              <a:rPr lang="ru-RU" i="1" dirty="0" smtClean="0">
                <a:solidFill>
                  <a:srgbClr val="FF0000"/>
                </a:solidFill>
              </a:rPr>
              <a:t>)</a:t>
            </a:r>
          </a:p>
          <a:p>
            <a:endParaRPr lang="ru-RU" dirty="0"/>
          </a:p>
          <a:p>
            <a:r>
              <a:rPr lang="ru-RU" dirty="0" smtClean="0">
                <a:solidFill>
                  <a:srgbClr val="FF0000"/>
                </a:solidFill>
              </a:rPr>
              <a:t>                              2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i="1" dirty="0">
                <a:solidFill>
                  <a:srgbClr val="0070C0"/>
                </a:solidFill>
              </a:rPr>
              <a:t>Есть и водный, и воздушный,</a:t>
            </a:r>
            <a:br>
              <a:rPr lang="ru-RU" i="1" dirty="0">
                <a:solidFill>
                  <a:srgbClr val="0070C0"/>
                </a:solidFill>
              </a:rPr>
            </a:br>
            <a:r>
              <a:rPr lang="ru-RU" i="1" dirty="0">
                <a:solidFill>
                  <a:srgbClr val="0070C0"/>
                </a:solidFill>
              </a:rPr>
              <a:t>   </a:t>
            </a:r>
            <a:r>
              <a:rPr lang="ru-RU" i="1" dirty="0" smtClean="0">
                <a:solidFill>
                  <a:srgbClr val="0070C0"/>
                </a:solidFill>
              </a:rPr>
              <a:t>                              Тот</a:t>
            </a:r>
            <a:r>
              <a:rPr lang="ru-RU" i="1" dirty="0">
                <a:solidFill>
                  <a:srgbClr val="0070C0"/>
                </a:solidFill>
              </a:rPr>
              <a:t>, что движется по суше,</a:t>
            </a:r>
            <a:br>
              <a:rPr lang="ru-RU" i="1" dirty="0">
                <a:solidFill>
                  <a:srgbClr val="0070C0"/>
                </a:solidFill>
              </a:rPr>
            </a:br>
            <a:r>
              <a:rPr lang="ru-RU" i="1" dirty="0">
                <a:solidFill>
                  <a:srgbClr val="0070C0"/>
                </a:solidFill>
              </a:rPr>
              <a:t>   </a:t>
            </a:r>
            <a:r>
              <a:rPr lang="ru-RU" i="1" dirty="0" smtClean="0">
                <a:solidFill>
                  <a:srgbClr val="0070C0"/>
                </a:solidFill>
              </a:rPr>
              <a:t>                                       </a:t>
            </a:r>
            <a:r>
              <a:rPr lang="ru-RU" i="1" dirty="0">
                <a:solidFill>
                  <a:srgbClr val="0070C0"/>
                </a:solidFill>
              </a:rPr>
              <a:t>Грузы возит и людей.</a:t>
            </a:r>
            <a:br>
              <a:rPr lang="ru-RU" i="1" dirty="0">
                <a:solidFill>
                  <a:srgbClr val="0070C0"/>
                </a:solidFill>
              </a:rPr>
            </a:br>
            <a:r>
              <a:rPr lang="ru-RU" i="1" dirty="0">
                <a:solidFill>
                  <a:srgbClr val="0070C0"/>
                </a:solidFill>
              </a:rPr>
              <a:t>    </a:t>
            </a:r>
            <a:r>
              <a:rPr lang="ru-RU" i="1" dirty="0" smtClean="0">
                <a:solidFill>
                  <a:srgbClr val="0070C0"/>
                </a:solidFill>
              </a:rPr>
              <a:t>                         Что </a:t>
            </a:r>
            <a:r>
              <a:rPr lang="ru-RU" i="1" dirty="0">
                <a:solidFill>
                  <a:srgbClr val="0070C0"/>
                </a:solidFill>
              </a:rPr>
              <a:t>это? Скажи скорей!  </a:t>
            </a:r>
            <a:r>
              <a:rPr lang="ru-RU" i="1" dirty="0">
                <a:solidFill>
                  <a:srgbClr val="FF0000"/>
                </a:solidFill>
              </a:rPr>
              <a:t> (Транспорт)</a:t>
            </a:r>
          </a:p>
          <a:p>
            <a:r>
              <a:rPr lang="ru-RU" dirty="0" smtClean="0"/>
              <a:t>                                                                      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3</a:t>
            </a:r>
            <a:r>
              <a:rPr lang="ru-RU" dirty="0">
                <a:solidFill>
                  <a:srgbClr val="FF0000"/>
                </a:solidFill>
              </a:rPr>
              <a:t>.</a:t>
            </a:r>
            <a:r>
              <a:rPr lang="ru-RU" dirty="0"/>
              <a:t> </a:t>
            </a:r>
            <a:r>
              <a:rPr lang="ru-RU" i="1" dirty="0">
                <a:solidFill>
                  <a:srgbClr val="0070C0"/>
                </a:solidFill>
              </a:rPr>
              <a:t>Ночь темна.</a:t>
            </a:r>
          </a:p>
          <a:p>
            <a:r>
              <a:rPr lang="ru-RU" i="1" dirty="0">
                <a:solidFill>
                  <a:srgbClr val="0070C0"/>
                </a:solidFill>
              </a:rPr>
              <a:t>   </a:t>
            </a:r>
            <a:r>
              <a:rPr lang="ru-RU" i="1" dirty="0" smtClean="0">
                <a:solidFill>
                  <a:srgbClr val="0070C0"/>
                </a:solidFill>
              </a:rPr>
              <a:t>                                                                                                         </a:t>
            </a:r>
            <a:r>
              <a:rPr lang="ru-RU" i="1" dirty="0">
                <a:solidFill>
                  <a:srgbClr val="0070C0"/>
                </a:solidFill>
              </a:rPr>
              <a:t>Уж солнца нет.</a:t>
            </a:r>
          </a:p>
          <a:p>
            <a:r>
              <a:rPr lang="ru-RU" i="1" dirty="0">
                <a:solidFill>
                  <a:srgbClr val="0070C0"/>
                </a:solidFill>
              </a:rPr>
              <a:t>    </a:t>
            </a:r>
            <a:r>
              <a:rPr lang="ru-RU" i="1" dirty="0" smtClean="0">
                <a:solidFill>
                  <a:srgbClr val="0070C0"/>
                </a:solidFill>
              </a:rPr>
              <a:t>                                                                                          Чтобы </a:t>
            </a:r>
            <a:r>
              <a:rPr lang="ru-RU" i="1" dirty="0">
                <a:solidFill>
                  <a:srgbClr val="0070C0"/>
                </a:solidFill>
              </a:rPr>
              <a:t>ночь пришла без </a:t>
            </a:r>
            <a:r>
              <a:rPr lang="ru-RU" i="1" dirty="0" smtClean="0">
                <a:solidFill>
                  <a:srgbClr val="0070C0"/>
                </a:solidFill>
              </a:rPr>
              <a:t>бед</a:t>
            </a:r>
            <a:r>
              <a:rPr lang="ru-RU" i="1" dirty="0">
                <a:solidFill>
                  <a:srgbClr val="0070C0"/>
                </a:solidFill>
              </a:rPr>
              <a:t>,</a:t>
            </a:r>
          </a:p>
          <a:p>
            <a:r>
              <a:rPr lang="ru-RU" i="1" dirty="0">
                <a:solidFill>
                  <a:srgbClr val="0070C0"/>
                </a:solidFill>
              </a:rPr>
              <a:t>    </a:t>
            </a:r>
            <a:r>
              <a:rPr lang="ru-RU" i="1" dirty="0" smtClean="0">
                <a:solidFill>
                  <a:srgbClr val="0070C0"/>
                </a:solidFill>
              </a:rPr>
              <a:t>                                                                                                Нужен </a:t>
            </a:r>
            <a:r>
              <a:rPr lang="ru-RU" i="1" dirty="0">
                <a:solidFill>
                  <a:srgbClr val="0070C0"/>
                </a:solidFill>
              </a:rPr>
              <a:t>людям маячок </a:t>
            </a:r>
            <a:r>
              <a:rPr lang="ru-RU" i="1" dirty="0" smtClean="0">
                <a:solidFill>
                  <a:srgbClr val="0070C0"/>
                </a:solidFill>
              </a:rPr>
              <a:t>–</a:t>
            </a:r>
            <a:endParaRPr lang="ru-RU" i="1" dirty="0">
              <a:solidFill>
                <a:srgbClr val="0070C0"/>
              </a:solidFill>
            </a:endParaRPr>
          </a:p>
          <a:p>
            <a:r>
              <a:rPr lang="ru-RU" i="1" dirty="0">
                <a:solidFill>
                  <a:srgbClr val="0070C0"/>
                </a:solidFill>
              </a:rPr>
              <a:t>   </a:t>
            </a:r>
            <a:r>
              <a:rPr lang="ru-RU" i="1" dirty="0" smtClean="0">
                <a:solidFill>
                  <a:srgbClr val="0070C0"/>
                </a:solidFill>
              </a:rPr>
              <a:t>                                                                                       Одноногий </a:t>
            </a:r>
            <a:r>
              <a:rPr lang="ru-RU" i="1" dirty="0">
                <a:solidFill>
                  <a:srgbClr val="0070C0"/>
                </a:solidFill>
              </a:rPr>
              <a:t>светлячок. </a:t>
            </a:r>
            <a:r>
              <a:rPr lang="ru-RU" i="1" dirty="0">
                <a:solidFill>
                  <a:srgbClr val="FF0000"/>
                </a:solidFill>
              </a:rPr>
              <a:t>(фонарь)</a:t>
            </a:r>
          </a:p>
        </p:txBody>
      </p:sp>
    </p:spTree>
    <p:extLst>
      <p:ext uri="{BB962C8B-B14F-4D97-AF65-F5344CB8AC3E}">
        <p14:creationId xmlns:p14="http://schemas.microsoft.com/office/powerpoint/2010/main" val="117796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2274838"/>
            <a:ext cx="77048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</a:t>
            </a:r>
            <a:r>
              <a:rPr lang="ru-RU" sz="2400" b="1" i="1" dirty="0" smtClean="0">
                <a:solidFill>
                  <a:srgbClr val="0070C0"/>
                </a:solidFill>
              </a:rPr>
              <a:t>Конкурс </a:t>
            </a:r>
            <a:r>
              <a:rPr lang="ru-RU" sz="2400" b="1" i="1" dirty="0">
                <a:solidFill>
                  <a:srgbClr val="0070C0"/>
                </a:solidFill>
              </a:rPr>
              <a:t>«</a:t>
            </a:r>
            <a:r>
              <a:rPr lang="ru-RU" sz="2400" b="1" i="1" dirty="0" smtClean="0">
                <a:solidFill>
                  <a:srgbClr val="0070C0"/>
                </a:solidFill>
              </a:rPr>
              <a:t>Сложи картинку»</a:t>
            </a:r>
          </a:p>
          <a:p>
            <a:endParaRPr lang="ru-RU" sz="2400" b="1" i="1" dirty="0">
              <a:solidFill>
                <a:srgbClr val="0070C0"/>
              </a:solidFill>
            </a:endParaRPr>
          </a:p>
          <a:p>
            <a:r>
              <a:rPr lang="ru-RU" i="1" dirty="0" smtClean="0">
                <a:solidFill>
                  <a:srgbClr val="0070C0"/>
                </a:solidFill>
              </a:rPr>
              <a:t>Используемый </a:t>
            </a:r>
            <a:r>
              <a:rPr lang="ru-RU" i="1" dirty="0">
                <a:solidFill>
                  <a:srgbClr val="0070C0"/>
                </a:solidFill>
              </a:rPr>
              <a:t>материал: у каждой команды разрезные картинки 3 конкурс «Собери знак» Это задание на время. Команда, которая быстрее соберёт разрезанный дорожный знак. ( В этом задании используется любой дорожный знак, разрезанный на несколько частей).</a:t>
            </a:r>
          </a:p>
        </p:txBody>
      </p:sp>
    </p:spTree>
    <p:extLst>
      <p:ext uri="{BB962C8B-B14F-4D97-AF65-F5344CB8AC3E}">
        <p14:creationId xmlns:p14="http://schemas.microsoft.com/office/powerpoint/2010/main" val="216180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1305342"/>
            <a:ext cx="756084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                            Конкурс</a:t>
            </a:r>
            <a:r>
              <a:rPr lang="ru-RU" sz="2400" i="1" dirty="0" smtClean="0">
                <a:solidFill>
                  <a:srgbClr val="0070C0"/>
                </a:solidFill>
              </a:rPr>
              <a:t> </a:t>
            </a:r>
            <a:r>
              <a:rPr lang="ru-RU" sz="2400" i="1" dirty="0">
                <a:solidFill>
                  <a:srgbClr val="0070C0"/>
                </a:solidFill>
              </a:rPr>
              <a:t>«</a:t>
            </a:r>
            <a:r>
              <a:rPr lang="ru-RU" sz="2400" i="1" dirty="0" err="1">
                <a:solidFill>
                  <a:srgbClr val="0070C0"/>
                </a:solidFill>
              </a:rPr>
              <a:t>Автомульти</a:t>
            </a:r>
            <a:r>
              <a:rPr lang="ru-RU" sz="2400" i="1" dirty="0" smtClean="0">
                <a:solidFill>
                  <a:srgbClr val="0070C0"/>
                </a:solidFill>
              </a:rPr>
              <a:t>».</a:t>
            </a:r>
          </a:p>
          <a:p>
            <a:r>
              <a:rPr lang="ru-RU" dirty="0" smtClean="0"/>
              <a:t> </a:t>
            </a:r>
            <a:r>
              <a:rPr lang="ru-RU" i="1" dirty="0">
                <a:solidFill>
                  <a:srgbClr val="0070C0"/>
                </a:solidFill>
              </a:rPr>
              <a:t>(Звучит приветственная мелодия, на экране появляется название раунда).</a:t>
            </a:r>
            <a:br>
              <a:rPr lang="ru-RU" i="1" dirty="0">
                <a:solidFill>
                  <a:srgbClr val="0070C0"/>
                </a:solidFill>
              </a:rPr>
            </a:br>
            <a:r>
              <a:rPr lang="ru-RU" i="1" dirty="0">
                <a:solidFill>
                  <a:srgbClr val="0070C0"/>
                </a:solidFill>
              </a:rPr>
              <a:t>Все вы любите смотреть мультфильмы. Сейчас проверим, знаете ли вы, на каком транспорте передвигались герои мультфильмов. (Участникам предлагается ответить на вопросы по мультфильмам и сказкам, в которых упоминаются транспортные средства. Отвечают команды по очереди</a:t>
            </a:r>
            <a:r>
              <a:rPr lang="ru-RU" i="1" dirty="0" smtClean="0">
                <a:solidFill>
                  <a:srgbClr val="0070C0"/>
                </a:solidFill>
              </a:rPr>
              <a:t>.. </a:t>
            </a:r>
            <a:r>
              <a:rPr lang="ru-RU" i="1" dirty="0">
                <a:solidFill>
                  <a:srgbClr val="0070C0"/>
                </a:solidFill>
              </a:rPr>
              <a:t>После правильного ответа ребенка</a:t>
            </a:r>
            <a:r>
              <a:rPr lang="ru-RU" i="1" dirty="0" smtClean="0">
                <a:solidFill>
                  <a:srgbClr val="0070C0"/>
                </a:solidFill>
              </a:rPr>
              <a:t>,</a:t>
            </a:r>
            <a:r>
              <a:rPr lang="ru-RU" i="1" dirty="0">
                <a:solidFill>
                  <a:srgbClr val="0070C0"/>
                </a:solidFill>
              </a:rPr>
              <a:t> </a:t>
            </a:r>
            <a:r>
              <a:rPr lang="ru-RU" i="1" dirty="0" smtClean="0">
                <a:solidFill>
                  <a:srgbClr val="0070C0"/>
                </a:solidFill>
              </a:rPr>
              <a:t>на </a:t>
            </a:r>
            <a:r>
              <a:rPr lang="ru-RU" i="1" dirty="0">
                <a:solidFill>
                  <a:srgbClr val="0070C0"/>
                </a:solidFill>
              </a:rPr>
              <a:t>экране появляется изображение сказочного </a:t>
            </a:r>
            <a:r>
              <a:rPr lang="ru-RU" i="1" dirty="0" smtClean="0">
                <a:solidFill>
                  <a:srgbClr val="0070C0"/>
                </a:solidFill>
              </a:rPr>
              <a:t>героя.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211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310583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>
                <a:solidFill>
                  <a:srgbClr val="0070C0"/>
                </a:solidFill>
              </a:rPr>
              <a:t>- На чем ехал Емеля к царю во дворец? (На печке).</a:t>
            </a:r>
          </a:p>
        </p:txBody>
      </p:sp>
    </p:spTree>
    <p:extLst>
      <p:ext uri="{BB962C8B-B14F-4D97-AF65-F5344CB8AC3E}">
        <p14:creationId xmlns:p14="http://schemas.microsoft.com/office/powerpoint/2010/main" val="282954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243408"/>
            <a:ext cx="9649072" cy="734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57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2967335"/>
            <a:ext cx="712879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0070C0"/>
                </a:solidFill>
              </a:rPr>
              <a:t>- Любимый вид транспорта кота Леопольда? </a:t>
            </a:r>
            <a:r>
              <a:rPr lang="ru-RU" sz="2400" i="1" dirty="0" smtClean="0">
                <a:solidFill>
                  <a:srgbClr val="0070C0"/>
                </a:solidFill>
              </a:rPr>
              <a:t>  (</a:t>
            </a:r>
            <a:r>
              <a:rPr lang="ru-RU" sz="2400" i="1" dirty="0">
                <a:solidFill>
                  <a:srgbClr val="0070C0"/>
                </a:solidFill>
              </a:rPr>
              <a:t>Двухколесный велосипед).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876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35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3105835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i="1" dirty="0" smtClean="0">
                <a:solidFill>
                  <a:srgbClr val="0070C0"/>
                </a:solidFill>
              </a:rPr>
              <a:t>Во </a:t>
            </a:r>
            <a:r>
              <a:rPr lang="ru-RU" sz="2400" i="1" dirty="0">
                <a:solidFill>
                  <a:srgbClr val="0070C0"/>
                </a:solidFill>
              </a:rPr>
              <a:t>что превратила добрая Фея тыкву для Золушки</a:t>
            </a:r>
            <a:r>
              <a:rPr lang="ru-RU" sz="2400" i="1" dirty="0" smtClean="0">
                <a:solidFill>
                  <a:srgbClr val="0070C0"/>
                </a:solidFill>
              </a:rPr>
              <a:t>? </a:t>
            </a:r>
            <a:r>
              <a:rPr lang="ru-RU" sz="2400" i="1" dirty="0">
                <a:solidFill>
                  <a:srgbClr val="0070C0"/>
                </a:solidFill>
              </a:rPr>
              <a:t>(В карету).</a:t>
            </a:r>
          </a:p>
        </p:txBody>
      </p:sp>
    </p:spTree>
    <p:extLst>
      <p:ext uri="{BB962C8B-B14F-4D97-AF65-F5344CB8AC3E}">
        <p14:creationId xmlns:p14="http://schemas.microsoft.com/office/powerpoint/2010/main" val="19066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24528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89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3105835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0070C0"/>
                </a:solidFill>
              </a:rPr>
              <a:t>- Что подарили родители дяди Федора почтальону Печкину? (Велосипед).</a:t>
            </a:r>
          </a:p>
        </p:txBody>
      </p:sp>
    </p:spTree>
    <p:extLst>
      <p:ext uri="{BB962C8B-B14F-4D97-AF65-F5344CB8AC3E}">
        <p14:creationId xmlns:p14="http://schemas.microsoft.com/office/powerpoint/2010/main" val="378547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15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43608" y="1443841"/>
            <a:ext cx="75608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4</a:t>
            </a:r>
            <a:r>
              <a:rPr lang="ru-RU" i="1" dirty="0">
                <a:solidFill>
                  <a:srgbClr val="0070C0"/>
                </a:solidFill>
              </a:rPr>
              <a:t>. Вот трёхглазый молодец.</a:t>
            </a:r>
          </a:p>
          <a:p>
            <a:r>
              <a:rPr lang="ru-RU" i="1" dirty="0">
                <a:solidFill>
                  <a:srgbClr val="0070C0"/>
                </a:solidFill>
              </a:rPr>
              <a:t>   До чего же он хитрец!</a:t>
            </a:r>
          </a:p>
          <a:p>
            <a:r>
              <a:rPr lang="ru-RU" i="1" dirty="0">
                <a:solidFill>
                  <a:srgbClr val="0070C0"/>
                </a:solidFill>
              </a:rPr>
              <a:t>   Кто откуда ни поедет,</a:t>
            </a:r>
          </a:p>
          <a:p>
            <a:r>
              <a:rPr lang="ru-RU" i="1" dirty="0">
                <a:solidFill>
                  <a:srgbClr val="0070C0"/>
                </a:solidFill>
              </a:rPr>
              <a:t>   Подмигнёт и тем, и этим.</a:t>
            </a:r>
          </a:p>
          <a:p>
            <a:r>
              <a:rPr lang="ru-RU" i="1" dirty="0">
                <a:solidFill>
                  <a:srgbClr val="0070C0"/>
                </a:solidFill>
              </a:rPr>
              <a:t>   Знает, как уладить спор, разноцветный </a:t>
            </a:r>
            <a:r>
              <a:rPr lang="ru-RU" i="1" dirty="0">
                <a:solidFill>
                  <a:srgbClr val="FF0000"/>
                </a:solidFill>
              </a:rPr>
              <a:t>(светофор)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                                                    </a:t>
            </a:r>
            <a:r>
              <a:rPr lang="ru-RU" i="1" dirty="0" smtClean="0">
                <a:solidFill>
                  <a:srgbClr val="FF0000"/>
                </a:solidFill>
              </a:rPr>
              <a:t>5</a:t>
            </a:r>
            <a:r>
              <a:rPr lang="ru-RU" i="1" dirty="0" smtClean="0">
                <a:solidFill>
                  <a:srgbClr val="0070C0"/>
                </a:solidFill>
              </a:rPr>
              <a:t>.</a:t>
            </a:r>
            <a:r>
              <a:rPr lang="ru-RU" dirty="0"/>
              <a:t> </a:t>
            </a:r>
            <a:r>
              <a:rPr lang="ru-RU" i="1" dirty="0">
                <a:solidFill>
                  <a:srgbClr val="0070C0"/>
                </a:solidFill>
              </a:rPr>
              <a:t>Смело в небе проплывает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                                                           Обгоняя </a:t>
            </a:r>
            <a:r>
              <a:rPr lang="ru-RU" i="1" dirty="0">
                <a:solidFill>
                  <a:srgbClr val="0070C0"/>
                </a:solidFill>
              </a:rPr>
              <a:t>птиц полёт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                                                          Человек </a:t>
            </a:r>
            <a:r>
              <a:rPr lang="ru-RU" i="1" dirty="0">
                <a:solidFill>
                  <a:srgbClr val="0070C0"/>
                </a:solidFill>
              </a:rPr>
              <a:t>им </a:t>
            </a:r>
            <a:r>
              <a:rPr lang="ru-RU" i="1" dirty="0" smtClean="0">
                <a:solidFill>
                  <a:srgbClr val="0070C0"/>
                </a:solidFill>
              </a:rPr>
              <a:t>управляет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                                                               Что такое</a:t>
            </a:r>
            <a:r>
              <a:rPr lang="ru-RU" i="1" dirty="0" smtClean="0">
                <a:solidFill>
                  <a:srgbClr val="FF0000"/>
                </a:solidFill>
              </a:rPr>
              <a:t>? (самолёт)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 6</a:t>
            </a:r>
            <a:r>
              <a:rPr lang="ru-RU" i="1" dirty="0">
                <a:solidFill>
                  <a:srgbClr val="FF0000"/>
                </a:solidFill>
              </a:rPr>
              <a:t>. </a:t>
            </a:r>
            <a:r>
              <a:rPr lang="ru-RU" i="1" dirty="0">
                <a:solidFill>
                  <a:srgbClr val="0070C0"/>
                </a:solidFill>
              </a:rPr>
              <a:t>Поезд быстро-быстро мчится!</a:t>
            </a:r>
          </a:p>
          <a:p>
            <a:r>
              <a:rPr lang="ru-RU" i="1" dirty="0">
                <a:solidFill>
                  <a:srgbClr val="0070C0"/>
                </a:solidFill>
              </a:rPr>
              <a:t>   Чтоб несчастью не случиться,</a:t>
            </a:r>
          </a:p>
          <a:p>
            <a:r>
              <a:rPr lang="ru-RU" i="1" dirty="0">
                <a:solidFill>
                  <a:srgbClr val="0070C0"/>
                </a:solidFill>
              </a:rPr>
              <a:t>   Закрываю переезд –</a:t>
            </a:r>
          </a:p>
          <a:p>
            <a:r>
              <a:rPr lang="ru-RU" i="1" dirty="0">
                <a:solidFill>
                  <a:srgbClr val="0070C0"/>
                </a:solidFill>
              </a:rPr>
              <a:t>   Запрещен машинам въезд </a:t>
            </a:r>
            <a:r>
              <a:rPr lang="ru-RU" i="1" dirty="0">
                <a:solidFill>
                  <a:srgbClr val="FF0000"/>
                </a:solidFill>
              </a:rPr>
              <a:t>(шлагбаум)</a:t>
            </a:r>
          </a:p>
        </p:txBody>
      </p:sp>
    </p:spTree>
    <p:extLst>
      <p:ext uri="{BB962C8B-B14F-4D97-AF65-F5344CB8AC3E}">
        <p14:creationId xmlns:p14="http://schemas.microsoft.com/office/powerpoint/2010/main" val="174579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3105835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0070C0"/>
                </a:solidFill>
              </a:rPr>
              <a:t>- На чем летал старик Хоттабыч? (На ковре самолете).</a:t>
            </a:r>
          </a:p>
        </p:txBody>
      </p:sp>
    </p:spTree>
    <p:extLst>
      <p:ext uri="{BB962C8B-B14F-4D97-AF65-F5344CB8AC3E}">
        <p14:creationId xmlns:p14="http://schemas.microsoft.com/office/powerpoint/2010/main" val="41373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89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87624" y="2967335"/>
            <a:ext cx="567037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0070C0"/>
                </a:solidFill>
              </a:rPr>
              <a:t>- Какой личный транспорт у Бабы Яги? (Ступа).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96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408"/>
            <a:ext cx="9144000" cy="792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80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91680" y="3105835"/>
            <a:ext cx="61926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0070C0"/>
                </a:solidFill>
              </a:rPr>
              <a:t>- На чем катался Кай? (На санках).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175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0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78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3105835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i="1" dirty="0" smtClean="0">
                <a:solidFill>
                  <a:srgbClr val="0070C0"/>
                </a:solidFill>
              </a:rPr>
              <a:t>На </a:t>
            </a:r>
            <a:r>
              <a:rPr lang="ru-RU" sz="2400" i="1" dirty="0">
                <a:solidFill>
                  <a:srgbClr val="0070C0"/>
                </a:solidFill>
              </a:rPr>
              <a:t>чем поехал в Ленинград человек рассеянный? </a:t>
            </a:r>
          </a:p>
          <a:p>
            <a:pPr marL="342900" indent="-342900">
              <a:buFontTx/>
              <a:buChar char="-"/>
            </a:pPr>
            <a:r>
              <a:rPr lang="ru-RU" sz="2400" i="1" dirty="0" smtClean="0">
                <a:solidFill>
                  <a:srgbClr val="0070C0"/>
                </a:solidFill>
              </a:rPr>
              <a:t>                       (На поезде).</a:t>
            </a:r>
            <a:endParaRPr lang="ru-RU" sz="24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16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42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7624" y="2413338"/>
            <a:ext cx="64807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70C0"/>
                </a:solidFill>
              </a:rPr>
              <a:t> </a:t>
            </a:r>
            <a:r>
              <a:rPr lang="ru-RU" i="1" dirty="0" smtClean="0">
                <a:solidFill>
                  <a:srgbClr val="0070C0"/>
                </a:solidFill>
              </a:rPr>
              <a:t>                             Подведение </a:t>
            </a:r>
            <a:r>
              <a:rPr lang="ru-RU" i="1" dirty="0">
                <a:solidFill>
                  <a:srgbClr val="0070C0"/>
                </a:solidFill>
              </a:rPr>
              <a:t>итогов. </a:t>
            </a:r>
            <a:endParaRPr lang="ru-RU" i="1" dirty="0" smtClean="0">
              <a:solidFill>
                <a:srgbClr val="0070C0"/>
              </a:solidFill>
            </a:endParaRPr>
          </a:p>
          <a:p>
            <a:r>
              <a:rPr lang="ru-RU" i="1" dirty="0">
                <a:solidFill>
                  <a:srgbClr val="0070C0"/>
                </a:solidFill>
              </a:rPr>
              <a:t> </a:t>
            </a:r>
            <a:r>
              <a:rPr lang="ru-RU" i="1" dirty="0" smtClean="0">
                <a:solidFill>
                  <a:srgbClr val="0070C0"/>
                </a:solidFill>
              </a:rPr>
              <a:t>                                          Молодцы</a:t>
            </a:r>
            <a:r>
              <a:rPr lang="ru-RU" i="1" dirty="0">
                <a:solidFill>
                  <a:srgbClr val="0070C0"/>
                </a:solidFill>
              </a:rPr>
              <a:t>!</a:t>
            </a:r>
          </a:p>
          <a:p>
            <a:r>
              <a:rPr lang="ru-RU" i="1" dirty="0">
                <a:solidFill>
                  <a:srgbClr val="0070C0"/>
                </a:solidFill>
              </a:rPr>
              <a:t>    </a:t>
            </a:r>
            <a:r>
              <a:rPr lang="ru-RU" i="1" dirty="0" smtClean="0">
                <a:solidFill>
                  <a:srgbClr val="0070C0"/>
                </a:solidFill>
              </a:rPr>
              <a:t>       За </a:t>
            </a:r>
            <a:r>
              <a:rPr lang="ru-RU" i="1" dirty="0">
                <a:solidFill>
                  <a:srgbClr val="0070C0"/>
                </a:solidFill>
              </a:rPr>
              <a:t>ваше активное участие – принимайте подарки!</a:t>
            </a:r>
          </a:p>
          <a:p>
            <a:endParaRPr lang="ru-RU" i="1" dirty="0">
              <a:solidFill>
                <a:srgbClr val="0070C0"/>
              </a:solidFill>
            </a:endParaRPr>
          </a:p>
          <a:p>
            <a:r>
              <a:rPr lang="ru-RU" i="1" dirty="0">
                <a:solidFill>
                  <a:srgbClr val="0070C0"/>
                </a:solidFill>
              </a:rPr>
              <a:t>И всегда должны помнить о том, что мы должны беречь себя и быть  очень внимательными на дороге и на улице!!!!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649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62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548680"/>
            <a:ext cx="763284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dirty="0" smtClean="0"/>
              <a:t>                    </a:t>
            </a:r>
          </a:p>
          <a:p>
            <a:endParaRPr lang="ru-RU" dirty="0"/>
          </a:p>
          <a:p>
            <a:r>
              <a:rPr lang="ru-RU" dirty="0" smtClean="0">
                <a:solidFill>
                  <a:srgbClr val="0070C0"/>
                </a:solidFill>
              </a:rPr>
              <a:t>                                              </a:t>
            </a:r>
            <a:r>
              <a:rPr lang="ru-RU" sz="2400" b="1" i="1" dirty="0">
                <a:solidFill>
                  <a:srgbClr val="0070C0"/>
                </a:solidFill>
              </a:rPr>
              <a:t>К</a:t>
            </a:r>
            <a:r>
              <a:rPr lang="ru-RU" sz="2400" b="1" i="1" dirty="0" smtClean="0">
                <a:solidFill>
                  <a:srgbClr val="0070C0"/>
                </a:solidFill>
              </a:rPr>
              <a:t>онкурс </a:t>
            </a:r>
            <a:r>
              <a:rPr lang="ru-RU" sz="2400" b="1" i="1" dirty="0">
                <a:solidFill>
                  <a:srgbClr val="0070C0"/>
                </a:solidFill>
              </a:rPr>
              <a:t>«Загадочные знаки</a:t>
            </a:r>
            <a:r>
              <a:rPr lang="ru-RU" sz="2400" b="1" i="1" dirty="0" smtClean="0">
                <a:solidFill>
                  <a:srgbClr val="0070C0"/>
                </a:solidFill>
              </a:rPr>
              <a:t>»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dirty="0"/>
          </a:p>
          <a:p>
            <a:r>
              <a:rPr lang="ru-RU" i="1" dirty="0">
                <a:solidFill>
                  <a:srgbClr val="0070C0"/>
                </a:solidFill>
              </a:rPr>
              <a:t>На экран </a:t>
            </a:r>
            <a:r>
              <a:rPr lang="ru-RU" i="1" dirty="0" smtClean="0">
                <a:solidFill>
                  <a:srgbClr val="0070C0"/>
                </a:solidFill>
              </a:rPr>
              <a:t>выводятся </a:t>
            </a:r>
            <a:r>
              <a:rPr lang="ru-RU" i="1" dirty="0">
                <a:solidFill>
                  <a:srgbClr val="0070C0"/>
                </a:solidFill>
              </a:rPr>
              <a:t>дорожные знаки, дети говорят </a:t>
            </a:r>
            <a:r>
              <a:rPr lang="ru-RU" i="1" dirty="0" smtClean="0">
                <a:solidFill>
                  <a:srgbClr val="0070C0"/>
                </a:solidFill>
              </a:rPr>
              <a:t>   название </a:t>
            </a:r>
            <a:r>
              <a:rPr lang="ru-RU" i="1" dirty="0">
                <a:solidFill>
                  <a:srgbClr val="0070C0"/>
                </a:solidFill>
              </a:rPr>
              <a:t>знака, к </a:t>
            </a:r>
            <a:endParaRPr lang="ru-RU" i="1" dirty="0">
              <a:solidFill>
                <a:srgbClr val="0070C0"/>
              </a:solidFill>
            </a:endParaRPr>
          </a:p>
          <a:p>
            <a:r>
              <a:rPr lang="ru-RU" i="1" dirty="0" smtClean="0">
                <a:solidFill>
                  <a:srgbClr val="0070C0"/>
                </a:solidFill>
              </a:rPr>
              <a:t>                         к</a:t>
            </a:r>
            <a:r>
              <a:rPr lang="ru-RU" i="1" dirty="0" smtClean="0">
                <a:solidFill>
                  <a:srgbClr val="0070C0"/>
                </a:solidFill>
              </a:rPr>
              <a:t>акой группе относятся, где используются</a:t>
            </a:r>
            <a:endParaRPr lang="ru-RU" i="1" dirty="0" smtClean="0">
              <a:solidFill>
                <a:srgbClr val="0070C0"/>
              </a:solidFill>
            </a:endParaRPr>
          </a:p>
          <a:p>
            <a:r>
              <a:rPr lang="ru-RU" i="1" dirty="0" smtClean="0">
                <a:solidFill>
                  <a:srgbClr val="0070C0"/>
                </a:solidFill>
              </a:rPr>
              <a:t>.</a:t>
            </a:r>
            <a:endParaRPr lang="ru-RU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04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62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66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269033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>
                <a:solidFill>
                  <a:srgbClr val="0070C0"/>
                </a:solidFill>
              </a:rPr>
              <a:t>Я хочу спросить про знак</a:t>
            </a:r>
          </a:p>
          <a:p>
            <a:r>
              <a:rPr lang="ru-RU" sz="2400" i="1" dirty="0">
                <a:solidFill>
                  <a:srgbClr val="0070C0"/>
                </a:solidFill>
              </a:rPr>
              <a:t>Нарисован он вот так:</a:t>
            </a:r>
          </a:p>
          <a:p>
            <a:r>
              <a:rPr lang="ru-RU" sz="2400" i="1" dirty="0">
                <a:solidFill>
                  <a:srgbClr val="0070C0"/>
                </a:solidFill>
              </a:rPr>
              <a:t>В треугольнике ребята</a:t>
            </a:r>
          </a:p>
          <a:p>
            <a:r>
              <a:rPr lang="ru-RU" sz="2400" i="1" dirty="0">
                <a:solidFill>
                  <a:srgbClr val="0070C0"/>
                </a:solidFill>
              </a:rPr>
              <a:t>Со всех ног бегут куда-то.</a:t>
            </a:r>
          </a:p>
          <a:p>
            <a:r>
              <a:rPr lang="ru-RU" sz="2400" i="1" dirty="0" smtClean="0">
                <a:solidFill>
                  <a:srgbClr val="0070C0"/>
                </a:solidFill>
              </a:rPr>
              <a:t>                  («</a:t>
            </a:r>
            <a:r>
              <a:rPr lang="ru-RU" sz="2400" i="1" dirty="0">
                <a:solidFill>
                  <a:srgbClr val="0070C0"/>
                </a:solidFill>
              </a:rPr>
              <a:t>Дети»)</a:t>
            </a:r>
          </a:p>
        </p:txBody>
      </p:sp>
    </p:spTree>
    <p:extLst>
      <p:ext uri="{BB962C8B-B14F-4D97-AF65-F5344CB8AC3E}">
        <p14:creationId xmlns:p14="http://schemas.microsoft.com/office/powerpoint/2010/main" val="203682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980728"/>
            <a:ext cx="5328592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44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2551837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>
                <a:solidFill>
                  <a:srgbClr val="0070C0"/>
                </a:solidFill>
              </a:rPr>
              <a:t>Землю роет человек,</a:t>
            </a:r>
          </a:p>
          <a:p>
            <a:r>
              <a:rPr lang="ru-RU" sz="2400" i="1" dirty="0">
                <a:solidFill>
                  <a:srgbClr val="0070C0"/>
                </a:solidFill>
              </a:rPr>
              <a:t>Почему проезда нет?</a:t>
            </a:r>
          </a:p>
          <a:p>
            <a:r>
              <a:rPr lang="ru-RU" sz="2400" i="1" dirty="0">
                <a:solidFill>
                  <a:srgbClr val="0070C0"/>
                </a:solidFill>
              </a:rPr>
              <a:t>Может быть, здесь ищут клад?</a:t>
            </a:r>
          </a:p>
          <a:p>
            <a:r>
              <a:rPr lang="ru-RU" sz="2400" i="1" dirty="0">
                <a:solidFill>
                  <a:srgbClr val="0070C0"/>
                </a:solidFill>
              </a:rPr>
              <a:t>Иль старинные монеты</a:t>
            </a:r>
          </a:p>
          <a:p>
            <a:r>
              <a:rPr lang="ru-RU" sz="2400" i="1" dirty="0">
                <a:solidFill>
                  <a:srgbClr val="0070C0"/>
                </a:solidFill>
              </a:rPr>
              <a:t>В сундуке большом лежат?</a:t>
            </a:r>
          </a:p>
          <a:p>
            <a:r>
              <a:rPr lang="ru-RU" sz="2400" i="1" dirty="0" smtClean="0">
                <a:solidFill>
                  <a:srgbClr val="0070C0"/>
                </a:solidFill>
              </a:rPr>
              <a:t>          («</a:t>
            </a:r>
            <a:r>
              <a:rPr lang="ru-RU" sz="2400" i="1" dirty="0">
                <a:solidFill>
                  <a:srgbClr val="0070C0"/>
                </a:solidFill>
              </a:rPr>
              <a:t>Дорожные работы»)</a:t>
            </a:r>
          </a:p>
        </p:txBody>
      </p:sp>
    </p:spTree>
    <p:extLst>
      <p:ext uri="{BB962C8B-B14F-4D97-AF65-F5344CB8AC3E}">
        <p14:creationId xmlns:p14="http://schemas.microsoft.com/office/powerpoint/2010/main" val="128091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48680"/>
            <a:ext cx="5665214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63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" y="0"/>
            <a:ext cx="913805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43808" y="2967335"/>
            <a:ext cx="40141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rgbClr val="0070C0"/>
                </a:solidFill>
              </a:rPr>
              <a:t>Этот знак такого рода:</a:t>
            </a:r>
          </a:p>
          <a:p>
            <a:r>
              <a:rPr lang="ru-RU" sz="2400" i="1" dirty="0">
                <a:solidFill>
                  <a:srgbClr val="0070C0"/>
                </a:solidFill>
              </a:rPr>
              <a:t>Он на страже пешехода.</a:t>
            </a:r>
          </a:p>
          <a:p>
            <a:r>
              <a:rPr lang="ru-RU" sz="2400" i="1" dirty="0">
                <a:solidFill>
                  <a:srgbClr val="0070C0"/>
                </a:solidFill>
              </a:rPr>
              <a:t>(«Пешеходный переход»)</a:t>
            </a:r>
          </a:p>
        </p:txBody>
      </p:sp>
    </p:spTree>
    <p:extLst>
      <p:ext uri="{BB962C8B-B14F-4D97-AF65-F5344CB8AC3E}">
        <p14:creationId xmlns:p14="http://schemas.microsoft.com/office/powerpoint/2010/main" val="155614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757</Words>
  <Application>Microsoft Office PowerPoint</Application>
  <PresentationFormat>Экран (4:3)</PresentationFormat>
  <Paragraphs>136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14</cp:revision>
  <dcterms:created xsi:type="dcterms:W3CDTF">2016-04-02T19:12:58Z</dcterms:created>
  <dcterms:modified xsi:type="dcterms:W3CDTF">2016-04-07T11:54:31Z</dcterms:modified>
</cp:coreProperties>
</file>