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8" r:id="rId2"/>
    <p:sldId id="262" r:id="rId3"/>
    <p:sldId id="263" r:id="rId4"/>
    <p:sldId id="264" r:id="rId5"/>
    <p:sldId id="265" r:id="rId6"/>
    <p:sldId id="266" r:id="rId7"/>
    <p:sldId id="267"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2/4/2018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2/4/2018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586B75A-687E-405C-8A0B-8D00578BA2C3}" type="datetimeFigureOut">
              <a:rPr lang="en-US" dirty="0"/>
              <a:pPr/>
              <a:t>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2/4/2018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2/4/2018</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2/4/2018</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ru-RU" smtClean="0"/>
              <a:t>Образец заголовка</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5586B75A-687E-405C-8A0B-8D00578BA2C3}" type="datetimeFigureOut">
              <a:rPr lang="en-US" dirty="0"/>
              <a:pPr/>
              <a:t>2/4/2018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5586B75A-687E-405C-8A0B-8D00578BA2C3}" type="datetimeFigureOut">
              <a:rPr lang="en-US" dirty="0"/>
              <a:pPr/>
              <a:t>2/4/2018</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2/4/2018</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6032" y="1143000"/>
            <a:ext cx="2834640" cy="724437"/>
          </a:xfrm>
        </p:spPr>
        <p:txBody>
          <a:bodyPr>
            <a:noAutofit/>
          </a:bodyPr>
          <a:lstStyle/>
          <a:p>
            <a:pPr algn="ctr"/>
            <a:r>
              <a:rPr lang="en-US" sz="4800" b="1" dirty="0" smtClean="0">
                <a:solidFill>
                  <a:srgbClr val="C00000"/>
                </a:solidFill>
              </a:rPr>
              <a:t>Canada</a:t>
            </a:r>
            <a:endParaRPr lang="ru-RU" sz="4800" b="1" dirty="0">
              <a:solidFill>
                <a:srgbClr val="C00000"/>
              </a:solidFill>
            </a:endParaRPr>
          </a:p>
        </p:txBody>
      </p:sp>
      <p:sp>
        <p:nvSpPr>
          <p:cNvPr id="4" name="Текст 3"/>
          <p:cNvSpPr>
            <a:spLocks noGrp="1"/>
          </p:cNvSpPr>
          <p:nvPr>
            <p:ph type="body" sz="half" idx="2"/>
          </p:nvPr>
        </p:nvSpPr>
        <p:spPr>
          <a:xfrm>
            <a:off x="256032" y="1867437"/>
            <a:ext cx="2834640" cy="3948147"/>
          </a:xfrm>
        </p:spPr>
        <p:txBody>
          <a:bodyPr>
            <a:noAutofit/>
          </a:bodyPr>
          <a:lstStyle/>
          <a:p>
            <a:r>
              <a:rPr lang="en-US" sz="1800" b="1" dirty="0" smtClean="0">
                <a:solidFill>
                  <a:srgbClr val="C00000"/>
                </a:solidFill>
              </a:rPr>
              <a:t>Canada is situated in the northern part of the continent of North America</a:t>
            </a:r>
            <a:r>
              <a:rPr lang="ru-RU" sz="1800" b="1" dirty="0" smtClean="0">
                <a:solidFill>
                  <a:srgbClr val="C00000"/>
                </a:solidFill>
              </a:rPr>
              <a:t>. </a:t>
            </a:r>
            <a:r>
              <a:rPr lang="en-US" sz="1800" b="1" dirty="0" smtClean="0">
                <a:solidFill>
                  <a:srgbClr val="C00000"/>
                </a:solidFill>
              </a:rPr>
              <a:t>Canada has an area of nearly ten million square kilometers. It is the second largest country in area after Russia. Its western coast is washed by the Pacific Ocean and its eastern coast is washed by the Atlantic Ocean. In the North it is washed by the Arctic Ocean.</a:t>
            </a:r>
            <a:endParaRPr lang="ru-RU" sz="1800" b="1" dirty="0">
              <a:solidFill>
                <a:srgbClr val="C00000"/>
              </a:solidFill>
            </a:endParaRPr>
          </a:p>
        </p:txBody>
      </p:sp>
      <p:pic>
        <p:nvPicPr>
          <p:cNvPr id="7" name="Рисунок 6"/>
          <p:cNvPicPr>
            <a:picLocks noGrp="1" noChangeAspect="1"/>
          </p:cNvPicPr>
          <p:nvPr>
            <p:ph type="pic" idx="1"/>
          </p:nvPr>
        </p:nvPicPr>
        <p:blipFill>
          <a:blip r:embed="rId2">
            <a:extLst>
              <a:ext uri="{28A0092B-C50C-407E-A947-70E740481C1C}">
                <a14:useLocalDpi xmlns:a14="http://schemas.microsoft.com/office/drawing/2010/main" val="0"/>
              </a:ext>
            </a:extLst>
          </a:blip>
          <a:srcRect t="10606" b="10606"/>
          <a:stretch>
            <a:fillRect/>
          </a:stretch>
        </p:blipFill>
        <p:spPr/>
      </p:pic>
    </p:spTree>
    <p:extLst>
      <p:ext uri="{BB962C8B-B14F-4D97-AF65-F5344CB8AC3E}">
        <p14:creationId xmlns:p14="http://schemas.microsoft.com/office/powerpoint/2010/main" val="2160311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6032" y="767419"/>
            <a:ext cx="2834640" cy="1821235"/>
          </a:xfrm>
        </p:spPr>
        <p:txBody>
          <a:bodyPr>
            <a:noAutofit/>
          </a:bodyPr>
          <a:lstStyle/>
          <a:p>
            <a:pPr algn="ctr"/>
            <a:r>
              <a:rPr lang="en-US" sz="3600" b="1" dirty="0" smtClean="0">
                <a:solidFill>
                  <a:srgbClr val="C00000"/>
                </a:solidFill>
              </a:rPr>
              <a:t>The geographical peculiarities </a:t>
            </a:r>
            <a:endParaRPr lang="ru-RU" sz="3600" b="1" dirty="0">
              <a:solidFill>
                <a:srgbClr val="C00000"/>
              </a:solidFill>
            </a:endParaRPr>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2561" r="2561"/>
          <a:stretch>
            <a:fillRect/>
          </a:stretch>
        </p:blipFill>
        <p:spPr/>
      </p:pic>
      <p:sp>
        <p:nvSpPr>
          <p:cNvPr id="4" name="Текст 3"/>
          <p:cNvSpPr>
            <a:spLocks noGrp="1"/>
          </p:cNvSpPr>
          <p:nvPr>
            <p:ph type="body" sz="half" idx="2"/>
          </p:nvPr>
        </p:nvSpPr>
        <p:spPr>
          <a:xfrm>
            <a:off x="256032" y="2588654"/>
            <a:ext cx="2834640" cy="3226930"/>
          </a:xfrm>
        </p:spPr>
        <p:txBody>
          <a:bodyPr>
            <a:normAutofit/>
          </a:bodyPr>
          <a:lstStyle/>
          <a:p>
            <a:r>
              <a:rPr lang="en-US" sz="1800" b="1" dirty="0" smtClean="0">
                <a:solidFill>
                  <a:srgbClr val="C00000"/>
                </a:solidFill>
              </a:rPr>
              <a:t>The country is very big and occupies the territory from  the Great Lakes in the South to the Arctic Circle in the North. So, it has many different types of land: arctic tundra, mountains, forests, central plains, fjords, lakes and rivers, islands and even a desert. </a:t>
            </a:r>
            <a:endParaRPr lang="ru-RU" sz="1800" b="1" dirty="0">
              <a:solidFill>
                <a:srgbClr val="C00000"/>
              </a:solidFill>
            </a:endParaRPr>
          </a:p>
        </p:txBody>
      </p:sp>
    </p:spTree>
    <p:extLst>
      <p:ext uri="{BB962C8B-B14F-4D97-AF65-F5344CB8AC3E}">
        <p14:creationId xmlns:p14="http://schemas.microsoft.com/office/powerpoint/2010/main" val="2683722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6032" y="1143000"/>
            <a:ext cx="2834640" cy="453979"/>
          </a:xfrm>
        </p:spPr>
        <p:txBody>
          <a:bodyPr>
            <a:normAutofit fontScale="90000"/>
          </a:bodyPr>
          <a:lstStyle/>
          <a:p>
            <a:r>
              <a:rPr lang="en-US" b="1" dirty="0" smtClean="0">
                <a:solidFill>
                  <a:srgbClr val="C00000"/>
                </a:solidFill>
              </a:rPr>
              <a:t>Historical facts</a:t>
            </a:r>
            <a:endParaRPr lang="ru-RU" b="1" dirty="0">
              <a:solidFill>
                <a:srgbClr val="C00000"/>
              </a:solidFill>
            </a:endParaRPr>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8506" r="8506"/>
          <a:stretch>
            <a:fillRect/>
          </a:stretch>
        </p:blipFill>
        <p:spPr/>
      </p:pic>
      <p:sp>
        <p:nvSpPr>
          <p:cNvPr id="4" name="Текст 3"/>
          <p:cNvSpPr>
            <a:spLocks noGrp="1"/>
          </p:cNvSpPr>
          <p:nvPr>
            <p:ph type="body" sz="half" idx="2"/>
          </p:nvPr>
        </p:nvSpPr>
        <p:spPr>
          <a:xfrm>
            <a:off x="256032" y="1790163"/>
            <a:ext cx="2834640" cy="4597758"/>
          </a:xfrm>
        </p:spPr>
        <p:txBody>
          <a:bodyPr>
            <a:noAutofit/>
          </a:bodyPr>
          <a:lstStyle/>
          <a:p>
            <a:r>
              <a:rPr lang="en-US" b="1" dirty="0" smtClean="0">
                <a:solidFill>
                  <a:srgbClr val="C00000"/>
                </a:solidFill>
              </a:rPr>
              <a:t>The history of Canada as a country is over 400 years. But long before the first European explorers came to the continent of North America, the territory of Canada was populated by many Aboriginal peoples. These </a:t>
            </a:r>
            <a:r>
              <a:rPr lang="en-US" b="1" dirty="0">
                <a:solidFill>
                  <a:srgbClr val="C00000"/>
                </a:solidFill>
              </a:rPr>
              <a:t>Aboriginal </a:t>
            </a:r>
            <a:r>
              <a:rPr lang="en-US" b="1" dirty="0" smtClean="0">
                <a:solidFill>
                  <a:srgbClr val="C00000"/>
                </a:solidFill>
              </a:rPr>
              <a:t>peoples were Indians and Eskimos. </a:t>
            </a:r>
          </a:p>
          <a:p>
            <a:r>
              <a:rPr lang="en-US" b="1" dirty="0" smtClean="0">
                <a:solidFill>
                  <a:srgbClr val="C00000"/>
                </a:solidFill>
              </a:rPr>
              <a:t>The first </a:t>
            </a:r>
            <a:r>
              <a:rPr lang="en-US" b="1" dirty="0">
                <a:solidFill>
                  <a:srgbClr val="C00000"/>
                </a:solidFill>
              </a:rPr>
              <a:t>E</a:t>
            </a:r>
            <a:r>
              <a:rPr lang="en-US" b="1" dirty="0" smtClean="0">
                <a:solidFill>
                  <a:srgbClr val="C00000"/>
                </a:solidFill>
              </a:rPr>
              <a:t>uropeans arrived to Canada at the end of the 15</a:t>
            </a:r>
            <a:r>
              <a:rPr lang="en-US" b="1" baseline="30000" dirty="0" smtClean="0">
                <a:solidFill>
                  <a:srgbClr val="C00000"/>
                </a:solidFill>
              </a:rPr>
              <a:t>th</a:t>
            </a:r>
            <a:r>
              <a:rPr lang="en-US" b="1" dirty="0" smtClean="0">
                <a:solidFill>
                  <a:srgbClr val="C00000"/>
                </a:solidFill>
              </a:rPr>
              <a:t> century. The word “Canada” comes from one of the languages of Indians. It means “village”, “settlement”. </a:t>
            </a:r>
          </a:p>
          <a:p>
            <a:r>
              <a:rPr lang="en-US" b="1" dirty="0" smtClean="0">
                <a:solidFill>
                  <a:srgbClr val="C00000"/>
                </a:solidFill>
              </a:rPr>
              <a:t>Permanent French and British settlements began in the early 1600’s.</a:t>
            </a:r>
            <a:endParaRPr lang="ru-RU" b="1" dirty="0">
              <a:solidFill>
                <a:srgbClr val="C00000"/>
              </a:solidFill>
            </a:endParaRPr>
          </a:p>
        </p:txBody>
      </p:sp>
    </p:spTree>
    <p:extLst>
      <p:ext uri="{BB962C8B-B14F-4D97-AF65-F5344CB8AC3E}">
        <p14:creationId xmlns:p14="http://schemas.microsoft.com/office/powerpoint/2010/main" val="1467209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6032" y="1143000"/>
            <a:ext cx="2834640" cy="672921"/>
          </a:xfrm>
        </p:spPr>
        <p:txBody>
          <a:bodyPr>
            <a:normAutofit fontScale="90000"/>
          </a:bodyPr>
          <a:lstStyle/>
          <a:p>
            <a:pPr algn="ctr"/>
            <a:r>
              <a:rPr lang="en-US" b="1" dirty="0" smtClean="0">
                <a:solidFill>
                  <a:srgbClr val="C00000"/>
                </a:solidFill>
              </a:rPr>
              <a:t>Population and languages</a:t>
            </a:r>
            <a:endParaRPr lang="ru-RU" b="1" dirty="0">
              <a:solidFill>
                <a:srgbClr val="C00000"/>
              </a:solidFill>
            </a:endParaRPr>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1049" b="1049"/>
          <a:stretch>
            <a:fillRect/>
          </a:stretch>
        </p:blipFill>
        <p:spPr/>
      </p:pic>
      <p:sp>
        <p:nvSpPr>
          <p:cNvPr id="4" name="Текст 3"/>
          <p:cNvSpPr>
            <a:spLocks noGrp="1"/>
          </p:cNvSpPr>
          <p:nvPr>
            <p:ph type="body" sz="half" idx="2"/>
          </p:nvPr>
        </p:nvSpPr>
        <p:spPr>
          <a:xfrm>
            <a:off x="256032" y="1815921"/>
            <a:ext cx="2834640" cy="4282449"/>
          </a:xfrm>
        </p:spPr>
        <p:txBody>
          <a:bodyPr>
            <a:noAutofit/>
          </a:bodyPr>
          <a:lstStyle/>
          <a:p>
            <a:r>
              <a:rPr lang="en-US" sz="1600" b="1" dirty="0" smtClean="0">
                <a:solidFill>
                  <a:srgbClr val="C00000"/>
                </a:solidFill>
              </a:rPr>
              <a:t>The population of Canada is over 33 million people. About 28 percent of its population is of British Isles origin, about 23 percent are of French origin. Other European people make 20 percent. Others are indigenous Indian and Inuit, Asian, African and Arab people.</a:t>
            </a:r>
          </a:p>
          <a:p>
            <a:r>
              <a:rPr lang="en-US" sz="1600" b="1" dirty="0" smtClean="0">
                <a:solidFill>
                  <a:srgbClr val="C00000"/>
                </a:solidFill>
              </a:rPr>
              <a:t>Today about one fifth of the Canadians speak French and about two thirds speak English. </a:t>
            </a:r>
          </a:p>
          <a:p>
            <a:r>
              <a:rPr lang="en-US" sz="1600" b="1" dirty="0" smtClean="0">
                <a:solidFill>
                  <a:srgbClr val="C00000"/>
                </a:solidFill>
              </a:rPr>
              <a:t>There are also 53 native languages.</a:t>
            </a:r>
            <a:endParaRPr lang="ru-RU" sz="1600" b="1" dirty="0">
              <a:solidFill>
                <a:srgbClr val="C00000"/>
              </a:solidFill>
            </a:endParaRPr>
          </a:p>
        </p:txBody>
      </p:sp>
    </p:spTree>
    <p:extLst>
      <p:ext uri="{BB962C8B-B14F-4D97-AF65-F5344CB8AC3E}">
        <p14:creationId xmlns:p14="http://schemas.microsoft.com/office/powerpoint/2010/main" val="1222043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6032" y="1143000"/>
            <a:ext cx="2834640" cy="956256"/>
          </a:xfrm>
        </p:spPr>
        <p:txBody>
          <a:bodyPr>
            <a:normAutofit fontScale="90000"/>
          </a:bodyPr>
          <a:lstStyle/>
          <a:p>
            <a:pPr algn="ctr"/>
            <a:r>
              <a:rPr lang="en-US" b="1" dirty="0" smtClean="0">
                <a:solidFill>
                  <a:srgbClr val="C00000"/>
                </a:solidFill>
              </a:rPr>
              <a:t>Cities and provinces of Canada</a:t>
            </a:r>
            <a:endParaRPr lang="ru-RU" b="1" dirty="0">
              <a:solidFill>
                <a:srgbClr val="C00000"/>
              </a:solidFill>
            </a:endParaRPr>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3865" b="3865"/>
          <a:stretch>
            <a:fillRect/>
          </a:stretch>
        </p:blipFill>
        <p:spPr/>
      </p:pic>
      <p:sp>
        <p:nvSpPr>
          <p:cNvPr id="4" name="Текст 3"/>
          <p:cNvSpPr>
            <a:spLocks noGrp="1"/>
          </p:cNvSpPr>
          <p:nvPr>
            <p:ph type="body" sz="half" idx="2"/>
          </p:nvPr>
        </p:nvSpPr>
        <p:spPr>
          <a:xfrm>
            <a:off x="256032" y="1983346"/>
            <a:ext cx="2834640" cy="3832238"/>
          </a:xfrm>
        </p:spPr>
        <p:txBody>
          <a:bodyPr>
            <a:normAutofit/>
          </a:bodyPr>
          <a:lstStyle/>
          <a:p>
            <a:r>
              <a:rPr lang="en-US" sz="1600" b="1" dirty="0" smtClean="0">
                <a:solidFill>
                  <a:srgbClr val="C00000"/>
                </a:solidFill>
              </a:rPr>
              <a:t>Canada is an independent federative state consisting of 10 provinces and 3 territories. Quebec is the biggest province in size. The majority of Quebec population speaks French. The province of Ontario is the largest in population. It’s also the heart of Canadian economy. Ottawa is the capital of Canada and its forth largest city in the country. Other large important cities are: Toronto, Montreal, Vancouver, Calgary.</a:t>
            </a:r>
            <a:endParaRPr lang="ru-RU" sz="1600" b="1" dirty="0">
              <a:solidFill>
                <a:srgbClr val="C00000"/>
              </a:solidFill>
            </a:endParaRPr>
          </a:p>
        </p:txBody>
      </p:sp>
    </p:spTree>
    <p:extLst>
      <p:ext uri="{BB962C8B-B14F-4D97-AF65-F5344CB8AC3E}">
        <p14:creationId xmlns:p14="http://schemas.microsoft.com/office/powerpoint/2010/main" val="10035465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6032" y="767419"/>
            <a:ext cx="2834640" cy="855319"/>
          </a:xfrm>
        </p:spPr>
        <p:txBody>
          <a:bodyPr>
            <a:normAutofit fontScale="90000"/>
          </a:bodyPr>
          <a:lstStyle/>
          <a:p>
            <a:r>
              <a:rPr lang="en-US" b="1" dirty="0" smtClean="0">
                <a:solidFill>
                  <a:srgbClr val="C00000"/>
                </a:solidFill>
              </a:rPr>
              <a:t>National symbols and national flag</a:t>
            </a:r>
            <a:endParaRPr lang="ru-RU" b="1" dirty="0">
              <a:solidFill>
                <a:srgbClr val="C00000"/>
              </a:solidFill>
            </a:endParaRPr>
          </a:p>
        </p:txBody>
      </p:sp>
      <p:sp>
        <p:nvSpPr>
          <p:cNvPr id="4" name="Текст 3"/>
          <p:cNvSpPr>
            <a:spLocks noGrp="1"/>
          </p:cNvSpPr>
          <p:nvPr>
            <p:ph type="body" sz="half" idx="2"/>
          </p:nvPr>
        </p:nvSpPr>
        <p:spPr>
          <a:xfrm>
            <a:off x="256032" y="1506828"/>
            <a:ext cx="2834640" cy="4308756"/>
          </a:xfrm>
        </p:spPr>
        <p:txBody>
          <a:bodyPr>
            <a:normAutofit lnSpcReduction="10000"/>
          </a:bodyPr>
          <a:lstStyle/>
          <a:p>
            <a:r>
              <a:rPr lang="en-US" b="1" dirty="0" smtClean="0">
                <a:solidFill>
                  <a:srgbClr val="C00000"/>
                </a:solidFill>
              </a:rPr>
              <a:t>Canada is often called “The land of the maple leaf” because a maple leaf is the national symbol of the country. It became an emblem of Canada in 1836. But it did not receive official status until the National Flag of Canada was adopted by Her Majesty the Queen in 1965. Today the maple leaf appears on one cent coin. Red and white are Canada’s official </a:t>
            </a:r>
            <a:r>
              <a:rPr lang="en-US" b="1" dirty="0" err="1" smtClean="0">
                <a:solidFill>
                  <a:srgbClr val="C00000"/>
                </a:solidFill>
              </a:rPr>
              <a:t>colours</a:t>
            </a:r>
            <a:r>
              <a:rPr lang="en-US" b="1" dirty="0" smtClean="0">
                <a:solidFill>
                  <a:srgbClr val="C00000"/>
                </a:solidFill>
              </a:rPr>
              <a:t>. With the maple leaf, these </a:t>
            </a:r>
            <a:r>
              <a:rPr lang="en-US" b="1" dirty="0" err="1" smtClean="0">
                <a:solidFill>
                  <a:srgbClr val="C00000"/>
                </a:solidFill>
              </a:rPr>
              <a:t>colours</a:t>
            </a:r>
            <a:r>
              <a:rPr lang="en-US" b="1" dirty="0" smtClean="0">
                <a:solidFill>
                  <a:srgbClr val="C00000"/>
                </a:solidFill>
              </a:rPr>
              <a:t> are the symbolic elements shown in the Canadian flag. The National Flag of Canada, well-known as “the Maple Leaf” is the symbol of Canadian identity. The beaver is the official animal symbol of Canada. It also appears on the coins.</a:t>
            </a:r>
            <a:endParaRPr lang="ru-RU" b="1" dirty="0">
              <a:solidFill>
                <a:srgbClr val="C00000"/>
              </a:solidFill>
            </a:endParaRPr>
          </a:p>
        </p:txBody>
      </p:sp>
      <p:pic>
        <p:nvPicPr>
          <p:cNvPr id="7" name="Рисунок 6"/>
          <p:cNvPicPr>
            <a:picLocks noGrp="1" noChangeAspect="1"/>
          </p:cNvPicPr>
          <p:nvPr>
            <p:ph type="pic" idx="1"/>
          </p:nvPr>
        </p:nvPicPr>
        <p:blipFill>
          <a:blip r:embed="rId2">
            <a:extLst>
              <a:ext uri="{28A0092B-C50C-407E-A947-70E740481C1C}">
                <a14:useLocalDpi xmlns:a14="http://schemas.microsoft.com/office/drawing/2010/main" val="0"/>
              </a:ext>
            </a:extLst>
          </a:blip>
          <a:srcRect l="3962" r="3962"/>
          <a:stretch>
            <a:fillRect/>
          </a:stretch>
        </p:blipFill>
        <p:spPr/>
      </p:pic>
    </p:spTree>
    <p:extLst>
      <p:ext uri="{BB962C8B-B14F-4D97-AF65-F5344CB8AC3E}">
        <p14:creationId xmlns:p14="http://schemas.microsoft.com/office/powerpoint/2010/main" val="3076777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6032" y="1143000"/>
            <a:ext cx="2834640" cy="582769"/>
          </a:xfrm>
        </p:spPr>
        <p:txBody>
          <a:bodyPr>
            <a:normAutofit fontScale="90000"/>
          </a:bodyPr>
          <a:lstStyle/>
          <a:p>
            <a:pPr algn="ctr"/>
            <a:r>
              <a:rPr lang="en-US" b="1" dirty="0" smtClean="0">
                <a:solidFill>
                  <a:srgbClr val="C00000"/>
                </a:solidFill>
              </a:rPr>
              <a:t>Canadian culture</a:t>
            </a:r>
            <a:endParaRPr lang="ru-RU" b="1" dirty="0">
              <a:solidFill>
                <a:srgbClr val="C00000"/>
              </a:solidFill>
            </a:endParaRPr>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1190" r="1190"/>
          <a:stretch>
            <a:fillRect/>
          </a:stretch>
        </p:blipFill>
        <p:spPr/>
      </p:pic>
      <p:sp>
        <p:nvSpPr>
          <p:cNvPr id="4" name="Текст 3"/>
          <p:cNvSpPr>
            <a:spLocks noGrp="1"/>
          </p:cNvSpPr>
          <p:nvPr>
            <p:ph type="body" sz="half" idx="2"/>
          </p:nvPr>
        </p:nvSpPr>
        <p:spPr>
          <a:xfrm>
            <a:off x="256032" y="1622739"/>
            <a:ext cx="2834640" cy="4192846"/>
          </a:xfrm>
        </p:spPr>
        <p:txBody>
          <a:bodyPr>
            <a:noAutofit/>
          </a:bodyPr>
          <a:lstStyle/>
          <a:p>
            <a:r>
              <a:rPr lang="en-US" sz="1600" b="1" dirty="0" smtClean="0">
                <a:solidFill>
                  <a:srgbClr val="C00000"/>
                </a:solidFill>
              </a:rPr>
              <a:t>Culture of Canada is the result of the history, geography and political events of the country. There are 9 public holidays in Canada. These holidays are New Year’s Day, Good Friday, Victory Day, Canada Day( July, 1</a:t>
            </a:r>
            <a:r>
              <a:rPr lang="en-US" sz="1600" b="1" baseline="30000" dirty="0" smtClean="0">
                <a:solidFill>
                  <a:srgbClr val="C00000"/>
                </a:solidFill>
              </a:rPr>
              <a:t>st</a:t>
            </a:r>
            <a:r>
              <a:rPr lang="en-US" sz="1600" b="1" dirty="0" smtClean="0">
                <a:solidFill>
                  <a:srgbClr val="C00000"/>
                </a:solidFill>
              </a:rPr>
              <a:t>), </a:t>
            </a:r>
            <a:r>
              <a:rPr lang="en-US" sz="1600" b="1" dirty="0" err="1" smtClean="0">
                <a:solidFill>
                  <a:srgbClr val="C00000"/>
                </a:solidFill>
              </a:rPr>
              <a:t>Labour</a:t>
            </a:r>
            <a:r>
              <a:rPr lang="en-US" sz="1600" b="1" dirty="0" smtClean="0">
                <a:solidFill>
                  <a:srgbClr val="C00000"/>
                </a:solidFill>
              </a:rPr>
              <a:t> Day, Thanksgiving Day, Remembrance Day, Christmas Day, Boxing Day. There are also such unofficial holidays as St. Valentines’ Day, St. Patrick’s Day, Mother’s Day, Father’s Day and Halloween. Canadian official winter sport is ice hockey and official summer sport is </a:t>
            </a:r>
            <a:r>
              <a:rPr lang="en-US" sz="1600" b="1" dirty="0" err="1" smtClean="0">
                <a:solidFill>
                  <a:srgbClr val="C00000"/>
                </a:solidFill>
              </a:rPr>
              <a:t>lacross</a:t>
            </a:r>
            <a:r>
              <a:rPr lang="en-US" sz="1600" b="1" dirty="0" smtClean="0">
                <a:solidFill>
                  <a:srgbClr val="C00000"/>
                </a:solidFill>
              </a:rPr>
              <a:t>. </a:t>
            </a:r>
            <a:endParaRPr lang="ru-RU" sz="1600" b="1" dirty="0">
              <a:solidFill>
                <a:srgbClr val="C00000"/>
              </a:solidFill>
            </a:endParaRPr>
          </a:p>
        </p:txBody>
      </p:sp>
    </p:spTree>
    <p:extLst>
      <p:ext uri="{BB962C8B-B14F-4D97-AF65-F5344CB8AC3E}">
        <p14:creationId xmlns:p14="http://schemas.microsoft.com/office/powerpoint/2010/main" val="2387554070"/>
      </p:ext>
    </p:extLst>
  </p:cSld>
  <p:clrMapOvr>
    <a:masterClrMapping/>
  </p:clrMapOvr>
</p:sld>
</file>

<file path=ppt/theme/theme1.xml><?xml version="1.0" encoding="utf-8"?>
<a:theme xmlns:a="http://schemas.openxmlformats.org/drawingml/2006/main" name="Рама">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docProps/app.xml><?xml version="1.0" encoding="utf-8"?>
<Properties xmlns="http://schemas.openxmlformats.org/officeDocument/2006/extended-properties" xmlns:vt="http://schemas.openxmlformats.org/officeDocument/2006/docPropsVTypes">
  <Template>Рамка</Template>
  <TotalTime>95</TotalTime>
  <Words>617</Words>
  <Application>Microsoft Office PowerPoint</Application>
  <PresentationFormat>Широкоэкранный</PresentationFormat>
  <Paragraphs>18</Paragraphs>
  <Slides>7</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7</vt:i4>
      </vt:variant>
    </vt:vector>
  </HeadingPairs>
  <TitlesOfParts>
    <vt:vector size="10" baseType="lpstr">
      <vt:lpstr>Corbel</vt:lpstr>
      <vt:lpstr>Wingdings 2</vt:lpstr>
      <vt:lpstr>Рама</vt:lpstr>
      <vt:lpstr>Canada</vt:lpstr>
      <vt:lpstr>The geographical peculiarities </vt:lpstr>
      <vt:lpstr>Historical facts</vt:lpstr>
      <vt:lpstr>Population and languages</vt:lpstr>
      <vt:lpstr>Cities and provinces of Canada</vt:lpstr>
      <vt:lpstr>National symbols and national flag</vt:lpstr>
      <vt:lpstr>Canadian culture</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Canada</dc:title>
  <dc:creator>Елена</dc:creator>
  <cp:lastModifiedBy>Елена</cp:lastModifiedBy>
  <cp:revision>13</cp:revision>
  <dcterms:created xsi:type="dcterms:W3CDTF">2018-02-04T11:07:08Z</dcterms:created>
  <dcterms:modified xsi:type="dcterms:W3CDTF">2018-02-04T12:42:24Z</dcterms:modified>
</cp:coreProperties>
</file>