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9" r:id="rId4"/>
    <p:sldId id="265" r:id="rId5"/>
    <p:sldId id="267" r:id="rId6"/>
    <p:sldId id="269" r:id="rId7"/>
    <p:sldId id="260" r:id="rId8"/>
    <p:sldId id="277" r:id="rId9"/>
    <p:sldId id="272" r:id="rId10"/>
    <p:sldId id="276" r:id="rId11"/>
    <p:sldId id="271" r:id="rId12"/>
    <p:sldId id="264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96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25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357166"/>
            <a:ext cx="7776864" cy="23517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урок №103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noProof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«Да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тельный падеж» 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005064"/>
            <a:ext cx="5000660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Гилева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Наталия Владимировна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МКОУ «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Перегрёбинская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№1»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Перегрёбное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Октябрьский район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Тюменская область 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2492896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Урок  русского языка   </a:t>
            </a:r>
          </a:p>
          <a:p>
            <a:pPr algn="ctr"/>
            <a:r>
              <a:rPr lang="ru-RU" dirty="0"/>
              <a:t>3</a:t>
            </a:r>
            <a:r>
              <a:rPr lang="ru-RU" dirty="0" smtClean="0"/>
              <a:t> класса </a:t>
            </a:r>
          </a:p>
          <a:p>
            <a:pPr algn="ctr"/>
            <a:r>
              <a:rPr lang="ru-RU" dirty="0" smtClean="0"/>
              <a:t>УМК «Школа России» </a:t>
            </a:r>
          </a:p>
          <a:p>
            <a:pPr algn="ctr"/>
            <a:r>
              <a:rPr lang="ru-RU" dirty="0" smtClean="0"/>
              <a:t>Учебник «Русский язык» В.П. </a:t>
            </a:r>
            <a:r>
              <a:rPr lang="ru-RU" dirty="0" err="1" smtClean="0"/>
              <a:t>Канакина</a:t>
            </a:r>
            <a:r>
              <a:rPr lang="ru-RU" dirty="0" smtClean="0"/>
              <a:t>  2 часть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52736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Самостоятельная </a:t>
            </a:r>
          </a:p>
          <a:p>
            <a:pPr algn="ctr"/>
            <a:r>
              <a:rPr lang="ru-RU" sz="4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работа </a:t>
            </a:r>
          </a:p>
          <a:p>
            <a:pPr algn="ctr"/>
            <a:r>
              <a:rPr lang="ru-RU" sz="4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Упр. 84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7784" y="3789040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05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3857620" y="4286256"/>
            <a:ext cx="1428760" cy="13573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428736"/>
            <a:ext cx="6572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уроке я узнал…..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научился 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трудно….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легко….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285992"/>
            <a:ext cx="6858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Спасибо за работу </a:t>
            </a:r>
          </a:p>
          <a:p>
            <a:r>
              <a:rPr lang="ru-RU" sz="6000" dirty="0" smtClean="0"/>
              <a:t> Д/з упр. 85, </a:t>
            </a:r>
            <a:r>
              <a:rPr lang="ru-RU" sz="6000" dirty="0" err="1" smtClean="0"/>
              <a:t>р.т</a:t>
            </a:r>
            <a:r>
              <a:rPr lang="ru-RU" sz="6000" dirty="0" smtClean="0"/>
              <a:t>. 28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714356"/>
            <a:ext cx="792088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Источники: 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Т.С.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Ситникова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И.Ф. Яценко «Поурочные разработки по русскому языку»3класс М.: «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Вако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 2014.-496с. (В помощь школьному учителю)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В.П.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Канакина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В.Г. Горецкий «Русский язык» учебник 3 класс 2 часть  М.: «Просвещение» 2014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3.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Автор шаблона: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4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Картинки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«И.А. Крылов Басни» сайт «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икипедия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5. Картинка </a:t>
            </a:r>
            <a:r>
              <a:rPr lang="en-US" sz="2400" b="1" i="1" dirty="0">
                <a:latin typeface="Times New Roman" pitchFamily="18" charset="0"/>
                <a:cs typeface="Arial" pitchFamily="34" charset="0"/>
                <a:hlinkClick r:id="rId3"/>
              </a:rPr>
              <a:t>https://yandex.ru/images/search?text=%</a:t>
            </a:r>
            <a:r>
              <a:rPr lang="ru-RU" sz="2400" b="1" i="1" dirty="0">
                <a:latin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Цель урока: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 с особенностями  дательного падежа имени сущ. </a:t>
            </a:r>
          </a:p>
          <a:p>
            <a:r>
              <a:rPr lang="ru-RU" dirty="0" smtClean="0"/>
              <a:t>Учить определять падеж имени существительного по вопросу и предлогу. </a:t>
            </a:r>
          </a:p>
          <a:p>
            <a:r>
              <a:rPr lang="ru-RU" dirty="0" smtClean="0"/>
              <a:t>Развивать орфографическую зоркость</a:t>
            </a:r>
          </a:p>
          <a:p>
            <a:r>
              <a:rPr lang="ru-RU" dirty="0" smtClean="0"/>
              <a:t>Воспитывать любовь к </a:t>
            </a:r>
            <a:r>
              <a:rPr lang="ru-RU" dirty="0" smtClean="0"/>
              <a:t> литературе, </a:t>
            </a:r>
            <a:r>
              <a:rPr lang="ru-RU" dirty="0" smtClean="0"/>
              <a:t>аккуратность.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4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14356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 упр. 81 </a:t>
            </a:r>
          </a:p>
          <a:p>
            <a:pPr algn="ctr"/>
            <a:r>
              <a:rPr lang="ru-RU" sz="2400" b="1" dirty="0" smtClean="0"/>
              <a:t>Назовите </a:t>
            </a:r>
            <a:r>
              <a:rPr lang="ru-RU" sz="2400" b="1" dirty="0"/>
              <a:t>главную мысль текста </a:t>
            </a:r>
            <a:r>
              <a:rPr lang="ru-RU" sz="2400" b="1" dirty="0" smtClean="0"/>
              <a:t> и заголовок в упр. </a:t>
            </a:r>
            <a:r>
              <a:rPr lang="ru-RU" sz="2400" b="1" dirty="0"/>
              <a:t>81  </a:t>
            </a: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1176023"/>
            <a:ext cx="5184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Закончи предложение.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132856"/>
            <a:ext cx="7704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1. В русском языке падежей  – …….</a:t>
            </a:r>
          </a:p>
          <a:p>
            <a:r>
              <a:rPr lang="ru-RU" sz="3200" b="1" dirty="0" smtClean="0"/>
              <a:t>2. Чтобы определить падеж им. сущ.…</a:t>
            </a:r>
          </a:p>
          <a:p>
            <a:r>
              <a:rPr lang="ru-RU" sz="3200" b="1" dirty="0" smtClean="0"/>
              <a:t>3. Сущ. Р. п. отвечает на вопросы …</a:t>
            </a:r>
          </a:p>
          <a:p>
            <a:r>
              <a:rPr lang="ru-RU" sz="3200" b="1" dirty="0" smtClean="0"/>
              <a:t>4. Предлоги  </a:t>
            </a:r>
            <a:r>
              <a:rPr lang="ru-RU" sz="3200" b="1" dirty="0" err="1"/>
              <a:t>Р.п</a:t>
            </a:r>
            <a:r>
              <a:rPr lang="ru-RU" sz="3200" b="1" dirty="0"/>
              <a:t>. …………….. </a:t>
            </a:r>
            <a:endParaRPr lang="ru-RU" sz="3200" b="1" dirty="0" smtClean="0"/>
          </a:p>
          <a:p>
            <a:r>
              <a:rPr lang="ru-RU" sz="3200" b="1" dirty="0" smtClean="0"/>
              <a:t> 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4890374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 принесла  </a:t>
            </a:r>
            <a:endParaRPr lang="ru-RU" sz="5400" b="1" dirty="0"/>
          </a:p>
        </p:txBody>
      </p:sp>
      <p:sp>
        <p:nvSpPr>
          <p:cNvPr id="6" name="Дуга 5"/>
          <p:cNvSpPr/>
          <p:nvPr/>
        </p:nvSpPr>
        <p:spPr>
          <a:xfrm rot="16200000">
            <a:off x="4817159" y="4645215"/>
            <a:ext cx="474959" cy="965275"/>
          </a:xfrm>
          <a:prstGeom prst="arc">
            <a:avLst>
              <a:gd name="adj1" fmla="val 16200000"/>
              <a:gd name="adj2" fmla="val 5317201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овина рамки 6"/>
          <p:cNvSpPr/>
          <p:nvPr/>
        </p:nvSpPr>
        <p:spPr>
          <a:xfrm rot="2579707">
            <a:off x="5614108" y="4924883"/>
            <a:ext cx="359819" cy="367056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50760" y="5193465"/>
            <a:ext cx="609472" cy="6202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347864" y="5778847"/>
            <a:ext cx="2611190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Половина рамки 13"/>
          <p:cNvSpPr/>
          <p:nvPr/>
        </p:nvSpPr>
        <p:spPr>
          <a:xfrm flipH="1">
            <a:off x="3347864" y="4890372"/>
            <a:ext cx="1080120" cy="30309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82305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 Спишите. Вставьте пропущенные буквы. Укажите падеж подчеркнутых им. сущ. 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4786322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276872"/>
            <a:ext cx="77048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err="1" smtClean="0"/>
              <a:t>Тр</a:t>
            </a:r>
            <a:r>
              <a:rPr lang="ru-RU" sz="3600" b="1" u="sng" dirty="0" smtClean="0"/>
              <a:t>…пинка.</a:t>
            </a:r>
          </a:p>
          <a:p>
            <a:r>
              <a:rPr lang="ru-RU" sz="3600" b="1" dirty="0" smtClean="0"/>
              <a:t>Через всю п…ляну вьётся л…</a:t>
            </a:r>
            <a:r>
              <a:rPr lang="ru-RU" sz="3600" b="1" dirty="0" err="1" smtClean="0"/>
              <a:t>сная</a:t>
            </a:r>
            <a:r>
              <a:rPr lang="ru-RU" sz="3600" b="1" dirty="0" smtClean="0"/>
              <a:t>  </a:t>
            </a:r>
            <a:r>
              <a:rPr lang="ru-RU" sz="3600" b="1" u="sng" dirty="0" err="1" smtClean="0"/>
              <a:t>тр</a:t>
            </a:r>
            <a:r>
              <a:rPr lang="ru-RU" sz="3600" b="1" u="sng" dirty="0" smtClean="0"/>
              <a:t>…пинка</a:t>
            </a:r>
            <a:r>
              <a:rPr lang="ru-RU" sz="3600" b="1" dirty="0" smtClean="0"/>
              <a:t>. Мы любим гулять </a:t>
            </a:r>
            <a:r>
              <a:rPr lang="ru-RU" sz="3600" b="1" u="sng" dirty="0" smtClean="0"/>
              <a:t>по </a:t>
            </a:r>
            <a:r>
              <a:rPr lang="ru-RU" sz="3600" b="1" u="sng" dirty="0" err="1" smtClean="0"/>
              <a:t>тр</a:t>
            </a:r>
            <a:r>
              <a:rPr lang="ru-RU" sz="3600" b="1" u="sng" dirty="0" smtClean="0"/>
              <a:t>…пинке</a:t>
            </a:r>
            <a:r>
              <a:rPr lang="ru-RU" sz="3600" b="1" dirty="0" smtClean="0"/>
              <a:t>. Ранней в…</a:t>
            </a:r>
            <a:r>
              <a:rPr lang="ru-RU" sz="3600" b="1" dirty="0" err="1" smtClean="0"/>
              <a:t>сной</a:t>
            </a:r>
            <a:r>
              <a:rPr lang="ru-RU" sz="3600" b="1" dirty="0" smtClean="0"/>
              <a:t> мы наблюдаем </a:t>
            </a:r>
            <a:r>
              <a:rPr lang="ru-RU" sz="3600" b="1" u="sng" dirty="0" smtClean="0"/>
              <a:t>за п…лётом </a:t>
            </a:r>
            <a:r>
              <a:rPr lang="ru-RU" sz="3600" b="1" dirty="0" smtClean="0"/>
              <a:t>птиц.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1000108"/>
            <a:ext cx="7358114" cy="1500198"/>
          </a:xfrm>
          <a:prstGeom prst="rect">
            <a:avLst/>
          </a:prstGeom>
          <a:solidFill>
            <a:srgbClr val="DC96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0100" y="1000108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  </a:t>
            </a:r>
            <a:r>
              <a:rPr lang="ru-RU" sz="4800" b="1" dirty="0" smtClean="0"/>
              <a:t>Дательный падеж</a:t>
            </a:r>
          </a:p>
          <a:p>
            <a:pPr algn="ctr"/>
            <a:r>
              <a:rPr lang="ru-RU" sz="4800" b="1" dirty="0" smtClean="0"/>
              <a:t>Кому? Чему ?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2928934"/>
            <a:ext cx="85010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Прочитайте </a:t>
            </a:r>
            <a:r>
              <a:rPr lang="ru-RU" b="1" dirty="0" smtClean="0"/>
              <a:t>словосочетания. Определите падеж имен сущ. </a:t>
            </a:r>
          </a:p>
          <a:p>
            <a:pPr algn="ctr"/>
            <a:r>
              <a:rPr lang="ru-RU" sz="3600" b="1" dirty="0" smtClean="0"/>
              <a:t>  </a:t>
            </a:r>
            <a:r>
              <a:rPr lang="ru-RU" sz="3600" b="1" dirty="0"/>
              <a:t>П</a:t>
            </a:r>
            <a:r>
              <a:rPr lang="ru-RU" sz="3600" b="1" dirty="0" smtClean="0"/>
              <a:t>лыл по реке,</a:t>
            </a:r>
          </a:p>
          <a:p>
            <a:pPr algn="ctr"/>
            <a:r>
              <a:rPr lang="ru-RU" sz="3600" b="1" dirty="0" smtClean="0"/>
              <a:t>Пришёл к сестре,</a:t>
            </a:r>
          </a:p>
          <a:p>
            <a:pPr algn="ctr"/>
            <a:r>
              <a:rPr lang="ru-RU" sz="3600" b="1" dirty="0" smtClean="0"/>
              <a:t> обрадовался солнцу. </a:t>
            </a:r>
          </a:p>
          <a:p>
            <a:pPr algn="ctr"/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5013176"/>
            <a:ext cx="6120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Сформулируйте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тему урока 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500174"/>
            <a:ext cx="724202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В</a:t>
            </a:r>
            <a:r>
              <a:rPr lang="ru-RU" sz="2800" b="1" dirty="0" smtClean="0"/>
              <a:t>ыполните письменно задания к упражнению .</a:t>
            </a:r>
          </a:p>
          <a:p>
            <a:pPr algn="ctr"/>
            <a:endParaRPr lang="ru-RU" sz="44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620688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Упр. 82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2420888"/>
            <a:ext cx="6768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Образец:</a:t>
            </a:r>
          </a:p>
          <a:p>
            <a:pPr algn="ctr"/>
            <a:r>
              <a:rPr lang="ru-RU" sz="4800" b="1" dirty="0" smtClean="0"/>
              <a:t> подарил другу, </a:t>
            </a:r>
          </a:p>
          <a:p>
            <a:pPr algn="ctr"/>
            <a:r>
              <a:rPr lang="ru-RU" sz="4800" b="1" dirty="0"/>
              <a:t>п</a:t>
            </a:r>
            <a:r>
              <a:rPr lang="ru-RU" sz="4800" b="1" dirty="0" smtClean="0"/>
              <a:t>одошёл </a:t>
            </a:r>
            <a:r>
              <a:rPr lang="ru-RU" sz="4800" b="1" dirty="0" smtClean="0"/>
              <a:t>к коню  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339752" y="494116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Прочитайте правило на стр. 47.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88224" y="3431825"/>
            <a:ext cx="432048" cy="4526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76056" y="306896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Д. п. 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78234" y="4054841"/>
            <a:ext cx="684076" cy="5354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436096" y="386104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Д. п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6" grpId="0" animBg="1"/>
      <p:bldP spid="7" grpId="0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Закончи фразу</a:t>
            </a:r>
          </a:p>
          <a:p>
            <a:pPr marL="342900" indent="-34290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Имя существительное в Д. п. отвечает на вопросы___________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780928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Имя сущ. в Д. п.  употребляется с предлогами  </a:t>
            </a:r>
            <a:r>
              <a:rPr lang="ru-RU" sz="4800" b="1" dirty="0" smtClean="0"/>
              <a:t>______________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13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692696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7030A0"/>
                </a:solidFill>
              </a:rPr>
              <a:t>Упр. 83 </a:t>
            </a:r>
            <a:endParaRPr lang="ru-RU" sz="4800" b="1" u="sng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844824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 </a:t>
            </a:r>
            <a:endParaRPr lang="ru-RU" sz="4400" dirty="0" smtClean="0">
              <a:latin typeface="Arial Black" panose="020B0A04020102020204" pitchFamily="34" charset="0"/>
            </a:endParaRPr>
          </a:p>
          <a:p>
            <a:pPr algn="ctr"/>
            <a:endParaRPr lang="ru-RU" sz="4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97" t="12688" r="2078" b="14193"/>
          <a:stretch/>
        </p:blipFill>
        <p:spPr>
          <a:xfrm>
            <a:off x="6063361" y="1507649"/>
            <a:ext cx="2517661" cy="41430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1551037"/>
            <a:ext cx="5048167" cy="37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86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391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Цель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39</cp:revision>
  <dcterms:created xsi:type="dcterms:W3CDTF">2013-08-18T07:43:00Z</dcterms:created>
  <dcterms:modified xsi:type="dcterms:W3CDTF">2018-02-04T17:25:42Z</dcterms:modified>
</cp:coreProperties>
</file>