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61BBF7-A240-4837-95B3-A50445A0D604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E6A499-4BD3-4987-9546-A7C85B0D8E13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85597F-7EDD-4CD0-8125-3646D0B398C2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392B46-52BC-46F7-A736-83AF8593DC4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E381E8-811E-4889-8FAB-C6C81813613B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2F46DE-F199-4FD8-A362-42EA70AFCEF9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5F9B40-6A56-4325-AAD9-D2E7AB330946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0C8FF1-C6B7-43D8-86E4-BF25C7474829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FF3BD2-6487-4421-8908-26916D8A3A73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8F716A-EBE5-4C16-BB99-C0572B0730B1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074585-0BF8-4EEB-A515-10365492BA32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2931E1C-9D55-44DE-9142-924DC50A6230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714355"/>
            <a:ext cx="8001056" cy="3357587"/>
          </a:xfrm>
        </p:spPr>
        <p:txBody>
          <a:bodyPr/>
          <a:lstStyle/>
          <a:p>
            <a:r>
              <a:rPr lang="ru-RU" sz="4000" i="1" dirty="0" smtClean="0">
                <a:solidFill>
                  <a:srgbClr val="7030A0"/>
                </a:solidFill>
                <a:latin typeface="Calibri" pitchFamily="34" charset="0"/>
              </a:rPr>
              <a:t>Презентация дополнительного образования</a:t>
            </a:r>
            <a:br>
              <a:rPr lang="ru-RU" sz="4000" i="1" dirty="0" smtClean="0">
                <a:solidFill>
                  <a:srgbClr val="7030A0"/>
                </a:solidFill>
                <a:latin typeface="Calibri" pitchFamily="34" charset="0"/>
              </a:rPr>
            </a:br>
            <a:r>
              <a:rPr lang="ru-RU" sz="4000" i="1" dirty="0" smtClean="0">
                <a:solidFill>
                  <a:srgbClr val="7030A0"/>
                </a:solidFill>
                <a:latin typeface="Calibri" pitchFamily="34" charset="0"/>
              </a:rPr>
              <a:t>художественно – эстетического направления</a:t>
            </a:r>
            <a:r>
              <a:rPr lang="ru-RU" sz="4000" dirty="0" smtClean="0">
                <a:solidFill>
                  <a:srgbClr val="7030A0"/>
                </a:solidFill>
                <a:latin typeface="Calibri" pitchFamily="34" charset="0"/>
              </a:rPr>
              <a:t/>
            </a:r>
            <a:br>
              <a:rPr lang="ru-RU" sz="4000" dirty="0" smtClean="0">
                <a:solidFill>
                  <a:srgbClr val="7030A0"/>
                </a:solidFill>
                <a:latin typeface="Calibri" pitchFamily="34" charset="0"/>
              </a:rPr>
            </a:br>
            <a:r>
              <a:rPr lang="ru-RU" sz="4000" b="1" i="1" dirty="0" smtClean="0">
                <a:solidFill>
                  <a:srgbClr val="7030A0"/>
                </a:solidFill>
                <a:latin typeface="Calibri" pitchFamily="34" charset="0"/>
              </a:rPr>
              <a:t>«</a:t>
            </a:r>
            <a:r>
              <a:rPr lang="ru-RU" sz="4000" b="1" i="1" dirty="0" err="1" smtClean="0">
                <a:solidFill>
                  <a:srgbClr val="7030A0"/>
                </a:solidFill>
                <a:latin typeface="Calibri" pitchFamily="34" charset="0"/>
              </a:rPr>
              <a:t>Оч</a:t>
            </a:r>
            <a:r>
              <a:rPr lang="ru-RU" sz="4000" b="1" i="1" dirty="0" smtClean="0">
                <a:solidFill>
                  <a:srgbClr val="7030A0"/>
                </a:solidFill>
                <a:latin typeface="Calibri" pitchFamily="34" charset="0"/>
              </a:rPr>
              <a:t>. умелые ручки»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357694"/>
            <a:ext cx="7343804" cy="1785950"/>
          </a:xfrm>
        </p:spPr>
        <p:txBody>
          <a:bodyPr/>
          <a:lstStyle/>
          <a:p>
            <a:pPr algn="r"/>
            <a:r>
              <a:rPr lang="ru-RU" i="1" dirty="0" smtClean="0">
                <a:solidFill>
                  <a:srgbClr val="7030A0"/>
                </a:solidFill>
              </a:rPr>
              <a:t>Руководитель кружка:</a:t>
            </a:r>
          </a:p>
          <a:p>
            <a:pPr algn="r"/>
            <a:r>
              <a:rPr lang="ru-RU" i="1" dirty="0" smtClean="0">
                <a:solidFill>
                  <a:srgbClr val="7030A0"/>
                </a:solidFill>
              </a:rPr>
              <a:t>воспитатель Вахрушева   Оксана Сергеевна</a:t>
            </a:r>
            <a:endParaRPr lang="ru-RU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i="1" dirty="0" smtClean="0">
                <a:solidFill>
                  <a:srgbClr val="7030A0"/>
                </a:solidFill>
                <a:latin typeface="Calibri" pitchFamily="34" charset="0"/>
              </a:rPr>
              <a:t>ПОДЕЛКИ ИЗ ГИПСА С ДОПОЛНЕНИЕМ ПОДРУЧНОГО МАТЕРИАЛА</a:t>
            </a:r>
            <a:endParaRPr lang="ru-RU" sz="2400" i="1" dirty="0">
              <a:solidFill>
                <a:srgbClr val="7030A0"/>
              </a:solidFill>
              <a:latin typeface="Calibri" pitchFamily="34" charset="0"/>
            </a:endParaRPr>
          </a:p>
        </p:txBody>
      </p:sp>
      <p:pic>
        <p:nvPicPr>
          <p:cNvPr id="3074" name="Picture 2" descr="D:\архив ноябрь 15\ДОП\image (1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285861"/>
            <a:ext cx="2965844" cy="3000396"/>
          </a:xfrm>
          <a:prstGeom prst="rect">
            <a:avLst/>
          </a:prstGeom>
          <a:noFill/>
        </p:spPr>
      </p:pic>
      <p:pic>
        <p:nvPicPr>
          <p:cNvPr id="3075" name="Picture 3" descr="D:\архив ноябрь 15\ДОП\IMG_20151117_15512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6" y="1285860"/>
            <a:ext cx="3214692" cy="3071834"/>
          </a:xfrm>
          <a:prstGeom prst="rect">
            <a:avLst/>
          </a:prstGeom>
          <a:noFill/>
        </p:spPr>
      </p:pic>
      <p:pic>
        <p:nvPicPr>
          <p:cNvPr id="3077" name="Picture 5" descr="D:\архив ноябрь 15\ДОП\IMG_20151118_16383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14678" y="3286124"/>
            <a:ext cx="2992469" cy="33575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i="1" dirty="0" smtClean="0">
                <a:solidFill>
                  <a:srgbClr val="7030A0"/>
                </a:solidFill>
                <a:latin typeface="Calibri" pitchFamily="34" charset="0"/>
              </a:rPr>
              <a:t>СВОБОДНОЕ КОНСТРУИРОВАНИЕ И СОЗДАНИЕ ПОДЕЛОК ПО ИНИЦИАТИВЕ ДЕТЕЙ</a:t>
            </a:r>
            <a:endParaRPr lang="ru-RU" dirty="0"/>
          </a:p>
        </p:txBody>
      </p:sp>
      <p:pic>
        <p:nvPicPr>
          <p:cNvPr id="4098" name="Picture 2" descr="D:\архив ноябрь 15\ДОП\IMG_20151125_16142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285860"/>
            <a:ext cx="3394472" cy="3143273"/>
          </a:xfrm>
          <a:prstGeom prst="rect">
            <a:avLst/>
          </a:prstGeom>
          <a:noFill/>
        </p:spPr>
      </p:pic>
      <p:pic>
        <p:nvPicPr>
          <p:cNvPr id="4099" name="Picture 3" descr="D:\архив ноябрь 15\ДОП\IMG_20141205_09522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0" y="1285860"/>
            <a:ext cx="3429024" cy="3214710"/>
          </a:xfrm>
          <a:prstGeom prst="rect">
            <a:avLst/>
          </a:prstGeom>
          <a:noFill/>
        </p:spPr>
      </p:pic>
      <p:pic>
        <p:nvPicPr>
          <p:cNvPr id="4100" name="Picture 4" descr="D:\архив ноябрь 15\ДОП\IMG_20150509_16203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7554" y="3214686"/>
            <a:ext cx="2857520" cy="33575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7030A0"/>
                </a:solidFill>
                <a:latin typeface="Calibri" pitchFamily="34" charset="0"/>
              </a:rPr>
              <a:t>СПАСИБО ЗА ВНИМАНИЕ</a:t>
            </a:r>
            <a:endParaRPr lang="ru-RU" i="1" dirty="0">
              <a:solidFill>
                <a:srgbClr val="7030A0"/>
              </a:solidFill>
              <a:latin typeface="Calibri" pitchFamily="34" charset="0"/>
            </a:endParaRPr>
          </a:p>
        </p:txBody>
      </p:sp>
      <p:pic>
        <p:nvPicPr>
          <p:cNvPr id="5123" name="Picture 3" descr="D:\архив ноябрь 15\ДОП\IMG_20151026_16230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142984"/>
            <a:ext cx="3394472" cy="4525963"/>
          </a:xfrm>
          <a:prstGeom prst="rect">
            <a:avLst/>
          </a:prstGeom>
          <a:noFill/>
        </p:spPr>
      </p:pic>
      <p:pic>
        <p:nvPicPr>
          <p:cNvPr id="5124" name="Picture 4" descr="D:\архив ноябрь 15\ДОП\IMG_20160115_16174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6" y="1214422"/>
            <a:ext cx="3500444" cy="4357718"/>
          </a:xfrm>
          <a:prstGeom prst="rect">
            <a:avLst/>
          </a:prstGeom>
          <a:noFill/>
        </p:spPr>
      </p:pic>
      <p:pic>
        <p:nvPicPr>
          <p:cNvPr id="5125" name="Picture 5" descr="D:\архив ноябрь 15\ДОП\IMG_20151204_15511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86116" y="3286076"/>
            <a:ext cx="2928958" cy="35719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3600" i="1" dirty="0" smtClean="0">
                <a:solidFill>
                  <a:srgbClr val="7030A0"/>
                </a:solidFill>
                <a:latin typeface="Calibri" pitchFamily="34" charset="0"/>
              </a:rPr>
              <a:t>      </a:t>
            </a:r>
            <a:r>
              <a:rPr lang="ru-RU" sz="4000" i="1" dirty="0" smtClean="0">
                <a:solidFill>
                  <a:srgbClr val="7030A0"/>
                </a:solidFill>
                <a:latin typeface="Calibri" pitchFamily="34" charset="0"/>
              </a:rPr>
              <a:t>НАПРАВЛЕННОСТЬ ПРОГРАММЫ</a:t>
            </a:r>
            <a:endParaRPr lang="ru-RU" sz="4000" i="1" dirty="0">
              <a:solidFill>
                <a:srgbClr val="7030A0"/>
              </a:solidFill>
              <a:latin typeface="Calibri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1600201"/>
            <a:ext cx="7286676" cy="3900502"/>
          </a:xfrm>
        </p:spPr>
        <p:txBody>
          <a:bodyPr/>
          <a:lstStyle/>
          <a:p>
            <a:pPr>
              <a:buNone/>
            </a:pPr>
            <a:r>
              <a:rPr lang="ru-RU" sz="2000" i="1" dirty="0" smtClean="0">
                <a:solidFill>
                  <a:srgbClr val="7030A0"/>
                </a:solidFill>
                <a:latin typeface="Calibri" pitchFamily="34" charset="0"/>
              </a:rPr>
              <a:t>Комплексная </a:t>
            </a:r>
            <a:r>
              <a:rPr lang="ru-RU" sz="2000" i="1" dirty="0" smtClean="0">
                <a:solidFill>
                  <a:srgbClr val="7030A0"/>
                </a:solidFill>
                <a:latin typeface="Calibri" pitchFamily="34" charset="0"/>
              </a:rPr>
              <a:t>программа </a:t>
            </a:r>
            <a:r>
              <a:rPr lang="ru-RU" sz="2000" i="1" dirty="0" smtClean="0">
                <a:solidFill>
                  <a:srgbClr val="7030A0"/>
                </a:solidFill>
                <a:latin typeface="Calibri" pitchFamily="34" charset="0"/>
              </a:rPr>
              <a:t>, </a:t>
            </a:r>
            <a:r>
              <a:rPr lang="ru-RU" sz="2000" i="1" dirty="0" smtClean="0">
                <a:solidFill>
                  <a:srgbClr val="7030A0"/>
                </a:solidFill>
                <a:latin typeface="Calibri" pitchFamily="34" charset="0"/>
              </a:rPr>
              <a:t>носит практико-ориентированный характер и направлена на овладения воспитанниками основными приёмами обработки природных материалов, ткани, бумаги, бросового материала, гипса. Обучение дошкольников  по данной программе создаёт благоприятные условия для интеллектуального и духовного воспитания личности ребенка, социально-культурного , развития познавательной активности и творческой самореализации детей. Она призвана познакомить детей с особенностями декоративно-прикладного искусства народов мира, национально-культурными особенностями</a:t>
            </a:r>
            <a:r>
              <a:rPr lang="ru-RU" sz="2000" i="1" dirty="0" smtClean="0">
                <a:solidFill>
                  <a:srgbClr val="7030A0"/>
                </a:solidFill>
                <a:latin typeface="Calibri" pitchFamily="34" charset="0"/>
              </a:rPr>
              <a:t>.</a:t>
            </a:r>
            <a:r>
              <a:rPr lang="ru-RU" sz="2000" dirty="0" smtClean="0">
                <a:latin typeface="Calibri" pitchFamily="34" charset="0"/>
              </a:rPr>
              <a:t> </a:t>
            </a:r>
            <a:r>
              <a:rPr lang="ru-RU" sz="2000" i="1" dirty="0" smtClean="0">
                <a:solidFill>
                  <a:srgbClr val="7030A0"/>
                </a:solidFill>
                <a:latin typeface="Calibri" pitchFamily="34" charset="0"/>
              </a:rPr>
              <a:t>Она   способствует адаптации воспитанников к нестабильным социально-экономическим условиям, подготовке к школе, самостоятельной жизни в современном мире. </a:t>
            </a:r>
          </a:p>
          <a:p>
            <a:pPr>
              <a:buNone/>
            </a:pPr>
            <a:endParaRPr lang="ru-RU" sz="1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i="1" dirty="0" smtClean="0">
                <a:solidFill>
                  <a:srgbClr val="7030A0"/>
                </a:solidFill>
                <a:latin typeface="Calibri" pitchFamily="34" charset="0"/>
              </a:rPr>
              <a:t>ЦЕЛЬ:</a:t>
            </a:r>
            <a:endParaRPr lang="ru-RU" sz="6000" i="1" dirty="0">
              <a:solidFill>
                <a:srgbClr val="7030A0"/>
              </a:solidFill>
              <a:latin typeface="Calibri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7030A0"/>
                </a:solidFill>
              </a:rPr>
              <a:t>Приобщение детей к культурным ценностям, путём организации содержательного досуга и практических проб в изготовлении изделий как народно-прикладного творчества, так и изделий из природного материала.</a:t>
            </a:r>
            <a:endParaRPr lang="ru-RU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74638"/>
            <a:ext cx="7686700" cy="1143000"/>
          </a:xfrm>
        </p:spPr>
        <p:txBody>
          <a:bodyPr/>
          <a:lstStyle/>
          <a:p>
            <a:r>
              <a:rPr lang="ru-RU" i="1" dirty="0" smtClean="0">
                <a:solidFill>
                  <a:srgbClr val="7030A0"/>
                </a:solidFill>
                <a:latin typeface="Calibri" pitchFamily="34" charset="0"/>
              </a:rPr>
              <a:t>ОЖИДАЕМЫЕ РЕЗУЛЬТАТЫ</a:t>
            </a:r>
            <a:endParaRPr lang="ru-RU" i="1" dirty="0">
              <a:solidFill>
                <a:srgbClr val="7030A0"/>
              </a:solidFill>
              <a:latin typeface="Calibri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7030A0"/>
                </a:solidFill>
                <a:latin typeface="Calibri" pitchFamily="34" charset="0"/>
              </a:rPr>
              <a:t>Умение создавать поделки используя разные материалы;</a:t>
            </a:r>
          </a:p>
          <a:p>
            <a:r>
              <a:rPr lang="ru-RU" i="1" dirty="0" smtClean="0">
                <a:solidFill>
                  <a:srgbClr val="7030A0"/>
                </a:solidFill>
                <a:latin typeface="Calibri" pitchFamily="34" charset="0"/>
              </a:rPr>
              <a:t> </a:t>
            </a:r>
            <a:r>
              <a:rPr lang="ru-RU" i="1" dirty="0" smtClean="0">
                <a:solidFill>
                  <a:srgbClr val="7030A0"/>
                </a:solidFill>
                <a:latin typeface="Calibri" pitchFamily="34" charset="0"/>
              </a:rPr>
              <a:t>Умение сочетать в работе природный, бросовый, подручный материал;</a:t>
            </a:r>
          </a:p>
          <a:p>
            <a:r>
              <a:rPr lang="ru-RU" i="1" dirty="0" smtClean="0">
                <a:solidFill>
                  <a:srgbClr val="7030A0"/>
                </a:solidFill>
                <a:latin typeface="Calibri" pitchFamily="34" charset="0"/>
              </a:rPr>
              <a:t> </a:t>
            </a:r>
            <a:r>
              <a:rPr lang="ru-RU" i="1" dirty="0" smtClean="0">
                <a:solidFill>
                  <a:srgbClr val="7030A0"/>
                </a:solidFill>
                <a:latin typeface="Calibri" pitchFamily="34" charset="0"/>
              </a:rPr>
              <a:t>Сформированость любознательности, овладение средствами общения и способами взаимодействия со взрослыми и сверстниками.</a:t>
            </a:r>
            <a:endParaRPr lang="ru-RU" i="1" dirty="0">
              <a:solidFill>
                <a:srgbClr val="7030A0"/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7030A0"/>
                </a:solidFill>
                <a:latin typeface="Calibri" pitchFamily="34" charset="0"/>
              </a:rPr>
              <a:t>ЗАДАЧИ</a:t>
            </a:r>
            <a:endParaRPr lang="ru-RU" i="1" dirty="0">
              <a:solidFill>
                <a:srgbClr val="7030A0"/>
              </a:solidFill>
              <a:latin typeface="Calibri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1285860"/>
            <a:ext cx="7543824" cy="4714909"/>
          </a:xfrm>
        </p:spPr>
        <p:txBody>
          <a:bodyPr/>
          <a:lstStyle/>
          <a:p>
            <a:r>
              <a:rPr lang="ru-RU" sz="1600" b="1" i="1" dirty="0" smtClean="0">
                <a:solidFill>
                  <a:srgbClr val="7030A0"/>
                </a:solidFill>
                <a:latin typeface="Calibri" pitchFamily="34" charset="0"/>
              </a:rPr>
              <a:t>Обучающие –</a:t>
            </a:r>
            <a:endParaRPr lang="ru-RU" sz="1600" i="1" dirty="0" smtClean="0">
              <a:solidFill>
                <a:srgbClr val="7030A0"/>
              </a:solidFill>
              <a:latin typeface="Calibri" pitchFamily="34" charset="0"/>
            </a:endParaRPr>
          </a:p>
          <a:p>
            <a:pPr lvl="0">
              <a:buNone/>
            </a:pPr>
            <a:r>
              <a:rPr lang="ru-RU" sz="1600" i="1" dirty="0" smtClean="0">
                <a:solidFill>
                  <a:srgbClr val="7030A0"/>
                </a:solidFill>
                <a:latin typeface="Calibri" pitchFamily="34" charset="0"/>
              </a:rPr>
              <a:t>формировать систему специальных знаний умений и навыков</a:t>
            </a:r>
          </a:p>
          <a:p>
            <a:pPr>
              <a:buNone/>
            </a:pPr>
            <a:r>
              <a:rPr lang="ru-RU" sz="1600" i="1" dirty="0" smtClean="0">
                <a:solidFill>
                  <a:srgbClr val="7030A0"/>
                </a:solidFill>
                <a:latin typeface="Calibri" pitchFamily="34" charset="0"/>
              </a:rPr>
              <a:t>по выполнению изделий народно-прикладного творчества и природного материала.</a:t>
            </a:r>
          </a:p>
          <a:p>
            <a:r>
              <a:rPr lang="ru-RU" sz="1600" b="1" i="1" dirty="0" smtClean="0">
                <a:solidFill>
                  <a:srgbClr val="7030A0"/>
                </a:solidFill>
                <a:latin typeface="Calibri" pitchFamily="34" charset="0"/>
              </a:rPr>
              <a:t>Развивающие –</a:t>
            </a:r>
            <a:endParaRPr lang="ru-RU" sz="1600" i="1" dirty="0" smtClean="0">
              <a:solidFill>
                <a:srgbClr val="7030A0"/>
              </a:solidFill>
              <a:latin typeface="Calibri" pitchFamily="34" charset="0"/>
            </a:endParaRPr>
          </a:p>
          <a:p>
            <a:pPr lvl="0">
              <a:buNone/>
            </a:pPr>
            <a:r>
              <a:rPr lang="ru-RU" sz="1600" i="1" dirty="0" smtClean="0">
                <a:solidFill>
                  <a:srgbClr val="7030A0"/>
                </a:solidFill>
                <a:latin typeface="Calibri" pitchFamily="34" charset="0"/>
              </a:rPr>
              <a:t>развивать познавательный интерес дошкольников к выбранному ими виду деятельности;</a:t>
            </a:r>
          </a:p>
          <a:p>
            <a:pPr lvl="0">
              <a:buNone/>
            </a:pPr>
            <a:r>
              <a:rPr lang="ru-RU" sz="1600" i="1" dirty="0" smtClean="0">
                <a:solidFill>
                  <a:srgbClr val="7030A0"/>
                </a:solidFill>
                <a:latin typeface="Calibri" pitchFamily="34" charset="0"/>
              </a:rPr>
              <a:t>стимулировать творческое мышление;</a:t>
            </a:r>
          </a:p>
          <a:p>
            <a:pPr lvl="0">
              <a:buNone/>
            </a:pPr>
            <a:r>
              <a:rPr lang="ru-RU" sz="1600" i="1" dirty="0" smtClean="0">
                <a:solidFill>
                  <a:srgbClr val="7030A0"/>
                </a:solidFill>
                <a:latin typeface="Calibri" pitchFamily="34" charset="0"/>
              </a:rPr>
              <a:t>развивать самостоятельность в выполнении творческих работ;</a:t>
            </a:r>
          </a:p>
          <a:p>
            <a:pPr lvl="0">
              <a:buNone/>
            </a:pPr>
            <a:r>
              <a:rPr lang="ru-RU" sz="1600" i="1" dirty="0" smtClean="0">
                <a:solidFill>
                  <a:srgbClr val="7030A0"/>
                </a:solidFill>
                <a:latin typeface="Calibri" pitchFamily="34" charset="0"/>
              </a:rPr>
              <a:t>содействовать развитию эстетического вкуса.</a:t>
            </a:r>
          </a:p>
          <a:p>
            <a:pPr lvl="0">
              <a:buNone/>
            </a:pPr>
            <a:r>
              <a:rPr lang="ru-RU" sz="1600" i="1" dirty="0" smtClean="0">
                <a:solidFill>
                  <a:srgbClr val="7030A0"/>
                </a:solidFill>
                <a:latin typeface="Calibri" pitchFamily="34" charset="0"/>
              </a:rPr>
              <a:t>Развивать и совершенствовать мелкую моторику рук детей;</a:t>
            </a:r>
          </a:p>
          <a:p>
            <a:pPr lvl="0">
              <a:buNone/>
            </a:pPr>
            <a:r>
              <a:rPr lang="ru-RU" sz="1600" i="1" dirty="0" smtClean="0">
                <a:solidFill>
                  <a:srgbClr val="7030A0"/>
                </a:solidFill>
                <a:latin typeface="Calibri" pitchFamily="34" charset="0"/>
              </a:rPr>
              <a:t>Формировать и развивать речевую деятельность.</a:t>
            </a:r>
          </a:p>
          <a:p>
            <a:pPr lvl="0">
              <a:buNone/>
            </a:pPr>
            <a:r>
              <a:rPr lang="ru-RU" sz="1600" i="1" dirty="0" smtClean="0">
                <a:solidFill>
                  <a:srgbClr val="7030A0"/>
                </a:solidFill>
                <a:latin typeface="Calibri" pitchFamily="34" charset="0"/>
              </a:rPr>
              <a:t>Развивать у детей технические навыки работы с материалами (семена, крупы, бумага, ткань, нити).</a:t>
            </a:r>
          </a:p>
          <a:p>
            <a:r>
              <a:rPr lang="ru-RU" sz="1600" b="1" i="1" dirty="0" smtClean="0">
                <a:solidFill>
                  <a:srgbClr val="7030A0"/>
                </a:solidFill>
                <a:latin typeface="Calibri" pitchFamily="34" charset="0"/>
              </a:rPr>
              <a:t>Воспитательные –</a:t>
            </a:r>
            <a:endParaRPr lang="ru-RU" sz="1600" i="1" dirty="0" smtClean="0">
              <a:solidFill>
                <a:srgbClr val="7030A0"/>
              </a:solidFill>
              <a:latin typeface="Calibri" pitchFamily="34" charset="0"/>
            </a:endParaRPr>
          </a:p>
          <a:p>
            <a:pPr lvl="0">
              <a:buNone/>
            </a:pPr>
            <a:r>
              <a:rPr lang="ru-RU" sz="1600" i="1" dirty="0" smtClean="0">
                <a:solidFill>
                  <a:srgbClr val="7030A0"/>
                </a:solidFill>
                <a:latin typeface="Calibri" pitchFamily="34" charset="0"/>
              </a:rPr>
              <a:t>формирование отношение к качественному осуществлению трудовой деятельности.</a:t>
            </a:r>
          </a:p>
          <a:p>
            <a:pPr lvl="0">
              <a:buNone/>
            </a:pPr>
            <a:r>
              <a:rPr lang="ru-RU" sz="1600" i="1" dirty="0" smtClean="0">
                <a:solidFill>
                  <a:srgbClr val="7030A0"/>
                </a:solidFill>
                <a:latin typeface="Calibri" pitchFamily="34" charset="0"/>
              </a:rPr>
              <a:t>содействовать воспитанию коллективизма</a:t>
            </a:r>
            <a:r>
              <a:rPr lang="ru-RU" sz="1600" dirty="0" smtClean="0">
                <a:latin typeface="Calibri" pitchFamily="34" charset="0"/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7030A0"/>
                </a:solidFill>
                <a:latin typeface="Calibri" pitchFamily="34" charset="0"/>
              </a:rPr>
              <a:t>НОВИЗНА</a:t>
            </a:r>
            <a:endParaRPr lang="ru-RU" i="1" dirty="0">
              <a:solidFill>
                <a:srgbClr val="7030A0"/>
              </a:solidFill>
              <a:latin typeface="Calibri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1600200"/>
            <a:ext cx="7615262" cy="4525963"/>
          </a:xfrm>
        </p:spPr>
        <p:txBody>
          <a:bodyPr/>
          <a:lstStyle/>
          <a:p>
            <a:r>
              <a:rPr lang="ru-RU" sz="3600" i="1" dirty="0" smtClean="0">
                <a:solidFill>
                  <a:srgbClr val="7030A0"/>
                </a:solidFill>
                <a:latin typeface="Calibri" pitchFamily="34" charset="0"/>
              </a:rPr>
              <a:t> Интеграция образовательных областей;</a:t>
            </a:r>
          </a:p>
          <a:p>
            <a:r>
              <a:rPr lang="ru-RU" sz="3600" i="1" dirty="0" smtClean="0">
                <a:solidFill>
                  <a:srgbClr val="7030A0"/>
                </a:solidFill>
                <a:latin typeface="Calibri" pitchFamily="34" charset="0"/>
              </a:rPr>
              <a:t> </a:t>
            </a:r>
            <a:r>
              <a:rPr lang="ru-RU" sz="3600" i="1" dirty="0" smtClean="0">
                <a:solidFill>
                  <a:srgbClr val="7030A0"/>
                </a:solidFill>
                <a:latin typeface="Calibri" pitchFamily="34" charset="0"/>
              </a:rPr>
              <a:t>Взаимосвязь познавательной и продуктивной деятельности с образовательным процессом;</a:t>
            </a:r>
          </a:p>
          <a:p>
            <a:r>
              <a:rPr lang="ru-RU" sz="3600" i="1" dirty="0" smtClean="0">
                <a:solidFill>
                  <a:srgbClr val="7030A0"/>
                </a:solidFill>
                <a:latin typeface="Calibri" pitchFamily="34" charset="0"/>
              </a:rPr>
              <a:t> </a:t>
            </a:r>
            <a:r>
              <a:rPr lang="ru-RU" sz="3600" i="1" dirty="0" smtClean="0">
                <a:solidFill>
                  <a:srgbClr val="7030A0"/>
                </a:solidFill>
                <a:latin typeface="Calibri" pitchFamily="34" charset="0"/>
              </a:rPr>
              <a:t>Социальное партнёрство воспитанников со взрослыми</a:t>
            </a:r>
            <a:endParaRPr lang="ru-RU" sz="3600" i="1" dirty="0">
              <a:solidFill>
                <a:srgbClr val="7030A0"/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7030A0"/>
                </a:solidFill>
                <a:latin typeface="Calibri" pitchFamily="34" charset="0"/>
              </a:rPr>
              <a:t>СОДЕРЖАНИЕ ПРОГРАММЫ</a:t>
            </a:r>
            <a:endParaRPr lang="ru-RU" i="1" dirty="0">
              <a:solidFill>
                <a:srgbClr val="7030A0"/>
              </a:solidFill>
              <a:latin typeface="Calibri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1600200"/>
            <a:ext cx="7543824" cy="4525963"/>
          </a:xfrm>
        </p:spPr>
        <p:txBody>
          <a:bodyPr/>
          <a:lstStyle/>
          <a:p>
            <a:r>
              <a:rPr lang="ru-RU" sz="3600" i="1" dirty="0" smtClean="0">
                <a:solidFill>
                  <a:srgbClr val="7030A0"/>
                </a:solidFill>
                <a:latin typeface="Calibri" pitchFamily="34" charset="0"/>
              </a:rPr>
              <a:t>Конструирование из бумаги и картона;</a:t>
            </a:r>
          </a:p>
          <a:p>
            <a:r>
              <a:rPr lang="ru-RU" sz="3600" i="1" dirty="0" smtClean="0">
                <a:solidFill>
                  <a:srgbClr val="7030A0"/>
                </a:solidFill>
                <a:latin typeface="Calibri" pitchFamily="34" charset="0"/>
              </a:rPr>
              <a:t> </a:t>
            </a:r>
            <a:r>
              <a:rPr lang="ru-RU" sz="3600" i="1" dirty="0" smtClean="0">
                <a:solidFill>
                  <a:srgbClr val="7030A0"/>
                </a:solidFill>
                <a:latin typeface="Calibri" pitchFamily="34" charset="0"/>
              </a:rPr>
              <a:t>Работа с природным и бросовым материалом;</a:t>
            </a:r>
          </a:p>
          <a:p>
            <a:r>
              <a:rPr lang="ru-RU" sz="3600" i="1" dirty="0" smtClean="0">
                <a:solidFill>
                  <a:srgbClr val="7030A0"/>
                </a:solidFill>
                <a:latin typeface="Calibri" pitchFamily="34" charset="0"/>
              </a:rPr>
              <a:t>Поделки из гипса;</a:t>
            </a:r>
          </a:p>
          <a:p>
            <a:r>
              <a:rPr lang="ru-RU" sz="3600" i="1" dirty="0" smtClean="0">
                <a:solidFill>
                  <a:srgbClr val="7030A0"/>
                </a:solidFill>
                <a:latin typeface="Calibri" pitchFamily="34" charset="0"/>
              </a:rPr>
              <a:t> </a:t>
            </a:r>
            <a:r>
              <a:rPr lang="ru-RU" sz="3600" i="1" dirty="0" smtClean="0">
                <a:solidFill>
                  <a:srgbClr val="7030A0"/>
                </a:solidFill>
                <a:latin typeface="Calibri" pitchFamily="34" charset="0"/>
              </a:rPr>
              <a:t>Свободное конструирование и создание поделок по инициативе детей.</a:t>
            </a:r>
            <a:endParaRPr lang="ru-RU" sz="3600" i="1" dirty="0">
              <a:solidFill>
                <a:srgbClr val="7030A0"/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500066"/>
          </a:xfrm>
        </p:spPr>
        <p:txBody>
          <a:bodyPr/>
          <a:lstStyle/>
          <a:p>
            <a:r>
              <a:rPr lang="ru-RU" sz="2400" i="1" dirty="0" smtClean="0">
                <a:solidFill>
                  <a:srgbClr val="7030A0"/>
                </a:solidFill>
                <a:latin typeface="Calibri" pitchFamily="34" charset="0"/>
              </a:rPr>
              <a:t>КОНСТРУИРОВАНИЕ  ИЗ БУМАГИ И КАРТОНА</a:t>
            </a:r>
            <a:endParaRPr lang="ru-RU" sz="2400" i="1" dirty="0">
              <a:solidFill>
                <a:srgbClr val="7030A0"/>
              </a:solidFill>
              <a:latin typeface="Calibri" pitchFamily="34" charset="0"/>
            </a:endParaRPr>
          </a:p>
        </p:txBody>
      </p:sp>
      <p:pic>
        <p:nvPicPr>
          <p:cNvPr id="1028" name="Picture 4" descr="D:\архив ноябрь 15\ДОП\IMG_20151204_15535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785794"/>
            <a:ext cx="3357586" cy="3429024"/>
          </a:xfrm>
          <a:prstGeom prst="rect">
            <a:avLst/>
          </a:prstGeom>
          <a:noFill/>
        </p:spPr>
      </p:pic>
      <p:pic>
        <p:nvPicPr>
          <p:cNvPr id="1029" name="Picture 5" descr="D:\архив ноябрь 15\ДОП\IMG_20151204_1552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785794"/>
            <a:ext cx="3643320" cy="3429024"/>
          </a:xfrm>
          <a:prstGeom prst="rect">
            <a:avLst/>
          </a:prstGeom>
          <a:noFill/>
        </p:spPr>
      </p:pic>
      <p:pic>
        <p:nvPicPr>
          <p:cNvPr id="1030" name="Picture 6" descr="D:\архив ноябрь 15\ДОП\IMG_20141208_15574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43174" y="3286124"/>
            <a:ext cx="3500462" cy="3429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i="1" dirty="0" smtClean="0">
                <a:solidFill>
                  <a:srgbClr val="7030A0"/>
                </a:solidFill>
                <a:latin typeface="Calibri" pitchFamily="34" charset="0"/>
              </a:rPr>
              <a:t>РАБОТА С ПРИРОДНЫМ И БРОСОВЫМ МАТЕРИАЛОМ</a:t>
            </a:r>
            <a:br>
              <a:rPr lang="ru-RU" sz="2400" i="1" dirty="0" smtClean="0">
                <a:solidFill>
                  <a:srgbClr val="7030A0"/>
                </a:solidFill>
                <a:latin typeface="Calibri" pitchFamily="34" charset="0"/>
              </a:rPr>
            </a:br>
            <a:r>
              <a:rPr lang="ru-RU" sz="2400" i="1" dirty="0" smtClean="0">
                <a:solidFill>
                  <a:srgbClr val="7030A0"/>
                </a:solidFill>
                <a:latin typeface="Calibri" pitchFamily="34" charset="0"/>
              </a:rPr>
              <a:t>(ватные диски, </a:t>
            </a:r>
            <a:r>
              <a:rPr lang="en-US" sz="2400" i="1" dirty="0" smtClean="0">
                <a:solidFill>
                  <a:srgbClr val="7030A0"/>
                </a:solidFill>
                <a:latin typeface="Calibri" pitchFamily="34" charset="0"/>
              </a:rPr>
              <a:t>DVD</a:t>
            </a:r>
            <a:r>
              <a:rPr lang="ru-RU" sz="2400" i="1" dirty="0" smtClean="0">
                <a:solidFill>
                  <a:srgbClr val="7030A0"/>
                </a:solidFill>
                <a:latin typeface="Calibri" pitchFamily="34" charset="0"/>
              </a:rPr>
              <a:t>- диски, упаковки от йогурта и т.д.)</a:t>
            </a:r>
            <a:endParaRPr lang="ru-RU" sz="2400" i="1" dirty="0">
              <a:solidFill>
                <a:srgbClr val="7030A0"/>
              </a:solidFill>
              <a:latin typeface="Calibri" pitchFamily="34" charset="0"/>
            </a:endParaRPr>
          </a:p>
        </p:txBody>
      </p:sp>
      <p:pic>
        <p:nvPicPr>
          <p:cNvPr id="2051" name="Picture 3" descr="D:\архив ноябрь 15\ДОП\й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1428736"/>
            <a:ext cx="3143272" cy="3214710"/>
          </a:xfrm>
          <a:prstGeom prst="rect">
            <a:avLst/>
          </a:prstGeom>
          <a:noFill/>
        </p:spPr>
      </p:pic>
      <p:pic>
        <p:nvPicPr>
          <p:cNvPr id="2052" name="Picture 4" descr="D:\архив ноябрь 15\ДОП\я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1428736"/>
            <a:ext cx="2857520" cy="3214710"/>
          </a:xfrm>
          <a:prstGeom prst="rect">
            <a:avLst/>
          </a:prstGeom>
          <a:noFill/>
        </p:spPr>
      </p:pic>
      <p:pic>
        <p:nvPicPr>
          <p:cNvPr id="2053" name="Picture 5" descr="D:\архив ноябрь 15\ДОП\IMG_20151221_15533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7554" y="3214686"/>
            <a:ext cx="2643206" cy="34290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Cvetnye-karandashi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Cvetnye-karandashi</Template>
  <TotalTime>158</TotalTime>
  <Words>234</Words>
  <Application>Microsoft Office PowerPoint</Application>
  <PresentationFormat>Экран (4:3)</PresentationFormat>
  <Paragraphs>40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Cvetnye-karandashi</vt:lpstr>
      <vt:lpstr>Презентация дополнительного образования художественно – эстетического направления «Оч. умелые ручки» </vt:lpstr>
      <vt:lpstr>      НАПРАВЛЕННОСТЬ ПРОГРАММЫ</vt:lpstr>
      <vt:lpstr>ЦЕЛЬ:</vt:lpstr>
      <vt:lpstr>ОЖИДАЕМЫЕ РЕЗУЛЬТАТЫ</vt:lpstr>
      <vt:lpstr>ЗАДАЧИ</vt:lpstr>
      <vt:lpstr>НОВИЗНА</vt:lpstr>
      <vt:lpstr>СОДЕРЖАНИЕ ПРОГРАММЫ</vt:lpstr>
      <vt:lpstr>КОНСТРУИРОВАНИЕ  ИЗ БУМАГИ И КАРТОНА</vt:lpstr>
      <vt:lpstr>РАБОТА С ПРИРОДНЫМ И БРОСОВЫМ МАТЕРИАЛОМ (ватные диски, DVD- диски, упаковки от йогурта и т.д.)</vt:lpstr>
      <vt:lpstr>ПОДЕЛКИ ИЗ ГИПСА С ДОПОЛНЕНИЕМ ПОДРУЧНОГО МАТЕРИАЛА</vt:lpstr>
      <vt:lpstr>СВОБОДНОЕ КОНСТРУИРОВАНИЕ И СОЗДАНИЕ ПОДЕЛОК ПО ИНИЦИАТИВЕ ДЕТЕЙ</vt:lpstr>
      <vt:lpstr>СПАСИБО ЗА ВНИМАНИЕ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дополнительного образования художественно – эстетического направления «Оч. умелые ручки» </dc:title>
  <dc:creator>Oxy</dc:creator>
  <cp:lastModifiedBy>Oxy</cp:lastModifiedBy>
  <cp:revision>21</cp:revision>
  <dcterms:created xsi:type="dcterms:W3CDTF">2016-01-24T05:49:48Z</dcterms:created>
  <dcterms:modified xsi:type="dcterms:W3CDTF">2016-01-24T08:28:57Z</dcterms:modified>
</cp:coreProperties>
</file>