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2" r:id="rId12"/>
    <p:sldId id="266" r:id="rId13"/>
    <p:sldId id="280" r:id="rId14"/>
    <p:sldId id="267" r:id="rId15"/>
    <p:sldId id="269" r:id="rId16"/>
    <p:sldId id="268" r:id="rId17"/>
    <p:sldId id="270" r:id="rId18"/>
    <p:sldId id="271" r:id="rId19"/>
    <p:sldId id="275" r:id="rId20"/>
    <p:sldId id="272" r:id="rId21"/>
    <p:sldId id="274" r:id="rId22"/>
    <p:sldId id="276" r:id="rId23"/>
    <p:sldId id="277" r:id="rId24"/>
    <p:sldId id="283" r:id="rId25"/>
    <p:sldId id="285" r:id="rId26"/>
    <p:sldId id="281" r:id="rId27"/>
    <p:sldId id="284" r:id="rId28"/>
    <p:sldId id="278" r:id="rId29"/>
    <p:sldId id="279" r:id="rId30"/>
    <p:sldId id="273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06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61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7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05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3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07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5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500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11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53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85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4DC49-071B-466F-823E-7E87EB88D31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41AFE-77F8-4693-A894-3ECB93C3A9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4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10" Type="http://schemas.openxmlformats.org/officeDocument/2006/relationships/image" Target="../media/image85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128" y="1342768"/>
            <a:ext cx="6666872" cy="3909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133600" y="280086"/>
            <a:ext cx="701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общеобразовательное учреждение города Москвы "Школа № 329 имени Героя Советского Союза А.С.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Хлобыстова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algn="ctr"/>
            <a:r>
              <a:rPr lang="ru-RU" dirty="0" smtClean="0">
                <a:solidFill>
                  <a:srgbClr val="1F497D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  <a:t/>
            </a:r>
            <a:br>
              <a:rPr lang="ru-RU" dirty="0" smtClean="0">
                <a:latin typeface="DejaVu Serif" panose="02060603050605020204" pitchFamily="18" charset="0"/>
                <a:ea typeface="DejaVu Serif" panose="02060603050605020204" pitchFamily="18" charset="0"/>
              </a:rPr>
            </a:br>
            <a:endParaRPr lang="ru-RU" dirty="0">
              <a:latin typeface="DejaVu Serif" panose="02060603050605020204" pitchFamily="18" charset="0"/>
              <a:ea typeface="DejaVu Serif" panose="0206060305060502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46745" y="5377585"/>
            <a:ext cx="2853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« НАШ ДЕТСКИЙ САД!»</a:t>
            </a:r>
            <a:endParaRPr lang="ru-RU" b="1" dirty="0">
              <a:solidFill>
                <a:srgbClr val="00206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53036" y="6098876"/>
            <a:ext cx="3843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Хазанова Александра Геннадьевна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 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98573" y="6058631"/>
            <a:ext cx="57500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9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86661" y="1286283"/>
            <a:ext cx="5475159" cy="4664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618205" y="1766155"/>
            <a:ext cx="45555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Книжки нам пока читают Воспитатели для нас.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Ежедневно наступает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Чтенья </a:t>
            </a:r>
            <a:r>
              <a:rPr lang="ru-RU" sz="2800" b="1" dirty="0">
                <a:solidFill>
                  <a:srgbClr val="002060"/>
                </a:solidFill>
              </a:rPr>
              <a:t>книг желанный час! </a:t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060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458" y="1"/>
            <a:ext cx="12234458" cy="6857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6" y="2183850"/>
            <a:ext cx="5575982" cy="3621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20"/>
          <a:stretch/>
        </p:blipFill>
        <p:spPr>
          <a:xfrm>
            <a:off x="8048837" y="1949597"/>
            <a:ext cx="4112454" cy="3815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108" y="210739"/>
            <a:ext cx="2456857" cy="3477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7286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6359"/>
          </a:xfrm>
        </p:spPr>
      </p:pic>
      <p:sp>
        <p:nvSpPr>
          <p:cNvPr id="5" name="Прямоугольник 4"/>
          <p:cNvSpPr/>
          <p:nvPr/>
        </p:nvSpPr>
        <p:spPr>
          <a:xfrm>
            <a:off x="2842054" y="36512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мы любим физкультуру,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любим физкультуру,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она.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здоровым, сильным, ловким,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готов!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-культ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ура!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233" y="2224711"/>
            <a:ext cx="3223295" cy="4297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636" y="2224711"/>
            <a:ext cx="3449798" cy="4297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8543" y="2224711"/>
            <a:ext cx="3131016" cy="4236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1933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023" y="1825625"/>
            <a:ext cx="5781953" cy="4351338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30" y="1"/>
            <a:ext cx="12234458" cy="68579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8760"/>
            <a:ext cx="5073503" cy="378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438" y="190004"/>
            <a:ext cx="4868562" cy="3537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99" y="3727199"/>
            <a:ext cx="5654123" cy="313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44" y="3840960"/>
            <a:ext cx="5791200" cy="3084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926228" y="1270660"/>
            <a:ext cx="30315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усталость победить,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бодрым всегда быть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ответим без труда,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вот лучшая игра!</a:t>
            </a:r>
          </a:p>
        </p:txBody>
      </p:sp>
    </p:spTree>
    <p:extLst>
      <p:ext uri="{BB962C8B-B14F-4D97-AF65-F5344CB8AC3E}">
        <p14:creationId xmlns:p14="http://schemas.microsoft.com/office/powerpoint/2010/main" val="243449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4" y="-8474"/>
            <a:ext cx="12192000" cy="68664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4" y="-8474"/>
            <a:ext cx="3069672" cy="5116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152" y="97123"/>
            <a:ext cx="4927450" cy="2956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9946" y="0"/>
            <a:ext cx="2692005" cy="4226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901" y="2987858"/>
            <a:ext cx="2996990" cy="38407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21" t="-215"/>
          <a:stretch/>
        </p:blipFill>
        <p:spPr>
          <a:xfrm>
            <a:off x="3384937" y="3053593"/>
            <a:ext cx="2920437" cy="3756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9264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458" y="21970"/>
            <a:ext cx="12234458" cy="685799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02211" y="118636"/>
            <a:ext cx="2545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Осенние поделки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28" y="427436"/>
            <a:ext cx="4147769" cy="2965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28" y="3516449"/>
            <a:ext cx="3429000" cy="3180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902" y="2159778"/>
            <a:ext cx="3348377" cy="3882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9127" y="2912791"/>
            <a:ext cx="3902476" cy="3784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704" y="118636"/>
            <a:ext cx="2449586" cy="27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2329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3719" y="41959"/>
            <a:ext cx="234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Наши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работы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11" y="565180"/>
            <a:ext cx="3969754" cy="2847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711" y="1233214"/>
            <a:ext cx="2725840" cy="4026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544" y="565179"/>
            <a:ext cx="4262160" cy="275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544" y="3491253"/>
            <a:ext cx="4887176" cy="319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70" y="3429000"/>
            <a:ext cx="4326349" cy="3307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50227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106" y="0"/>
            <a:ext cx="2671146" cy="3676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65" y="34747"/>
            <a:ext cx="3221741" cy="3727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816" y="1"/>
            <a:ext cx="3169586" cy="3724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095" y="2335497"/>
            <a:ext cx="3472650" cy="4496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50"/>
          <a:stretch/>
        </p:blipFill>
        <p:spPr>
          <a:xfrm rot="5400000">
            <a:off x="5583577" y="3714278"/>
            <a:ext cx="3177747" cy="3058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00"/>
          <a:stretch/>
        </p:blipFill>
        <p:spPr>
          <a:xfrm>
            <a:off x="0" y="3761858"/>
            <a:ext cx="5654711" cy="335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9835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" y="0"/>
            <a:ext cx="12156282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580" y="1479065"/>
            <a:ext cx="3426620" cy="4211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8311" y="260772"/>
            <a:ext cx="5276676" cy="319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597" y="3519439"/>
            <a:ext cx="5204389" cy="3273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202" y="1607381"/>
            <a:ext cx="3202582" cy="3954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537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636822" y="365125"/>
            <a:ext cx="20656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поделки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238" y="549791"/>
            <a:ext cx="4513277" cy="3036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7334" y="734457"/>
            <a:ext cx="4826466" cy="296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66"/>
          <a:stretch/>
        </p:blipFill>
        <p:spPr>
          <a:xfrm>
            <a:off x="1583251" y="3522881"/>
            <a:ext cx="5863205" cy="3398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1223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56282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3751349" y="180459"/>
            <a:ext cx="44930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/>
                <a:solidFill>
                  <a:srgbClr val="002060"/>
                </a:solidFill>
              </a:rPr>
              <a:t>В детском саду работают специалисты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362" y="741405"/>
            <a:ext cx="2007182" cy="2381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4228" y="830112"/>
            <a:ext cx="1998522" cy="2333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8984" y="830112"/>
            <a:ext cx="2096263" cy="2372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845" y="3742021"/>
            <a:ext cx="1944216" cy="2336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892" y="3565189"/>
            <a:ext cx="2115738" cy="2287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10746" y="3143500"/>
            <a:ext cx="10775092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ln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           </a:t>
            </a:r>
            <a:r>
              <a:rPr lang="en-US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                         Учитель- 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Е.Е                                                         </a:t>
            </a:r>
            <a:r>
              <a:rPr lang="ru-RU" b="1" dirty="0" err="1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Агамирова</a:t>
            </a: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С.                       </a:t>
            </a:r>
            <a:r>
              <a:rPr lang="en-US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Чижова И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 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7366" y="6022643"/>
            <a:ext cx="1124464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ФИЗО                         Музыкальный руководитель                         Педагог -психолог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Пилипенко Л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А.</a:t>
            </a:r>
            <a:r>
              <a:rPr lang="en-US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Короленко Н</a:t>
            </a:r>
            <a:r>
              <a:rPr lang="ru-RU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351145" y="5679882"/>
            <a:ext cx="3489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Макарова Елена Николаевна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484C51"/>
                </a:solidFill>
                <a:latin typeface="Arial" panose="020B0604020202020204" pitchFamily="34" charset="0"/>
              </a:rPr>
              <a:t> 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946" y="3724069"/>
            <a:ext cx="1731744" cy="2049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1073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8908"/>
            <a:ext cx="12192000" cy="68769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88" y="135389"/>
            <a:ext cx="5204233" cy="3340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517" y="0"/>
            <a:ext cx="3021380" cy="3902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1664" y="3475946"/>
            <a:ext cx="2677755" cy="3356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461" y="2750946"/>
            <a:ext cx="3206416" cy="3940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888617" y="365125"/>
            <a:ext cx="22754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поделки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388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733883" y="180459"/>
            <a:ext cx="21037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Наши Праздники</a:t>
            </a:r>
            <a:endParaRPr lang="ru-RU" sz="20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67" y="246362"/>
            <a:ext cx="4417991" cy="3835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2051" y="246362"/>
            <a:ext cx="3846355" cy="4332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882" y="1690688"/>
            <a:ext cx="3244575" cy="4395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0808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34" y="0"/>
            <a:ext cx="6455687" cy="827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796" y="3377846"/>
            <a:ext cx="5237674" cy="335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4042" y="3473484"/>
            <a:ext cx="3225274" cy="321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54" y="4090467"/>
            <a:ext cx="3099542" cy="2599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91" y="852337"/>
            <a:ext cx="3886824" cy="2652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635" y="95638"/>
            <a:ext cx="3868087" cy="328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0343" y="200641"/>
            <a:ext cx="2636108" cy="2128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229" y="827190"/>
            <a:ext cx="3681181" cy="254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8660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3956" y="2177480"/>
            <a:ext cx="3121203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4073" y="273760"/>
            <a:ext cx="3316348" cy="3207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87" y="39801"/>
            <a:ext cx="3495155" cy="4980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5277" y="2529991"/>
            <a:ext cx="2577754" cy="4425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812692" y="3755403"/>
            <a:ext cx="25378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у нас не кирпичи, Закаленные в печи. А много кубиков цветных- Дом построим мы из них. </a:t>
            </a:r>
          </a:p>
        </p:txBody>
      </p:sp>
    </p:spTree>
    <p:extLst>
      <p:ext uri="{BB962C8B-B14F-4D97-AF65-F5344CB8AC3E}">
        <p14:creationId xmlns:p14="http://schemas.microsoft.com/office/powerpoint/2010/main" val="3975497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53"/>
            <a:ext cx="12192000" cy="688075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08" y="3173446"/>
            <a:ext cx="6952736" cy="3523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5" r="-1"/>
          <a:stretch/>
        </p:blipFill>
        <p:spPr>
          <a:xfrm>
            <a:off x="6096000" y="156519"/>
            <a:ext cx="5692346" cy="3410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8679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238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6646" y="112375"/>
            <a:ext cx="7389341" cy="2658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43" y="3179805"/>
            <a:ext cx="4794833" cy="326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509" y="215138"/>
            <a:ext cx="2867491" cy="2971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284489" y="1412225"/>
            <a:ext cx="1814698" cy="4366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7437" y="4151265"/>
            <a:ext cx="4456671" cy="2706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3" y="0"/>
            <a:ext cx="2178673" cy="3194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14484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0095" y="386221"/>
            <a:ext cx="6507635" cy="3362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0095" y="3737989"/>
            <a:ext cx="3301758" cy="2955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27" y="3748537"/>
            <a:ext cx="5596001" cy="3141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791826" y="73075"/>
            <a:ext cx="33041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Экскурсия в «Комнату сказок»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33" y="1027906"/>
            <a:ext cx="3962367" cy="5102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76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028" y="218189"/>
            <a:ext cx="5622587" cy="4321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731" b="-617"/>
          <a:stretch/>
        </p:blipFill>
        <p:spPr>
          <a:xfrm>
            <a:off x="300679" y="648352"/>
            <a:ext cx="6812693" cy="5371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196690" y="5270842"/>
            <a:ext cx="23278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Наши наблюдения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798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2183027" y="889844"/>
            <a:ext cx="766942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Выражаем благодарность родителям</a:t>
            </a:r>
          </a:p>
          <a:p>
            <a:pPr indent="457200" algn="ctr">
              <a:lnSpc>
                <a:spcPct val="150000"/>
              </a:lnSpc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группы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№6  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Вас за всестороннюю поддержку и внимание, за то, что, несмотря на занятость, нехватку времени, Вы находите в себе силы не поддаваться жизненным обстоятельствам. </a:t>
            </a:r>
            <a:endParaRPr lang="ru-RU" sz="2000" i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и дальше оставаться не равнодушными к жизни группы и детского сада, любить и понимать своих детей!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ctr">
              <a:lnSpc>
                <a:spcPct val="150000"/>
              </a:lnSpc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вам спасибо!</a:t>
            </a:r>
          </a:p>
          <a:p>
            <a:pPr indent="457200" algn="ctr">
              <a:lnSpc>
                <a:spcPct val="150000"/>
              </a:lnSpc>
            </a:pP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здоровы, счастливы и удачливы!</a:t>
            </a:r>
          </a:p>
        </p:txBody>
      </p:sp>
    </p:spTree>
    <p:extLst>
      <p:ext uri="{BB962C8B-B14F-4D97-AF65-F5344CB8AC3E}">
        <p14:creationId xmlns:p14="http://schemas.microsoft.com/office/powerpoint/2010/main" val="17705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82377"/>
            <a:ext cx="1219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0" algn="ctr" fontAlgn="t"/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Воспитывайте в детях  скромность, доброжелательность, желание быть справедливым, сильным, смелым. Приучайте испытывать чувство стыда за плохой  поступок.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Уделяйте  больше внимание совместной деятельности с ребёнком.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Позволяйте ребенку проявлять самостоятельность, инициативу в двигательной активности.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Развивайте наблюдательность и любознательность малыша, знакомя его с предметами, явлениями общественной жизни и природы.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Формируйте обобщенные представления о предметах и явлениях, умение устанавливать простейшие связи между ними.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Удовлетворяйте потребность ребенка в обсуждении с Вами информации, выходящей за пределы конкретной ситуации. Будьте снисходительны к его высказываниям.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Прививайте любовь к родному дому, краю.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Знакомьте с профессиями близких ребенку людей, подчеркивая значимость их труда. Помогайте совершенствовать собственные трудовые навыки.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Продолжайте работу по обогащению, уточнению и активизации словаря, улучшению звуковой культуры. Побуждайте ребенка к активному участию в беседе на заданную тему учите его составлять рассказы.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Воспитывайте исполнительность, стремление доводить начатое дело до конца.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Учите ребенка бережно относиться к окружающему миру.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Учите понимать содержание произведений искусства, внимательно слушать музыку, сказку, рассказ.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Воспитывайте устойчивый интерес к различным видам художественной деятельности. Подводите ребенка к созданию выразительного образа в рисунке, лепке, аппликации.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С помощью развлечений и праздников приобщайте ребенка к ценностям культуры, формируйте опыт его социального взаимодействия.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Избегайте публичной оценки неблаговидного поступка ребенка,  так как дети пятого года жизни обидчивы.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 Чаще хвалите малыша, объясняя, чем он порадовал и удивил Вас.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ru-RU" sz="1600" i="1" dirty="0">
                <a:solidFill>
                  <a:srgbClr val="002060"/>
                </a:solidFill>
                <a:latin typeface="Sitka Small" panose="02000505000000020004" pitchFamily="2" charset="0"/>
                <a:ea typeface="Segoe UI Black" panose="020B0A02040204020203" pitchFamily="34" charset="0"/>
                <a:cs typeface="Times New Roman" panose="02020603050405020304" pitchFamily="18" charset="0"/>
              </a:rPr>
              <a:t>                                                                                Желаю Вам успехов!</a:t>
            </a:r>
            <a:endParaRPr lang="ru-RU" sz="1600" dirty="0">
              <a:solidFill>
                <a:srgbClr val="002060"/>
              </a:solidFill>
              <a:latin typeface="Sitka Small" panose="02000505000000020004" pitchFamily="2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1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105665" y="431351"/>
            <a:ext cx="60960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</a:rPr>
              <a:t>Детский сад общеобразовательного вида состоит из  </a:t>
            </a:r>
            <a:r>
              <a:rPr lang="en-US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</a:rPr>
              <a:t>5 </a:t>
            </a:r>
            <a:r>
              <a:rPr lang="ru-RU" sz="2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</a:rPr>
              <a:t>групп</a:t>
            </a:r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1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sz="1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sz="1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385638"/>
            <a:ext cx="6096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подготовительные группы 6-7 лет</a:t>
            </a:r>
          </a:p>
          <a:p>
            <a:pPr>
              <a:lnSpc>
                <a:spcPct val="120000"/>
              </a:lnSpc>
            </a:pPr>
            <a:r>
              <a:rPr lang="en-US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старшие группы 5-6 лет</a:t>
            </a:r>
          </a:p>
          <a:p>
            <a:pPr>
              <a:lnSpc>
                <a:spcPct val="120000"/>
              </a:lnSpc>
            </a:pPr>
            <a:r>
              <a:rPr lang="en-US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4-5 лет</a:t>
            </a:r>
          </a:p>
          <a:p>
            <a:pPr>
              <a:lnSpc>
                <a:spcPct val="120000"/>
              </a:lnSpc>
            </a:pPr>
            <a:r>
              <a:rPr lang="en-US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младшие группы 3-4 года</a:t>
            </a:r>
          </a:p>
          <a:p>
            <a:pPr>
              <a:lnSpc>
                <a:spcPct val="120000"/>
              </a:lnSpc>
            </a:pP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группы ГКП 1,6- 2,8 лет</a:t>
            </a:r>
          </a:p>
          <a:p>
            <a:pPr>
              <a:lnSpc>
                <a:spcPct val="120000"/>
              </a:lnSpc>
            </a:pPr>
            <a:r>
              <a:rPr lang="ru-RU" b="1" dirty="0">
                <a:ln/>
                <a:solidFill>
                  <a:schemeClr val="tx2"/>
                </a:solidFill>
              </a:rPr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2169331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882"/>
            <a:ext cx="12192000" cy="685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095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702011" y="266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№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«Здравствуйте, вот и мы!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0497" y="1572320"/>
            <a:ext cx="8279028" cy="5082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275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532" y="0"/>
            <a:ext cx="12192000" cy="6858000"/>
          </a:xfrm>
        </p:spPr>
      </p:pic>
      <p:pic>
        <p:nvPicPr>
          <p:cNvPr id="5" name="Picture 8" descr="http://uld11.mycdn.me/image?t=3&amp;bid=811878016676&amp;id=811878016676&amp;plc=WEB&amp;tkn=*F750rhbp2fxxqJ26W3JnGOsNAM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8037" y="1402080"/>
            <a:ext cx="2149435" cy="2810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uld7.mycdn.me/image?t=3&amp;bid=486330181739&amp;id=486330181739&amp;plc=WEB&amp;tkn=*uoYYtwblNWOSeYPE-CtYc3-vU1s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3335" y="1372087"/>
            <a:ext cx="2125362" cy="2758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562" y="1342092"/>
            <a:ext cx="2178256" cy="287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38038" y="4319919"/>
            <a:ext cx="2013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Смилга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Иоланта                                     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Михайловна                                      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                                        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402594" y="4416869"/>
            <a:ext cx="330843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Лотовая  Ольга Васильевна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помощник воспитателя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63335" y="4416869"/>
            <a:ext cx="2397853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Хазанова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Александра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Геннадьевна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воспитателя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295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048000" y="1874790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ЦЕЛЬ: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— это главное!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– это важное!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Положительные эмоции –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необходимое! </a:t>
            </a:r>
          </a:p>
        </p:txBody>
      </p:sp>
    </p:spTree>
    <p:extLst>
      <p:ext uri="{BB962C8B-B14F-4D97-AF65-F5344CB8AC3E}">
        <p14:creationId xmlns:p14="http://schemas.microsoft.com/office/powerpoint/2010/main" val="111395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41"/>
            <a:ext cx="12192000" cy="6846359"/>
          </a:xfrm>
        </p:spPr>
      </p:pic>
      <p:sp>
        <p:nvSpPr>
          <p:cNvPr id="5" name="Прямоугольник 4"/>
          <p:cNvSpPr/>
          <p:nvPr/>
        </p:nvSpPr>
        <p:spPr>
          <a:xfrm>
            <a:off x="2825578" y="365125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экскурсия  по группе  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начинается с вешалки, а группа детского сада с раздевалки.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9593" y="1379319"/>
            <a:ext cx="3689136" cy="529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5" y="1406046"/>
            <a:ext cx="3863546" cy="5307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019" y="2600261"/>
            <a:ext cx="4245961" cy="3817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895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7665"/>
            <a:ext cx="12192000" cy="68579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59" y="137096"/>
            <a:ext cx="5547107" cy="4110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984" y="3489199"/>
            <a:ext cx="5518557" cy="3311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096000" y="728937"/>
            <a:ext cx="54616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ребенку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отразить в изобразительных образах свои впечатления об окружающем, выразить свое отношение к ним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тем художественное творчество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неоценимое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15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53"/>
            <a:ext cx="12192000" cy="6880753"/>
          </a:xfrm>
        </p:spPr>
      </p:pic>
      <p:sp>
        <p:nvSpPr>
          <p:cNvPr id="5" name="Прямоугольник 4"/>
          <p:cNvSpPr/>
          <p:nvPr/>
        </p:nvSpPr>
        <p:spPr>
          <a:xfrm>
            <a:off x="1235407" y="721192"/>
            <a:ext cx="9860692" cy="281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детки учились общаться, развивали речь, в нашей группе есть игровые уголки для сюжетно-ролевых игр («Магазин», «Парикмахерская», «Больница» и т.д.), много дидактических игр, а также уголок театрализации и ряженья, в котором ребята с удовольствием перевоплощаются в своих любимых персонажей и героев  обычной жизни.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07" y="3417623"/>
            <a:ext cx="4942701" cy="3078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988" y="3417623"/>
            <a:ext cx="4852053" cy="3078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7031" y="3865750"/>
            <a:ext cx="3557445" cy="2134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6313" y="3102761"/>
            <a:ext cx="1375795" cy="963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83" y="3433980"/>
            <a:ext cx="1368806" cy="958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9522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404</Words>
  <Application>Microsoft Office PowerPoint</Application>
  <PresentationFormat>Широкоэкранный</PresentationFormat>
  <Paragraphs>83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DejaVu Serif</vt:lpstr>
      <vt:lpstr>Lucida Sans Unicode</vt:lpstr>
      <vt:lpstr>Monotype Corsiva</vt:lpstr>
      <vt:lpstr>Segoe UI Black</vt:lpstr>
      <vt:lpstr>Sitka Small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Cемен Хазанов</dc:creator>
  <cp:lastModifiedBy>Cемен Хазанов</cp:lastModifiedBy>
  <cp:revision>28</cp:revision>
  <dcterms:created xsi:type="dcterms:W3CDTF">2017-04-07T20:21:22Z</dcterms:created>
  <dcterms:modified xsi:type="dcterms:W3CDTF">2018-01-24T18:52:51Z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2131655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D7.1.14</vt:lpwstr>
  </property>
</Properties>
</file>