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9" r:id="rId2"/>
    <p:sldId id="313" r:id="rId3"/>
    <p:sldId id="257" r:id="rId4"/>
    <p:sldId id="260" r:id="rId5"/>
    <p:sldId id="261" r:id="rId6"/>
    <p:sldId id="303" r:id="rId7"/>
    <p:sldId id="262" r:id="rId8"/>
    <p:sldId id="264" r:id="rId9"/>
    <p:sldId id="275" r:id="rId10"/>
    <p:sldId id="304" r:id="rId11"/>
    <p:sldId id="279" r:id="rId12"/>
    <p:sldId id="280" r:id="rId13"/>
    <p:sldId id="281" r:id="rId14"/>
    <p:sldId id="282" r:id="rId15"/>
    <p:sldId id="283" r:id="rId16"/>
    <p:sldId id="284" r:id="rId17"/>
    <p:sldId id="305" r:id="rId18"/>
    <p:sldId id="287" r:id="rId19"/>
    <p:sldId id="293" r:id="rId20"/>
    <p:sldId id="294" r:id="rId21"/>
    <p:sldId id="295" r:id="rId22"/>
    <p:sldId id="319" r:id="rId23"/>
    <p:sldId id="322" r:id="rId24"/>
    <p:sldId id="321" r:id="rId25"/>
    <p:sldId id="325" r:id="rId26"/>
    <p:sldId id="326" r:id="rId27"/>
    <p:sldId id="327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3FB3F"/>
    <a:srgbClr val="E357B4"/>
    <a:srgbClr val="ACFAFE"/>
    <a:srgbClr val="750968"/>
    <a:srgbClr val="DFDF45"/>
    <a:srgbClr val="C294BD"/>
    <a:srgbClr val="000000"/>
    <a:srgbClr val="D1EA3A"/>
    <a:srgbClr val="D6E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8" autoAdjust="0"/>
    <p:restoredTop sz="94634" autoAdjust="0"/>
  </p:normalViewPr>
  <p:slideViewPr>
    <p:cSldViewPr>
      <p:cViewPr varScale="1">
        <p:scale>
          <a:sx n="61" d="100"/>
          <a:sy n="61" d="100"/>
        </p:scale>
        <p:origin x="1488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ADC4A7-C96E-4916-9611-8D7D30855B24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18947D1-ABE2-4208-8A1E-C296AA07D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4915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77414C-39C8-4CF3-A858-2422C295912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903916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542097-3424-42EE-8510-B3CBFF3673C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12045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92C904-61A9-4649-B8AF-180CD22A49B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77850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5B330FD-2FE1-4B72-9E00-E63C4C23A08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750287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464763-8838-41CD-A4D3-552C20D588D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502869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F8FB9C-3963-45C4-AD79-4781BAA3ECB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075229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BDA68C-675D-4AEB-8692-54DA0CEEE02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65130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44B3A9-7091-4369-B390-26FF760237B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4055401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2376AE-8074-4683-82BE-C3572F2D700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0480387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ECEEBE-9D96-4802-8FD2-8542EB1BCCC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564945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FF55B4-8B3C-4FA4-A09A-A3ACC263147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231785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0DD43B-4324-462B-9279-D8446275679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706140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F4D0B8-AAA9-4466-8C49-E69D105719E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68220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AA4DF7-9D70-4DEC-B0DB-EA4C971ECB1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0137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970AAC-89B6-4DA6-A636-0BCF6D53FD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518950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E4AEE7-47BD-46C1-9F84-68A07EC7D91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805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DFE667-1411-4592-8A65-D3BB21E26F0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018363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9F0D76-6490-4639-902D-32D94A40570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4737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DB5857-8EBA-4358-A90C-DF8354DDC23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640441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8CA8D4-277B-46A0-BCE4-763FA3B4741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664219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9549E-73ED-4560-BEB6-454908B2CD97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81294-E867-4C63-8F82-FF3E338D5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93683-64D2-4A23-AAE2-638569883323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D7A9C-BFAF-452A-A6E8-14E52E9F5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FFD31-3750-4426-A686-913DA0EB96B7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29BB5-C4D0-4078-8529-FFA6EBDAD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5A4FC-C49F-465C-8CDC-05B9C2A34A47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B9251-622D-4BC6-A85A-27C6179E2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6E3BE-75EF-4097-8D22-D71D7F97DAEA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DF756-B083-4738-98D2-70B1C3A2E5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702D8-8193-430A-BF73-346515A330E5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8BA02-EDC7-46CE-A5E9-12F78C466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C3873-3FDE-4C41-A8D6-E664E5885568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AE2F6-B7AC-4169-88BD-18DBF2EA1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5EE95-BD70-42F9-A617-1E8E4D8DA950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B99FC-A599-4049-B580-D6679A0EC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DA9B8-7A60-45C6-B92A-F4C87C6B29ED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1E2F6-8E48-4978-AFB0-70A306C5E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5BE28-4A9F-4F89-B948-7631CC47FA6F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C4E9A-5572-48C7-A1D4-6BDC041A1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66D7E-5B69-4C05-AD69-94DDA8CE01C8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F6F6B-B93F-4644-AA36-0B8F5D791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/>
            </a:gs>
            <a:gs pos="8000">
              <a:srgbClr val="0A128C"/>
            </a:gs>
            <a:gs pos="61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F3B269-BD52-4F49-A756-3FF8DC314BB9}" type="datetimeFigureOut">
              <a:rPr lang="ru-RU"/>
              <a:pPr>
                <a:defRPr/>
              </a:pPr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3904A6-45C3-4583-A4DF-D24C393E7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slide" Target="slide11.xml"/><Relationship Id="rId7" Type="http://schemas.openxmlformats.org/officeDocument/2006/relationships/slide" Target="slide1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5" Type="http://schemas.openxmlformats.org/officeDocument/2006/relationships/slide" Target="slide13.xml"/><Relationship Id="rId4" Type="http://schemas.openxmlformats.org/officeDocument/2006/relationships/slide" Target="slide12.xml"/><Relationship Id="rId9" Type="http://schemas.openxmlformats.org/officeDocument/2006/relationships/slide" Target="slide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6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gif"/><Relationship Id="rId4" Type="http://schemas.openxmlformats.org/officeDocument/2006/relationships/slide" Target="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slide" Target="slide18.xml"/><Relationship Id="rId7" Type="http://schemas.openxmlformats.org/officeDocument/2006/relationships/slide" Target="slide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audio" Target="../media/audio1.wav"/><Relationship Id="rId7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0.xml"/><Relationship Id="rId5" Type="http://schemas.openxmlformats.org/officeDocument/2006/relationships/slide" Target="slide6.xml"/><Relationship Id="rId10" Type="http://schemas.openxmlformats.org/officeDocument/2006/relationships/slide" Target="slide15.xml"/><Relationship Id="rId4" Type="http://schemas.openxmlformats.org/officeDocument/2006/relationships/slide" Target="slide5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488" y="0"/>
            <a:ext cx="3000396" cy="132343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1430"/>
                <a:solidFill>
                  <a:srgbClr val="FFFF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ИГРА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214422"/>
            <a:ext cx="8429684" cy="4401205"/>
          </a:xfrm>
          <a:prstGeom prst="rect">
            <a:avLst/>
          </a:prstGeom>
          <a:noFill/>
        </p:spPr>
        <p:txBody>
          <a:bodyPr>
            <a:prstTxWarp prst="textDeflateInflate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Лингвистическое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ассорти </a:t>
            </a:r>
            <a:endParaRPr lang="ru-RU" sz="7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Наталья\Desktop\63136665_5f8350820dd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325" y="4130049"/>
            <a:ext cx="4075823" cy="27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-30169" y="1002611"/>
            <a:ext cx="3060000" cy="1800000"/>
          </a:xfrm>
          <a:prstGeom prst="rect">
            <a:avLst/>
          </a:prstGeom>
          <a:solidFill>
            <a:srgbClr val="ACFA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имя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существительное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3600" dirty="0"/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>
            <a:off x="3021373" y="999258"/>
            <a:ext cx="3060000" cy="1800000"/>
          </a:xfrm>
          <a:prstGeom prst="rect">
            <a:avLst/>
          </a:prstGeom>
          <a:solidFill>
            <a:srgbClr val="E357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наречие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>
            <a:off x="6072915" y="999258"/>
            <a:ext cx="3060000" cy="180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мя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прилагательное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>
            <a:hlinkClick r:id="rId6" action="ppaction://hlinksldjump"/>
          </p:cNvPr>
          <p:cNvSpPr/>
          <p:nvPr/>
        </p:nvSpPr>
        <p:spPr>
          <a:xfrm>
            <a:off x="-18480" y="3050013"/>
            <a:ext cx="3060000" cy="1800000"/>
          </a:xfrm>
          <a:prstGeom prst="rect">
            <a:avLst/>
          </a:prstGeom>
          <a:solidFill>
            <a:srgbClr val="C294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глагол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hlinkClick r:id="rId7" action="ppaction://hlinksldjump"/>
          </p:cNvPr>
          <p:cNvSpPr/>
          <p:nvPr/>
        </p:nvSpPr>
        <p:spPr>
          <a:xfrm>
            <a:off x="3029831" y="3050013"/>
            <a:ext cx="3060000" cy="1800000"/>
          </a:xfrm>
          <a:prstGeom prst="rect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мя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числительное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hlinkClick r:id="rId8" action="ppaction://hlinksldjump"/>
          </p:cNvPr>
          <p:cNvSpPr/>
          <p:nvPr/>
        </p:nvSpPr>
        <p:spPr>
          <a:xfrm>
            <a:off x="6084000" y="3050013"/>
            <a:ext cx="3060000" cy="18000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местоимение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hlinkClick r:id="rId7" action="ppaction://hlinksldjump"/>
          </p:cNvPr>
          <p:cNvSpPr/>
          <p:nvPr/>
        </p:nvSpPr>
        <p:spPr>
          <a:xfrm>
            <a:off x="6143636" y="6000768"/>
            <a:ext cx="2735556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hlinkClick r:id="rId9" action="ppaction://hlinksldjump"/>
              </a:rPr>
              <a:t>Третий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тур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0"/>
            <a:ext cx="361753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Второй  тур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66"/>
          <p:cNvSpPr txBox="1">
            <a:spLocks noChangeArrowheads="1"/>
          </p:cNvSpPr>
          <p:nvPr/>
        </p:nvSpPr>
        <p:spPr bwMode="auto">
          <a:xfrm>
            <a:off x="285720" y="285728"/>
            <a:ext cx="8429684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</a:rPr>
              <a:t>1. Укажите неверное утверждение</a:t>
            </a:r>
            <a:endParaRPr lang="ru-RU" sz="24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8" name="Стрелка углом вверх 67">
            <a:hlinkClick r:id="rId3" action="ppaction://hlinksldjump"/>
          </p:cNvPr>
          <p:cNvSpPr/>
          <p:nvPr/>
        </p:nvSpPr>
        <p:spPr>
          <a:xfrm>
            <a:off x="7745865" y="5429264"/>
            <a:ext cx="1224642" cy="6429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/>
          </a:p>
        </p:txBody>
      </p:sp>
      <p:sp>
        <p:nvSpPr>
          <p:cNvPr id="4" name="TextBox 3"/>
          <p:cNvSpPr txBox="1"/>
          <p:nvPr/>
        </p:nvSpPr>
        <p:spPr>
          <a:xfrm>
            <a:off x="13332" y="785774"/>
            <a:ext cx="9130668" cy="2308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«Молоко», «сахар», «снег» 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 – вещественные  существительные.</a:t>
            </a: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«Чтение», «упрямство», «храбрость»</a:t>
            </a:r>
            <a:r>
              <a:rPr lang="ru-RU" sz="2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 -  отвлечённые  существительные.</a:t>
            </a:r>
            <a:endParaRPr lang="ru-RU" sz="2400" b="1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«Детвора», «студенчество», «листья»</a:t>
            </a:r>
            <a:r>
              <a:rPr lang="ru-RU" sz="2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 – собирательные  существительные.</a:t>
            </a:r>
            <a:endParaRPr lang="ru-RU" sz="2400" b="1" dirty="0" smtClean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«Свеча», «страна», «песня»</a:t>
            </a:r>
            <a:r>
              <a:rPr lang="ru-RU" sz="2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 – конкретные существительные.</a:t>
            </a:r>
            <a:endParaRPr lang="ru-RU" sz="2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92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786321"/>
            <a:ext cx="7419980" cy="147732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50968"/>
                </a:solidFill>
              </a:rPr>
              <a:t> </a:t>
            </a:r>
            <a:r>
              <a:rPr lang="ru-RU" sz="2400" b="1" dirty="0" smtClean="0">
                <a:solidFill>
                  <a:srgbClr val="750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Какая из национальностей написана с ошибкой?</a:t>
            </a:r>
          </a:p>
          <a:p>
            <a:r>
              <a:rPr lang="ru-RU" sz="2400" b="1" dirty="0" smtClean="0">
                <a:solidFill>
                  <a:srgbClr val="750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Полька                    </a:t>
            </a:r>
            <a:r>
              <a:rPr lang="ru-RU" sz="2400" b="1" dirty="0">
                <a:solidFill>
                  <a:srgbClr val="750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50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Молдаванка</a:t>
            </a:r>
          </a:p>
          <a:p>
            <a:r>
              <a:rPr lang="ru-RU" sz="2400" b="1" dirty="0" smtClean="0">
                <a:solidFill>
                  <a:srgbClr val="7509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Латвийка                 Г. Датчанка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32" y="3340045"/>
            <a:ext cx="913066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Марфа решила, что слова: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обжора, соня, задира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зазнайка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женского рода, так как они имеют окончание -а и -я. </a:t>
            </a: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ли это?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4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углом вверх 3">
            <a:hlinkClick r:id="rId3" action="ppaction://hlinksldjump"/>
          </p:cNvPr>
          <p:cNvSpPr/>
          <p:nvPr/>
        </p:nvSpPr>
        <p:spPr>
          <a:xfrm>
            <a:off x="7429500" y="5715000"/>
            <a:ext cx="1000125" cy="642938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467544" y="213113"/>
            <a:ext cx="77152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 каком наречии нужно заменить шипящую согласную другой шипящей, чтобы из предметов, идущих друг за другом, получить беспорядочную смесь?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229" y="2673539"/>
            <a:ext cx="80724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Какое наречие состоит из птицы и бесформенного куска?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954" y="4149080"/>
            <a:ext cx="81439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3. Подберите несколько наречий, конечной буквой которых был бы противительный союз.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углом вверх 2">
            <a:hlinkClick r:id="rId3" action="ppaction://hlinksldjump"/>
          </p:cNvPr>
          <p:cNvSpPr/>
          <p:nvPr/>
        </p:nvSpPr>
        <p:spPr>
          <a:xfrm>
            <a:off x="7358063" y="5715000"/>
            <a:ext cx="1071562" cy="6429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Стрелка углом вверх 3">
            <a:hlinkClick r:id="rId4" action="ppaction://hlinksldjump"/>
          </p:cNvPr>
          <p:cNvSpPr/>
          <p:nvPr/>
        </p:nvSpPr>
        <p:spPr>
          <a:xfrm>
            <a:off x="7429500" y="5715000"/>
            <a:ext cx="1000125" cy="642938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bg1"/>
              </a:solidFill>
            </a:endParaRPr>
          </a:p>
        </p:txBody>
      </p:sp>
      <p:pic>
        <p:nvPicPr>
          <p:cNvPr id="14341" name="Picture 5" descr="C:\Users\Администратор\Desktop\рисунки\солнышко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63" y="1485001"/>
            <a:ext cx="1663964" cy="1583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8047" y="461785"/>
            <a:ext cx="864399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Каким членом предложения могут быть прилагательные в сравнительной степени?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872" y="2276810"/>
            <a:ext cx="83224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Изменяются ли прилагательных в простой сравнительной степени по родам, падежам и числам?</a:t>
            </a:r>
          </a:p>
          <a:p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3" y="4058047"/>
            <a:ext cx="89297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Изменяются ли краткие прилагательные по падежам?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углом вверх 3">
            <a:hlinkClick r:id="rId3" action="ppaction://hlinksldjump"/>
          </p:cNvPr>
          <p:cNvSpPr/>
          <p:nvPr/>
        </p:nvSpPr>
        <p:spPr>
          <a:xfrm>
            <a:off x="7429500" y="5715000"/>
            <a:ext cx="1000125" cy="6429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571500" y="285728"/>
            <a:ext cx="828678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FFFF00"/>
                </a:solidFill>
              </a:rPr>
              <a:t>Укажите глаголы совершенного вида.</a:t>
            </a:r>
          </a:p>
          <a:p>
            <a:pPr marL="514350" indent="-514350"/>
            <a:r>
              <a:rPr lang="ru-RU" sz="2800" b="1" dirty="0" smtClean="0">
                <a:solidFill>
                  <a:schemeClr val="bg1"/>
                </a:solidFill>
              </a:rPr>
              <a:t>Тут Соловей являть своё искусство стал:</a:t>
            </a:r>
          </a:p>
          <a:p>
            <a:pPr marL="514350" indent="-514350"/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Защелкал, засвистал.</a:t>
            </a:r>
          </a:p>
          <a:p>
            <a:pPr marL="514350" indent="-514350"/>
            <a:r>
              <a:rPr lang="ru-RU" sz="2800" b="1" dirty="0" smtClean="0">
                <a:solidFill>
                  <a:schemeClr val="bg1"/>
                </a:solidFill>
              </a:rPr>
              <a:t>На тысячу ладов</a:t>
            </a:r>
            <a:r>
              <a:rPr lang="ru-RU" sz="2800" b="1" dirty="0" smtClean="0"/>
              <a:t> </a:t>
            </a:r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тянул, переливался.</a:t>
            </a:r>
          </a:p>
          <a:p>
            <a:pPr marL="514350" indent="-514350"/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357430"/>
            <a:ext cx="8286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2. Укажите предложения с переходными глаголами.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А) Люблю родную сторону во всём её наряде скромном.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Б) Мужество рождается в борьбе.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В) Красота спасёт мир.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Г) Он обезумел от страха.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5143512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3. Укажите наклонение глаголов в следующих предложениях: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Выйдите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через калитку</a:t>
            </a:r>
            <a:r>
              <a:rPr lang="ru-RU" sz="2400" b="1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Когда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выйдете</a:t>
            </a:r>
            <a:r>
              <a:rPr lang="ru-RU" sz="2400" b="1" dirty="0" smtClean="0"/>
              <a:t>, </a:t>
            </a:r>
            <a:r>
              <a:rPr lang="ru-RU" sz="2400" b="1" dirty="0" smtClean="0">
                <a:solidFill>
                  <a:srgbClr val="FF0000"/>
                </a:solidFill>
              </a:rPr>
              <a:t>поверните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направо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66"/>
          <p:cNvSpPr txBox="1">
            <a:spLocks noChangeArrowheads="1"/>
          </p:cNvSpPr>
          <p:nvPr/>
        </p:nvSpPr>
        <p:spPr bwMode="auto">
          <a:xfrm>
            <a:off x="357188" y="142875"/>
            <a:ext cx="83581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6000" b="1" i="1">
                <a:solidFill>
                  <a:schemeClr val="bg1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4" name="Стрелка углом вверх 3">
            <a:hlinkClick r:id="rId4" action="ppaction://hlinksldjump"/>
          </p:cNvPr>
          <p:cNvSpPr/>
          <p:nvPr/>
        </p:nvSpPr>
        <p:spPr>
          <a:xfrm>
            <a:off x="7429500" y="5715000"/>
            <a:ext cx="1000125" cy="6429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73821"/>
            <a:ext cx="84638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1.Нужен ли мягкий знак в числительных: 50, 60, 70, 80, 500, 600, 700, 800?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0083" y="1406670"/>
            <a:ext cx="85352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2.Укажите, где есть числительные: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тройка за ответ; б) дюжина яблок; в) двойной удар; г) первый том; д) полтора метра; е) обе подруги.</a:t>
            </a:r>
          </a:p>
          <a:p>
            <a:endParaRPr lang="ru-RU" sz="2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824" y="3268296"/>
            <a:ext cx="47048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3.Расшифруйте слова: по2л,элек3к, 100л,  ви3на, па3от, о5, 100рона, 100янка, пи100лет, 40а, 7я, 100п.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Картинки по запросу ученик без фона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703" y="2891582"/>
            <a:ext cx="2551238" cy="346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66"/>
          <p:cNvSpPr txBox="1">
            <a:spLocks noChangeArrowheads="1"/>
          </p:cNvSpPr>
          <p:nvPr/>
        </p:nvSpPr>
        <p:spPr bwMode="auto">
          <a:xfrm>
            <a:off x="396136" y="715842"/>
            <a:ext cx="83581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углом вверх 3">
            <a:hlinkClick r:id="rId3" action="ppaction://hlinksldjump"/>
          </p:cNvPr>
          <p:cNvSpPr/>
          <p:nvPr/>
        </p:nvSpPr>
        <p:spPr>
          <a:xfrm>
            <a:off x="7468448" y="5930800"/>
            <a:ext cx="1000125" cy="6429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60387" y="367024"/>
            <a:ext cx="842968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разряды местоимений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рыбную ловлю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отправились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той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дорогой,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вела к озеру.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всякий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случай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взяли с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собой свои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купальные принадлежности.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время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мы ничего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не видели, кроме зарослей.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блеснуло вдалеке? Наконец-то озеро.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658" y="3421744"/>
            <a:ext cx="6000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Какое местоимение женского рода превратилось в существительное, обозначающее спортивный термин?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2308" y="5006869"/>
            <a:ext cx="5786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Какие три местоимения могут быть и личными, и притяжательными? 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спор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9748" y="3242978"/>
            <a:ext cx="2057400" cy="2219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500034" y="1106687"/>
            <a:ext cx="3060000" cy="180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причастие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3600" dirty="0"/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>
            <a:off x="4194532" y="1146033"/>
            <a:ext cx="3060000" cy="180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деепричастие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>
            <a:off x="1416164" y="3168736"/>
            <a:ext cx="3060000" cy="180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rgbClr val="00B050">
                      <a:alpha val="55000"/>
                    </a:srgb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предлог</a:t>
            </a:r>
            <a:endParaRPr lang="ru-RU" sz="4000" b="1" dirty="0">
              <a:ln w="900" cmpd="sng">
                <a:solidFill>
                  <a:srgbClr val="00B050">
                    <a:alpha val="55000"/>
                  </a:srgbClr>
                </a:solidFill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>
            <a:hlinkClick r:id="rId6" action="ppaction://hlinksldjump"/>
          </p:cNvPr>
          <p:cNvSpPr/>
          <p:nvPr/>
        </p:nvSpPr>
        <p:spPr>
          <a:xfrm>
            <a:off x="5004048" y="3168736"/>
            <a:ext cx="3060000" cy="1800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союз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hlinkClick r:id="rId7" action="ppaction://hlinksldjump"/>
          </p:cNvPr>
          <p:cNvSpPr/>
          <p:nvPr/>
        </p:nvSpPr>
        <p:spPr>
          <a:xfrm>
            <a:off x="6143636" y="6000768"/>
            <a:ext cx="2911951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hlinkClick r:id="rId8" action="ppaction://hlinksldjump"/>
              </a:rPr>
              <a:t>четвертый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тур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0"/>
            <a:ext cx="36890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Третий   тур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углом вверх 3">
            <a:hlinkClick r:id="rId3" action="ppaction://hlinksldjump"/>
          </p:cNvPr>
          <p:cNvSpPr/>
          <p:nvPr/>
        </p:nvSpPr>
        <p:spPr>
          <a:xfrm>
            <a:off x="7429500" y="5715000"/>
            <a:ext cx="1000125" cy="6429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9025" y="109916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Назовите суффиксы действительных и страдательных причастий. Приведите примеры причастий.</a:t>
            </a:r>
            <a:endParaRPr lang="ru-RU" sz="2400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811" y="1325335"/>
            <a:ext cx="448899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От чего зависит написание суффикса причастий настоящего времени? Катя </a:t>
            </a:r>
            <a:r>
              <a:rPr lang="ru-RU" sz="24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Морфоложкина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написала: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стелющий, держащий, гонящий, терпящий, дышащий, оберегаемый, видимый. 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Правильно ли это?</a:t>
            </a:r>
          </a:p>
          <a:p>
            <a:endParaRPr lang="ru-RU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7811" y="4649322"/>
            <a:ext cx="4920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Признаки каких частей речи совмещают причастия?</a:t>
            </a:r>
            <a:endParaRPr lang="ru-RU" sz="2400" b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Картинки по запросу ученик без фон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449" y="1340768"/>
            <a:ext cx="2965035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углом вверх 4">
            <a:hlinkClick r:id="rId3" action="ppaction://hlinksldjump"/>
          </p:cNvPr>
          <p:cNvSpPr/>
          <p:nvPr/>
        </p:nvSpPr>
        <p:spPr>
          <a:xfrm>
            <a:off x="7429500" y="5715000"/>
            <a:ext cx="1000125" cy="6429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785813" y="1428750"/>
            <a:ext cx="76438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4967" y="136088"/>
            <a:ext cx="757242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3FB3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Отредактируйте предложения:</a:t>
            </a:r>
            <a:endParaRPr lang="ru-RU" sz="2800" b="1" dirty="0" smtClean="0">
              <a:solidFill>
                <a:srgbClr val="63FB3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Падая, из стаканов вылилась вода.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Он сидел, облокотившись локтями о стол.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Вовка гладил Шарика по спине, виляя хвостом.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Вася был уставши.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967" y="2204864"/>
            <a:ext cx="750099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3FB3F"/>
                </a:solidFill>
              </a:rPr>
              <a:t>2. Найди верные утверждения. 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FFFF00"/>
                </a:solidFill>
              </a:rPr>
              <a:t>Деепричастия обозначают добавочное действие.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FFFF00"/>
                </a:solidFill>
              </a:rPr>
              <a:t>Деепричастия в предложении выполняют роль обстоятельств.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FFFF00"/>
                </a:solidFill>
              </a:rPr>
              <a:t>Деепричастие – неизменяемая часть речи.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FFFF00"/>
                </a:solidFill>
              </a:rPr>
              <a:t>Деепричастие «чувствуя» совершенного вида.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FFFF00"/>
                </a:solidFill>
              </a:rPr>
              <a:t>НЕ с деепричастиями пишется раздельно. 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FFFF00"/>
                </a:solidFill>
              </a:rPr>
              <a:t>Деепричастный оборот – это деепричастие с зависимым словом.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FFFF00"/>
                </a:solidFill>
              </a:rPr>
              <a:t>Деепричастные обороты всегда выделяются запятыми.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FFFF00"/>
                </a:solidFill>
              </a:rPr>
              <a:t>Деепричастия несовершенного вида отвечают на вопрос «что сделав?».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FFFF00"/>
                </a:solidFill>
              </a:rPr>
              <a:t>Деепричастия не имеют окончаний.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147" y="1061438"/>
            <a:ext cx="1921979" cy="3591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Объект 2"/>
          <p:cNvSpPr>
            <a:spLocks noGrp="1"/>
          </p:cNvSpPr>
          <p:nvPr>
            <p:ph idx="1"/>
          </p:nvPr>
        </p:nvSpPr>
        <p:spPr>
          <a:xfrm>
            <a:off x="323850" y="260350"/>
            <a:ext cx="8351838" cy="4097344"/>
          </a:xfrm>
        </p:spPr>
        <p:txBody>
          <a:bodyPr/>
          <a:lstStyle/>
          <a:p>
            <a:pPr algn="just"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Язык - это история народа. Язык - это путь цивилизации и культуры... Поэтому-то изучение и сбережение русского языка является не праздным занятием от нечего делать, но насущной необходимостью... </a:t>
            </a:r>
            <a:b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</a:t>
            </a:r>
            <a:r>
              <a:rPr lang="ru-RU" sz="3600" b="1" dirty="0" smtClean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И. Куприн</a:t>
            </a:r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</a:t>
            </a:r>
          </a:p>
          <a:p>
            <a:endParaRPr lang="ru-RU" sz="2800" dirty="0" smtClean="0"/>
          </a:p>
        </p:txBody>
      </p:sp>
      <p:pic>
        <p:nvPicPr>
          <p:cNvPr id="1028" name="Picture 4" descr="C:\Users\Администратор\Desktop\inde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5" y="3643314"/>
            <a:ext cx="2628000" cy="2924107"/>
          </a:xfrm>
          <a:prstGeom prst="ellipse">
            <a:avLst/>
          </a:prstGeom>
          <a:ln w="190500" cap="rnd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66"/>
          <p:cNvSpPr txBox="1">
            <a:spLocks noChangeArrowheads="1"/>
          </p:cNvSpPr>
          <p:nvPr/>
        </p:nvSpPr>
        <p:spPr bwMode="auto">
          <a:xfrm>
            <a:off x="128781" y="101878"/>
            <a:ext cx="83581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Название какого очень распространенного дерева состоит из четырёх предлогов?</a:t>
            </a:r>
            <a:endParaRPr lang="ru-RU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углом вверх 4">
            <a:hlinkClick r:id="rId3" action="ppaction://hlinksldjump"/>
          </p:cNvPr>
          <p:cNvSpPr/>
          <p:nvPr/>
        </p:nvSpPr>
        <p:spPr>
          <a:xfrm>
            <a:off x="7893844" y="5993607"/>
            <a:ext cx="1000125" cy="6429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8549" y="1138783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Из каких трёх предлогов можно составить название домашнего животного?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9486" y="2127096"/>
            <a:ext cx="86792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Из каких четырёх предлогов можно составить название важной принадлежности велосипеда, без которой не следует отправляться в дальнюю поездку?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сос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781" y="3914355"/>
            <a:ext cx="1944000" cy="2921310"/>
          </a:xfrm>
          <a:prstGeom prst="rect">
            <a:avLst/>
          </a:prstGeom>
        </p:spPr>
      </p:pic>
      <p:pic>
        <p:nvPicPr>
          <p:cNvPr id="9" name="Рисунок 8" descr="коз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7119" y="3934469"/>
            <a:ext cx="2772000" cy="2076322"/>
          </a:xfrm>
          <a:prstGeom prst="rect">
            <a:avLst/>
          </a:prstGeom>
        </p:spPr>
      </p:pic>
      <p:pic>
        <p:nvPicPr>
          <p:cNvPr id="11" name="Рисунок 10" descr="нас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3457" y="3949803"/>
            <a:ext cx="3065706" cy="2043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714356"/>
            <a:ext cx="44798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первый слог — на дереве,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мой слог — союз.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целом я — материя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 костюм гожусь.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44710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шарады</a:t>
            </a:r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285992"/>
            <a:ext cx="53262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много странного на свете:</a:t>
            </a:r>
            <a:b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вам предлог, союз и вновь предлог,</a:t>
            </a:r>
            <a:b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целое в лесу я как-то встретил,</a:t>
            </a:r>
            <a:b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страху еле ноги уволок.</a:t>
            </a:r>
            <a:b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4286256"/>
            <a:ext cx="501541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слог мой каждый знает —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классах он всегда бывает.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к нему союз прибавим,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Сзади дерево поставим.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целое узнать,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следует назвать.</a:t>
            </a:r>
          </a:p>
          <a:p>
            <a:endParaRPr lang="ru-RU" dirty="0"/>
          </a:p>
        </p:txBody>
      </p:sp>
      <p:pic>
        <p:nvPicPr>
          <p:cNvPr id="9" name="Рисунок 8" descr="сукн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714356"/>
            <a:ext cx="2190750" cy="1524000"/>
          </a:xfrm>
          <a:prstGeom prst="rect">
            <a:avLst/>
          </a:prstGeom>
        </p:spPr>
      </p:pic>
      <p:pic>
        <p:nvPicPr>
          <p:cNvPr id="10" name="Рисунок 9" descr="уда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2357430"/>
            <a:ext cx="2484000" cy="1847073"/>
          </a:xfrm>
          <a:prstGeom prst="rect">
            <a:avLst/>
          </a:prstGeom>
        </p:spPr>
      </p:pic>
      <p:pic>
        <p:nvPicPr>
          <p:cNvPr id="11" name="Рисунок 10" descr="город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2610" y="4497356"/>
            <a:ext cx="2484000" cy="1860602"/>
          </a:xfrm>
          <a:prstGeom prst="rect">
            <a:avLst/>
          </a:prstGeom>
        </p:spPr>
      </p:pic>
      <p:sp>
        <p:nvSpPr>
          <p:cNvPr id="14" name="Стрелка углом вверх 13">
            <a:hlinkClick r:id="rId6" action="ppaction://hlinksldjump"/>
          </p:cNvPr>
          <p:cNvSpPr/>
          <p:nvPr/>
        </p:nvSpPr>
        <p:spPr>
          <a:xfrm>
            <a:off x="7858155" y="5715000"/>
            <a:ext cx="1000125" cy="6429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642918"/>
            <a:ext cx="6429420" cy="5232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</a:rPr>
              <a:t>ВНИМАНИЕ!  ВНИМАНИЕ!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643050"/>
            <a:ext cx="5429288" cy="310854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Ждёт вас новое испытание! 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Ох, и трудное предстоит вам задание!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Пассивных сейчас быть 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        не должно.</a:t>
            </a:r>
          </a:p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Помните: «Один за всех, и все за одного!»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11" descr="KNIGH0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27731" y="1214422"/>
            <a:ext cx="3201987" cy="48244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357166"/>
            <a:ext cx="77866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Исправьте речевые и грамматические ошибки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14000" y="1499495"/>
            <a:ext cx="5926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1. Утерян кошелек с семьсот тридцатью рублями.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27768" y="1878026"/>
            <a:ext cx="5622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2.  Трое спортсменок выступили очень удачно.</a:t>
            </a:r>
          </a:p>
          <a:p>
            <a:endParaRPr lang="ru-RU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574670" y="2334547"/>
            <a:ext cx="60007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В магазин привезли красивую тюль.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99224" y="2820791"/>
            <a:ext cx="4482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4. Старик обратно вернулся домой.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025963" y="3220977"/>
            <a:ext cx="5444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5. Он рассказал автобиографию своей жизни</a:t>
            </a: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27755" y="3663506"/>
            <a:ext cx="6531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6. Ему была представлена возможность поехать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          на юг.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027755" y="4186393"/>
            <a:ext cx="5209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7. Все гости получили памятные сувениры.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82035" y="4512010"/>
            <a:ext cx="5493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chemeClr val="bg1"/>
                </a:solidFill>
              </a:rPr>
              <a:t>8. Прыгая с ветки на ветку, мы поймали белку.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082735" y="4905921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chemeClr val="bg1"/>
                </a:solidFill>
              </a:rPr>
              <a:t>9. Подъезжая к лесу, выскочил заяц.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43808" y="5325201"/>
            <a:ext cx="4638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   10.  Детвора готовились к празднику.</a:t>
            </a:r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089893" y="5698572"/>
            <a:ext cx="4836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11. Все  радовались  красотой  природы</a:t>
            </a:r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064862" y="6146326"/>
            <a:ext cx="5266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b="1" dirty="0" smtClean="0">
                <a:solidFill>
                  <a:schemeClr val="bg1"/>
                </a:solidFill>
              </a:rPr>
              <a:t>12. Сегодня холодно, поэтому я одела шубу.</a:t>
            </a:r>
          </a:p>
          <a:p>
            <a:endParaRPr lang="ru-RU" dirty="0"/>
          </a:p>
        </p:txBody>
      </p:sp>
      <p:pic>
        <p:nvPicPr>
          <p:cNvPr id="3084" name="Picture 12" descr="Картинки по запросу ученая сова клипар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1" y="2718628"/>
            <a:ext cx="2996181" cy="186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146" grpId="0"/>
      <p:bldP spid="9" grpId="0"/>
      <p:bldP spid="10" grpId="0"/>
      <p:bldP spid="11" grpId="0"/>
      <p:bldP spid="12" grpId="0"/>
      <p:bldP spid="13" grpId="0"/>
      <p:bldP spid="14" grpId="0"/>
      <p:bldP spid="22" grpId="0"/>
      <p:bldP spid="23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 w="57150">
            <a:solidFill>
              <a:srgbClr val="FFFF00"/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ВОПРОС - ШУТКА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Picture 7" descr="CRCTR48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0409" y="1600200"/>
            <a:ext cx="4652185" cy="45259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643050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 КАК СКАЗАТЬ ПРАВИЛЬНО?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       У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рыбов</a:t>
            </a:r>
            <a:r>
              <a:rPr lang="ru-RU" sz="2800" b="1" i="1" dirty="0" smtClean="0">
                <a:solidFill>
                  <a:srgbClr val="FFFF00"/>
                </a:solidFill>
              </a:rPr>
              <a:t> нет зубов.</a:t>
            </a:r>
          </a:p>
          <a:p>
            <a:pPr>
              <a:buFont typeface="Wingdings" pitchFamily="2" charset="2"/>
              <a:buNone/>
            </a:pPr>
            <a:endParaRPr lang="ru-RU" sz="2800" b="1" i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      У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рыбей</a:t>
            </a:r>
            <a:r>
              <a:rPr lang="ru-RU" sz="2800" b="1" i="1" dirty="0" smtClean="0">
                <a:solidFill>
                  <a:srgbClr val="FFFF00"/>
                </a:solidFill>
              </a:rPr>
              <a:t> нет </a:t>
            </a:r>
            <a:r>
              <a:rPr lang="ru-RU" sz="2800" b="1" i="1" dirty="0" err="1" smtClean="0">
                <a:solidFill>
                  <a:srgbClr val="FFFF00"/>
                </a:solidFill>
              </a:rPr>
              <a:t>зубей</a:t>
            </a:r>
            <a:r>
              <a:rPr lang="ru-RU" sz="2800" b="1" i="1" dirty="0" smtClean="0">
                <a:solidFill>
                  <a:srgbClr val="FFFF00"/>
                </a:solidFill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 sz="2800" b="1" i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FFFF00"/>
                </a:solidFill>
              </a:rPr>
              <a:t>       У рыб нет зубьев.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80000" cy="3725866"/>
          </a:xfrm>
        </p:spPr>
        <p:txBody>
          <a:bodyPr/>
          <a:lstStyle/>
          <a:p>
            <a:r>
              <a:rPr lang="ru-RU" sz="7200" b="1" dirty="0" smtClean="0">
                <a:ln w="1905"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ИГРУ!</a:t>
            </a:r>
            <a:endParaRPr lang="ru-RU" sz="7200" b="1" dirty="0">
              <a:ln w="1905">
                <a:solidFill>
                  <a:schemeClr val="tx2">
                    <a:lumMod val="50000"/>
                  </a:schemeClr>
                </a:solidFill>
              </a:ln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5" descr="D:\Светлана\Анимашки\дети\Рисунок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3143248"/>
            <a:ext cx="3132000" cy="3534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4969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ресурсы:</a:t>
            </a:r>
          </a:p>
          <a:p>
            <a:pPr marL="514350" indent="-514350" algn="just">
              <a:buAutoNum type="arabicPeriod"/>
            </a:pP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Александрова Г. Занимательный русский язык (серия «Нескучный учебник»). Санкт-Петербург, «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Тригон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1997</a:t>
            </a:r>
          </a:p>
          <a:p>
            <a:pPr marL="514350" indent="-514350" algn="just">
              <a:buAutoNum type="arabicPeriod"/>
            </a:pPr>
            <a:r>
              <a:rPr lang="en-US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russkiy-na-5.ru/articles/332</a:t>
            </a:r>
            <a:endParaRPr lang="ru-RU" sz="28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01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008" y="1052736"/>
            <a:ext cx="89289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выполнена 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Светланой  Павловной 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Фокиной, учителем русского языка и 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</a:p>
          <a:p>
            <a:pPr algn="ctr"/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800" b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Малошуйская</a:t>
            </a:r>
            <a:r>
              <a:rPr 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pPr algn="ctr"/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844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4" action="ppaction://hlinksldjump"/>
          </p:cNvPr>
          <p:cNvSpPr/>
          <p:nvPr/>
        </p:nvSpPr>
        <p:spPr>
          <a:xfrm>
            <a:off x="142570" y="978467"/>
            <a:ext cx="2880000" cy="180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орфография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3600" dirty="0"/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3102925" y="978467"/>
            <a:ext cx="2880000" cy="1800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морфемика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6063772" y="978467"/>
            <a:ext cx="2880000" cy="1800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фразеология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142570" y="3071810"/>
            <a:ext cx="2880000" cy="1800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фонетика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3091236" y="3071810"/>
            <a:ext cx="2880000" cy="180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лексика</a:t>
            </a:r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6042271" y="3059457"/>
            <a:ext cx="2880000" cy="180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пунктуация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hlinkClick r:id="rId10" action="ppaction://hlinksldjump"/>
          </p:cNvPr>
          <p:cNvSpPr/>
          <p:nvPr/>
        </p:nvSpPr>
        <p:spPr>
          <a:xfrm>
            <a:off x="6143636" y="6000768"/>
            <a:ext cx="2677271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hlinkClick r:id="rId11" action="ppaction://hlinksldjump"/>
              </a:rPr>
              <a:t>Второй</a:t>
            </a: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тур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0"/>
            <a:ext cx="368883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Первый тур</a:t>
            </a:r>
          </a:p>
        </p:txBody>
      </p:sp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Стрелка углом вверх 67">
            <a:hlinkClick r:id="rId3" action="ppaction://hlinksldjump"/>
          </p:cNvPr>
          <p:cNvSpPr/>
          <p:nvPr/>
        </p:nvSpPr>
        <p:spPr>
          <a:xfrm>
            <a:off x="6786563" y="5715000"/>
            <a:ext cx="1928812" cy="9286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1. Какие согласные всегда глухие?                       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2714620"/>
            <a:ext cx="8501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5246" y="1237292"/>
            <a:ext cx="685804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bg2"/>
                </a:solidFill>
              </a:rPr>
              <a:t>2. Сколько раз звук </a:t>
            </a:r>
            <a:r>
              <a:rPr lang="en-US" sz="2800" b="1" dirty="0" smtClean="0">
                <a:solidFill>
                  <a:schemeClr val="bg2"/>
                </a:solidFill>
              </a:rPr>
              <a:t>[</a:t>
            </a:r>
            <a:r>
              <a:rPr lang="ru-RU" sz="2800" b="1" dirty="0" err="1" smtClean="0">
                <a:solidFill>
                  <a:schemeClr val="bg2"/>
                </a:solidFill>
              </a:rPr>
              <a:t>ц</a:t>
            </a:r>
            <a:r>
              <a:rPr lang="en-US" sz="2800" b="1" dirty="0" smtClean="0">
                <a:solidFill>
                  <a:schemeClr val="bg2"/>
                </a:solidFill>
              </a:rPr>
              <a:t>]</a:t>
            </a:r>
            <a:r>
              <a:rPr lang="ru-RU" sz="2800" b="1" dirty="0" smtClean="0">
                <a:solidFill>
                  <a:schemeClr val="bg2"/>
                </a:solidFill>
              </a:rPr>
              <a:t> встречается в  предложении?</a:t>
            </a:r>
            <a:endParaRPr lang="ru-RU" sz="2800" dirty="0" smtClean="0">
              <a:solidFill>
                <a:schemeClr val="bg2"/>
              </a:solidFill>
            </a:endParaRP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pPr>
              <a:buFont typeface="Wingdings" pitchFamily="2" charset="2"/>
              <a:buNone/>
            </a:pPr>
            <a:r>
              <a:rPr lang="ru-RU" sz="2800" b="1" i="1" dirty="0" smtClean="0">
                <a:solidFill>
                  <a:srgbClr val="FFC000"/>
                </a:solidFill>
              </a:rPr>
              <a:t>Два цветочка в цветнике разрастаются, листочками переплетаются, солнышку улыбаются.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8" name="Picture 7" descr="FLOWERS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33994" y="1870075"/>
            <a:ext cx="4038600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углом вверх 2">
            <a:hlinkClick r:id="rId3" action="ppaction://hlinksldjump"/>
          </p:cNvPr>
          <p:cNvSpPr/>
          <p:nvPr/>
        </p:nvSpPr>
        <p:spPr>
          <a:xfrm>
            <a:off x="6500813" y="5429250"/>
            <a:ext cx="1928812" cy="9286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167" y="0"/>
            <a:ext cx="9144000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0000"/>
                </a:solidFill>
              </a:rPr>
              <a:t>1. Федя </a:t>
            </a:r>
            <a:r>
              <a:rPr lang="ru-RU" sz="2800" b="1" dirty="0" err="1" smtClean="0">
                <a:solidFill>
                  <a:srgbClr val="000000"/>
                </a:solidFill>
              </a:rPr>
              <a:t>Словарёв</a:t>
            </a:r>
            <a:r>
              <a:rPr lang="ru-RU" sz="2800" b="1" dirty="0" smtClean="0">
                <a:solidFill>
                  <a:srgbClr val="000000"/>
                </a:solidFill>
              </a:rPr>
              <a:t> привёл примеры слов, начинающихся с буквы</a:t>
            </a:r>
            <a:r>
              <a:rPr lang="ru-RU" sz="2800" b="1" i="1" dirty="0" smtClean="0">
                <a:solidFill>
                  <a:srgbClr val="000000"/>
                </a:solidFill>
              </a:rPr>
              <a:t> а</a:t>
            </a:r>
            <a:r>
              <a:rPr lang="ru-RU" sz="2800" b="1" dirty="0" smtClean="0">
                <a:solidFill>
                  <a:srgbClr val="000000"/>
                </a:solidFill>
              </a:rPr>
              <a:t>: </a:t>
            </a:r>
            <a:r>
              <a:rPr lang="ru-RU" sz="2800" b="1" i="1" dirty="0" smtClean="0">
                <a:solidFill>
                  <a:srgbClr val="000000"/>
                </a:solidFill>
              </a:rPr>
              <a:t>авиация, аккомпанировать, апельсин, аттестат, аксессуар, </a:t>
            </a:r>
            <a:r>
              <a:rPr lang="ru-RU" sz="2800" b="1" i="1" dirty="0" err="1" smtClean="0">
                <a:solidFill>
                  <a:srgbClr val="000000"/>
                </a:solidFill>
              </a:rPr>
              <a:t>аптимизм</a:t>
            </a:r>
            <a:r>
              <a:rPr lang="ru-RU" sz="2800" b="1" i="1" dirty="0" smtClean="0">
                <a:solidFill>
                  <a:srgbClr val="000000"/>
                </a:solidFill>
              </a:rPr>
              <a:t>, акробат.</a:t>
            </a:r>
            <a:r>
              <a:rPr lang="ru-RU" sz="2800" b="1" dirty="0" smtClean="0">
                <a:solidFill>
                  <a:srgbClr val="000000"/>
                </a:solidFill>
              </a:rPr>
              <a:t> Есть ли у него ошибки?</a:t>
            </a:r>
            <a:endParaRPr lang="ru-RU" sz="2800" b="1" dirty="0">
              <a:solidFill>
                <a:srgbClr val="000000"/>
              </a:solidFill>
            </a:endParaRPr>
          </a:p>
        </p:txBody>
      </p:sp>
      <p:pic>
        <p:nvPicPr>
          <p:cNvPr id="1026" name="Picture 2" descr="C:\Users\Администратор\Desktop\Света\рисунки\мальч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9833" y="3993994"/>
            <a:ext cx="1584000" cy="2851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16943" y="2453014"/>
            <a:ext cx="9158776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</a:rPr>
              <a:t>2. Федя думает, что слова </a:t>
            </a:r>
            <a:r>
              <a:rPr lang="ru-RU" sz="2800" b="1" i="1" dirty="0" smtClean="0">
                <a:solidFill>
                  <a:srgbClr val="C00000"/>
                </a:solidFill>
              </a:rPr>
              <a:t>(без) спросу, (без) толку, (без) устали, (без) разбору </a:t>
            </a:r>
            <a:r>
              <a:rPr lang="ru-RU" sz="2800" b="1" dirty="0" smtClean="0">
                <a:solidFill>
                  <a:srgbClr val="C00000"/>
                </a:solidFill>
              </a:rPr>
              <a:t>пишутся раздельно. Прав ли он?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285720" y="142852"/>
            <a:ext cx="8258204" cy="4525963"/>
          </a:xfrm>
        </p:spPr>
        <p:txBody>
          <a:bodyPr/>
          <a:lstStyle/>
          <a:p>
            <a:pPr algn="just"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1. Марфа думает, что все прилагательные, образованные от существительных - названий месяцев, пишутся с мягким знаком, точно так же, как слова: 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-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сентябрьский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ноябрь-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ноябрьский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декабрь -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декабрьский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Верно ли это?</a:t>
            </a:r>
          </a:p>
          <a:p>
            <a:pPr marL="357188" indent="-93663" algn="just">
              <a:buNone/>
            </a:pP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Марфа решила, что слова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пр…сесть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пр…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…милый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пр…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ближался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градить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…касаться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пр…клеить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пишутся с буквой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ли это?</a:t>
            </a:r>
          </a:p>
          <a:p>
            <a:pPr>
              <a:buNone/>
            </a:pPr>
            <a:endParaRPr lang="ru-RU" sz="2400" b="1" dirty="0" smtClean="0"/>
          </a:p>
          <a:p>
            <a:pPr>
              <a:buFont typeface="Arial" charset="0"/>
              <a:buNone/>
            </a:pPr>
            <a:endParaRPr lang="ru-RU" sz="2400" i="1" dirty="0" smtClean="0"/>
          </a:p>
        </p:txBody>
      </p:sp>
      <p:sp>
        <p:nvSpPr>
          <p:cNvPr id="4" name="Стрелка углом вверх 3">
            <a:hlinkClick r:id="rId3" action="ppaction://hlinksldjump"/>
          </p:cNvPr>
          <p:cNvSpPr/>
          <p:nvPr/>
        </p:nvSpPr>
        <p:spPr>
          <a:xfrm>
            <a:off x="7286625" y="5643563"/>
            <a:ext cx="1214438" cy="78581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pic>
        <p:nvPicPr>
          <p:cNvPr id="2051" name="Picture 3" descr="C:\Users\Администратор\Desktop\school21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232" y="4624500"/>
            <a:ext cx="2310517" cy="223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углом вверх 2">
            <a:hlinkClick r:id="rId3" action="ppaction://hlinksldjump"/>
          </p:cNvPr>
          <p:cNvSpPr/>
          <p:nvPr/>
        </p:nvSpPr>
        <p:spPr>
          <a:xfrm>
            <a:off x="7358063" y="5715000"/>
            <a:ext cx="1071562" cy="6429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401327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FFFF00"/>
                </a:solidFill>
                <a:latin typeface="Calibri" pitchFamily="34" charset="0"/>
              </a:rPr>
              <a:t>2. Объясните смысл выражения «</a:t>
            </a:r>
            <a:r>
              <a:rPr lang="ru-RU" sz="2800" b="1" i="1" dirty="0" err="1" smtClean="0">
                <a:solidFill>
                  <a:srgbClr val="FFFF00"/>
                </a:solidFill>
                <a:latin typeface="Calibri" pitchFamily="34" charset="0"/>
              </a:rPr>
              <a:t>ахилессова</a:t>
            </a:r>
            <a:r>
              <a:rPr lang="ru-RU" sz="2800" b="1" i="1" dirty="0" smtClean="0">
                <a:solidFill>
                  <a:srgbClr val="FFFF00"/>
                </a:solidFill>
                <a:latin typeface="Calibri" pitchFamily="34" charset="0"/>
              </a:rPr>
              <a:t> пята». С каким историческим персонажем оно связано?</a:t>
            </a:r>
            <a:endParaRPr lang="ru-RU" sz="2800" b="1" i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285728"/>
            <a:ext cx="81439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</a:rPr>
              <a:t>Объясните значения фразеологизмов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голыми руками взять;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водить за нос;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без сучка без задоринки;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зарубить себе на носу;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держать в ежовых рукавицах;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чужими руками жар загребать.</a:t>
            </a:r>
          </a:p>
          <a:p>
            <a:pPr marL="342900" indent="-342900">
              <a:buFont typeface="Wingdings" pitchFamily="2" charset="2"/>
              <a:buChar char="v"/>
            </a:pP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сова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4509120"/>
            <a:ext cx="2232000" cy="223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углом вверх 2">
            <a:hlinkClick r:id="rId3" action="ppaction://hlinksldjump"/>
          </p:cNvPr>
          <p:cNvSpPr/>
          <p:nvPr/>
        </p:nvSpPr>
        <p:spPr>
          <a:xfrm>
            <a:off x="6500813" y="5000622"/>
            <a:ext cx="1928812" cy="9286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/>
          </a:p>
        </p:txBody>
      </p:sp>
      <p:sp>
        <p:nvSpPr>
          <p:cNvPr id="9219" name="TextBox 66"/>
          <p:cNvSpPr txBox="1">
            <a:spLocks noChangeArrowheads="1"/>
          </p:cNvSpPr>
          <p:nvPr/>
        </p:nvSpPr>
        <p:spPr bwMode="auto">
          <a:xfrm>
            <a:off x="0" y="-71462"/>
            <a:ext cx="835818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42950" indent="-742950" algn="just">
              <a:buAutoNum type="arabicPeriod"/>
            </a:pPr>
            <a:r>
              <a:rPr lang="ru-RU" sz="3200" b="1" i="1" dirty="0" smtClean="0">
                <a:solidFill>
                  <a:srgbClr val="FFC000"/>
                </a:solidFill>
                <a:latin typeface="Calibri" pitchFamily="34" charset="0"/>
              </a:rPr>
              <a:t>Определите, где верно  указаны синонимы:</a:t>
            </a:r>
          </a:p>
          <a:p>
            <a:pPr marL="742950" indent="-742950" algn="just"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FFC000"/>
                </a:solidFill>
                <a:latin typeface="Calibri" pitchFamily="34" charset="0"/>
              </a:rPr>
              <a:t>одарённый – талантливый;</a:t>
            </a:r>
          </a:p>
          <a:p>
            <a:pPr marL="742950" indent="-742950" algn="just"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FFC000"/>
                </a:solidFill>
                <a:latin typeface="Calibri" pitchFamily="34" charset="0"/>
              </a:rPr>
              <a:t>ликовать – торжествовать;</a:t>
            </a:r>
          </a:p>
          <a:p>
            <a:pPr marL="742950" indent="-742950" algn="just"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FFC000"/>
                </a:solidFill>
                <a:latin typeface="Calibri" pitchFamily="34" charset="0"/>
              </a:rPr>
              <a:t>благородный – спокойный;</a:t>
            </a:r>
          </a:p>
          <a:p>
            <a:pPr marL="742950" indent="-742950" algn="just"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FFC000"/>
                </a:solidFill>
                <a:latin typeface="Calibri" pitchFamily="34" charset="0"/>
              </a:rPr>
              <a:t>хитрый – лукавый;</a:t>
            </a:r>
          </a:p>
          <a:p>
            <a:pPr marL="742950" indent="-742950" algn="just"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FFC000"/>
                </a:solidFill>
                <a:latin typeface="Calibri" pitchFamily="34" charset="0"/>
              </a:rPr>
              <a:t>радушный – гостеприимный.</a:t>
            </a:r>
          </a:p>
          <a:p>
            <a:pPr marL="742950" indent="-742950" algn="just"/>
            <a:endParaRPr lang="ru-RU" sz="2800" b="1" i="1" dirty="0" smtClean="0">
              <a:solidFill>
                <a:srgbClr val="FFC000"/>
              </a:solidFill>
              <a:latin typeface="Calibri" pitchFamily="34" charset="0"/>
            </a:endParaRPr>
          </a:p>
          <a:p>
            <a:pPr marL="742950" indent="-742950" algn="just">
              <a:buFont typeface="Wingdings" pitchFamily="2" charset="2"/>
              <a:buChar char="Ø"/>
            </a:pPr>
            <a:endParaRPr lang="ru-RU" sz="2800" b="1" i="1" dirty="0" smtClean="0">
              <a:solidFill>
                <a:srgbClr val="FFC000"/>
              </a:solidFill>
              <a:latin typeface="Calibri" pitchFamily="34" charset="0"/>
            </a:endParaRPr>
          </a:p>
          <a:p>
            <a:pPr marL="742950" indent="-742950" algn="just"/>
            <a:endParaRPr lang="ru-RU" sz="2800" b="1" i="1" dirty="0">
              <a:solidFill>
                <a:srgbClr val="FFC000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3382408"/>
            <a:ext cx="87154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Слова, употребляемые жителями той или иной области,</a:t>
            </a:r>
          </a:p>
          <a:p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называются: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диалектными;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профессиональными;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устаревшими;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заимствованными.</a:t>
            </a:r>
          </a:p>
          <a:p>
            <a:pPr>
              <a:buFont typeface="Wingdings" pitchFamily="2" charset="2"/>
              <a:buChar char="Ø"/>
            </a:pPr>
            <a:endParaRPr lang="ru-RU" sz="2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углом вверх 2">
            <a:hlinkClick r:id="rId3" action="ppaction://hlinksldjump"/>
          </p:cNvPr>
          <p:cNvSpPr/>
          <p:nvPr/>
        </p:nvSpPr>
        <p:spPr>
          <a:xfrm>
            <a:off x="7020272" y="5815203"/>
            <a:ext cx="1928812" cy="9286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О каких знаках препинания идет речь?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Когда слова гремели и блистали,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в моде был, я был на пьедестале!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Однако время новое настало -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Оно меня и свергло с пьедестала.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о себе сказать могу?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Согнула жизнь меня в дугу.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свой характер я плачу –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то, что много знать хочу.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Известно миру с давних пор,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знак и я немаловажный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не окончен разговор…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начинает думать каждый.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214282" y="4614874"/>
            <a:ext cx="8143932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Какой знак препинания впервые был введен Н.М.Карамзиным? В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каких случаях мы ставим этот знак препинания?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8" name="Рисунок 7" descr="клипар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6710" y="214295"/>
            <a:ext cx="2340000" cy="4192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3" grpId="0"/>
      <p:bldP spid="4915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</TotalTime>
  <Words>1295</Words>
  <Application>Microsoft Office PowerPoint</Application>
  <PresentationFormat>Экран (4:3)</PresentationFormat>
  <Paragraphs>193</Paragraphs>
  <Slides>27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- ШУТКА</vt:lpstr>
      <vt:lpstr>СПАСИБО ЗА ИГРУ!</vt:lpstr>
      <vt:lpstr>Презентация PowerPoint</vt:lpstr>
      <vt:lpstr>Презентация PowerPoint</vt:lpstr>
    </vt:vector>
  </TitlesOfParts>
  <Company>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one</dc:creator>
  <cp:lastModifiedBy>Игорь</cp:lastModifiedBy>
  <cp:revision>167</cp:revision>
  <dcterms:created xsi:type="dcterms:W3CDTF">2008-04-04T11:18:23Z</dcterms:created>
  <dcterms:modified xsi:type="dcterms:W3CDTF">2018-01-25T12:45:15Z</dcterms:modified>
</cp:coreProperties>
</file>