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305" r:id="rId3"/>
    <p:sldId id="307" r:id="rId4"/>
    <p:sldId id="308" r:id="rId5"/>
    <p:sldId id="309" r:id="rId6"/>
    <p:sldId id="310" r:id="rId7"/>
    <p:sldId id="312" r:id="rId8"/>
    <p:sldId id="283" r:id="rId9"/>
    <p:sldId id="304" r:id="rId10"/>
    <p:sldId id="276" r:id="rId11"/>
    <p:sldId id="299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3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14484-54C0-42C0-BF30-F7E241A8FEAF}" type="datetimeFigureOut">
              <a:rPr lang="ru-RU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E631E-32C3-4B40-8EB9-EBECD7E8D2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E3857-F9C4-48D0-A2D9-5B2DBFBF42A3}" type="datetimeFigureOut">
              <a:rPr lang="ru-RU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7B82E-8D8E-4475-A329-33DAEB0EEE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B5EDA-8050-42E0-9658-0BD7D5EBCA9F}" type="datetimeFigureOut">
              <a:rPr lang="ru-RU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AF98-8BD6-4E0D-8E71-C1F9626347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98C27-F88A-4646-8733-B964519ACEC6}" type="datetimeFigureOut">
              <a:rPr lang="ru-RU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B1C0D-CE79-470A-AE61-06CF4FA852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DAAF8-3EF4-4714-BC27-F879B776880E}" type="datetimeFigureOut">
              <a:rPr lang="ru-RU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74416-7EAA-4147-A154-48A18C3C4B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608CA-4BFB-4A26-A9A1-99B98E8DEA04}" type="datetimeFigureOut">
              <a:rPr lang="ru-RU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08F49-ACB1-483B-A770-1CF85549FF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BEE1F5-66E8-4130-8D65-11BE59CC33C8}" type="datetimeFigureOut">
              <a:rPr lang="ru-RU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659C3E-DC07-4275-891F-E5959B25E0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66153-F337-403D-8CFB-7501C3FD3F2B}" type="datetimeFigureOut">
              <a:rPr lang="ru-RU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48CF7-BCF0-46CD-9BEA-E48CDE73B2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9D864-EC59-4C7B-BF37-D403B24511A8}" type="datetimeFigureOut">
              <a:rPr lang="ru-RU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10478-9E58-4D1F-A01F-6B3376D910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25B11-62A0-46AF-90AB-42CF28542908}" type="datetimeFigureOut">
              <a:rPr lang="ru-RU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FD9EF-842B-4660-B93C-9127B0E30B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04EFD-6B3C-40C5-9B6D-CE2943306675}" type="datetimeFigureOut">
              <a:rPr lang="ru-RU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9480DB-F57B-4365-9A77-14A49CD8EB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D750836-D071-48C6-8500-C2CDA5FC0FBD}" type="datetimeFigureOut">
              <a:rPr lang="ru-RU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A842318-97C0-4C21-A01E-348A7501AB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74029" y="714356"/>
            <a:ext cx="5410455" cy="258532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Буква Ю </a:t>
            </a:r>
            <a:r>
              <a:rPr lang="ru-RU" sz="5400" b="1" dirty="0" err="1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ю</a:t>
            </a:r>
            <a:r>
              <a:rPr lang="ru-RU" sz="5400" b="1" dirty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обозначающая 2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звука [</a:t>
            </a:r>
            <a:r>
              <a:rPr lang="ru-RU" sz="5400" b="1" dirty="0" err="1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й’у</a:t>
            </a:r>
            <a:r>
              <a:rPr lang="ru-RU" sz="5400" b="1" dirty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]</a:t>
            </a:r>
            <a:endParaRPr lang="ru-RU" sz="5400" b="1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77887" y="4077072"/>
            <a:ext cx="336598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Урок № </a:t>
            </a:r>
            <a:r>
              <a:rPr lang="ru-RU" sz="54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41</a:t>
            </a:r>
            <a:endParaRPr lang="ru-RU" sz="54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Helen\Desktop\схемы\буквы\5565998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836613"/>
            <a:ext cx="7635875" cy="568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11188" y="260350"/>
            <a:ext cx="4048125" cy="4619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Найди слова с буквой Ю.</a:t>
            </a:r>
          </a:p>
        </p:txBody>
      </p:sp>
      <p:pic>
        <p:nvPicPr>
          <p:cNvPr id="2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108FEAA4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850" y="105251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0" y="765175"/>
            <a:ext cx="4232275" cy="156845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4800" b="1" dirty="0">
                <a:latin typeface="Arial" pitchFamily="34" charset="0"/>
                <a:cs typeface="Arial" pitchFamily="34" charset="0"/>
              </a:rPr>
              <a:t>Я всё понял. </a:t>
            </a:r>
          </a:p>
          <a:p>
            <a:pPr>
              <a:defRPr/>
            </a:pPr>
            <a:r>
              <a:rPr lang="ru-RU" sz="4800" b="1" dirty="0">
                <a:latin typeface="Arial" pitchFamily="34" charset="0"/>
                <a:cs typeface="Arial" pitchFamily="34" charset="0"/>
              </a:rPr>
              <a:t>Я молодец!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56100" y="4076700"/>
            <a:ext cx="4214813" cy="193992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latin typeface="Arial" pitchFamily="34" charset="0"/>
                <a:cs typeface="Arial" pitchFamily="34" charset="0"/>
              </a:rPr>
              <a:t>Мне надо ещё </a:t>
            </a:r>
          </a:p>
          <a:p>
            <a:pPr>
              <a:defRPr/>
            </a:pPr>
            <a:r>
              <a:rPr lang="ru-RU" sz="4000" b="1" dirty="0">
                <a:latin typeface="Arial" pitchFamily="34" charset="0"/>
                <a:cs typeface="Arial" pitchFamily="34" charset="0"/>
              </a:rPr>
              <a:t>поработать </a:t>
            </a:r>
          </a:p>
          <a:p>
            <a:pPr>
              <a:defRPr/>
            </a:pPr>
            <a:r>
              <a:rPr lang="ru-RU" sz="4000" b="1" dirty="0">
                <a:latin typeface="Arial" pitchFamily="34" charset="0"/>
                <a:cs typeface="Arial" pitchFamily="34" charset="0"/>
              </a:rPr>
              <a:t>над этой темой.</a:t>
            </a:r>
          </a:p>
        </p:txBody>
      </p:sp>
      <p:pic>
        <p:nvPicPr>
          <p:cNvPr id="12292" name="Picture 4" descr="http://www.dreamlog.ru/img/218/874_7de6d9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8888" y="3716338"/>
            <a:ext cx="2560637" cy="269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6" descr="http://www.nachalka.com/sites/default/files/img/smile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404813"/>
            <a:ext cx="388937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6516688" y="3860800"/>
            <a:ext cx="1943100" cy="792163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500563" y="3860800"/>
            <a:ext cx="1943100" cy="79216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292725" y="1484313"/>
            <a:ext cx="2087563" cy="792162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692275" y="1484313"/>
            <a:ext cx="1943100" cy="792162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Звуки </a:t>
            </a:r>
          </a:p>
        </p:txBody>
      </p:sp>
      <p:sp>
        <p:nvSpPr>
          <p:cNvPr id="307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              Гласные                        Согласные</a:t>
            </a:r>
          </a:p>
          <a:p>
            <a:pPr>
              <a:buFont typeface="Arial" charset="0"/>
              <a:buNone/>
            </a:pPr>
            <a:endParaRPr lang="ru-RU" smtClean="0"/>
          </a:p>
          <a:p>
            <a:pPr>
              <a:buFont typeface="Arial" charset="0"/>
              <a:buNone/>
            </a:pPr>
            <a:r>
              <a:rPr lang="ru-RU" smtClean="0"/>
              <a:t>ударные   безударные     звонкие     глухие</a:t>
            </a:r>
          </a:p>
          <a:p>
            <a:pPr>
              <a:buFont typeface="Arial" charset="0"/>
              <a:buNone/>
            </a:pPr>
            <a:r>
              <a:rPr lang="ru-RU" smtClean="0"/>
              <a:t>                                              </a:t>
            </a:r>
          </a:p>
          <a:p>
            <a:pPr>
              <a:buFont typeface="Arial" charset="0"/>
              <a:buNone/>
            </a:pPr>
            <a:r>
              <a:rPr lang="ru-RU" smtClean="0"/>
              <a:t>                                               твердые     мягкие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 rot="10800000" flipV="1">
            <a:off x="3059113" y="1052513"/>
            <a:ext cx="720725" cy="3603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292725" y="1052513"/>
            <a:ext cx="719138" cy="3603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0800000" flipV="1">
            <a:off x="1258888" y="2349500"/>
            <a:ext cx="720725" cy="3587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0800000" flipV="1">
            <a:off x="5364163" y="2420938"/>
            <a:ext cx="720725" cy="3603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0800000" flipV="1">
            <a:off x="5795963" y="3141663"/>
            <a:ext cx="720725" cy="6477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6200000" flipH="1">
            <a:off x="3024188" y="2384425"/>
            <a:ext cx="503238" cy="4333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6804025" y="2349500"/>
            <a:ext cx="576263" cy="5032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6200000" flipH="1">
            <a:off x="6444457" y="3213894"/>
            <a:ext cx="647700" cy="5032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6300788" y="3141663"/>
            <a:ext cx="431800" cy="1587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908720"/>
            <a:ext cx="6119176" cy="286232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 одной ноге кружится, </a:t>
            </a:r>
            <a:br>
              <a:rPr lang="ru-RU" sz="36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6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Беззаботна, весела. </a:t>
            </a:r>
            <a:br>
              <a:rPr lang="ru-RU" sz="36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6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 пестрой юбке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         танцовщица, </a:t>
            </a:r>
            <a:br>
              <a:rPr lang="ru-RU" sz="36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6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Музыкальная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732588" y="2492375"/>
            <a:ext cx="2149475" cy="13239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юла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43010" name="Picture 2" descr="http://www.yartoys.ru/shop/images/big/9345.jpe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63" y="4000500"/>
            <a:ext cx="2000250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1" name="Picture 3" descr="C:\Users\Helen\Desktop\схемы\схемы\2011-09-08_19373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2625" y="5214938"/>
            <a:ext cx="22463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Picture 4" descr="C:\Users\Helen\Desktop\схемы\схемы\2011-09-08_19370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8938" y="5214938"/>
            <a:ext cx="22733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Минус 7"/>
          <p:cNvSpPr/>
          <p:nvPr/>
        </p:nvSpPr>
        <p:spPr>
          <a:xfrm rot="16200000">
            <a:off x="1750219" y="5607844"/>
            <a:ext cx="2286000" cy="21431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071563" y="4286250"/>
            <a:ext cx="16144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0070C0"/>
                </a:solidFill>
                <a:latin typeface="Verdana" pitchFamily="34" charset="0"/>
              </a:rPr>
              <a:t>[</a:t>
            </a:r>
            <a:r>
              <a:rPr lang="ru-RU" sz="4000" b="1">
                <a:solidFill>
                  <a:srgbClr val="00B050"/>
                </a:solidFill>
                <a:latin typeface="Verdana" pitchFamily="34" charset="0"/>
              </a:rPr>
              <a:t>й</a:t>
            </a:r>
            <a:r>
              <a:rPr lang="ru-RU" sz="4000" b="1">
                <a:solidFill>
                  <a:srgbClr val="FF0000"/>
                </a:solidFill>
                <a:latin typeface="Verdana" pitchFamily="34" charset="0"/>
              </a:rPr>
              <a:t>‘у</a:t>
            </a:r>
            <a:r>
              <a:rPr lang="ru-RU" sz="4000" b="1">
                <a:solidFill>
                  <a:srgbClr val="0070C0"/>
                </a:solidFill>
                <a:latin typeface="Verdana" pitchFamily="34" charset="0"/>
              </a:rPr>
              <a:t>]</a:t>
            </a:r>
          </a:p>
        </p:txBody>
      </p:sp>
      <p:pic>
        <p:nvPicPr>
          <p:cNvPr id="2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63FC6245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16913" y="26035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11188" y="188913"/>
            <a:ext cx="3168650" cy="46196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Отгадай загадку.</a:t>
            </a:r>
          </a:p>
        </p:txBody>
      </p:sp>
      <p:sp>
        <p:nvSpPr>
          <p:cNvPr id="11" name="Минус 10"/>
          <p:cNvSpPr/>
          <p:nvPr/>
        </p:nvSpPr>
        <p:spPr>
          <a:xfrm rot="18283727">
            <a:off x="3958431" y="4337845"/>
            <a:ext cx="936625" cy="57626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0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3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4" grpId="0" animBg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500042"/>
            <a:ext cx="6777305" cy="23083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Я в июне и в июле,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Что бы ни случилось вдруг,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Вместе с мамой уезжаю: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 куда? На …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508104" y="4797152"/>
            <a:ext cx="3183734" cy="15696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юг</a:t>
            </a:r>
            <a:endParaRPr lang="ru-RU" sz="40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6082" name="Picture 2" descr="http://www.torange.ru/photo/8/13/%D0%AE%D0%B3-%D0%BF%D0%B0%D0%BB%D1%8C%D0%BC%D1%8B-%D0%B1%D0%B0%D1%81%D1%81%D0%B5%D0%B9%D0%BD-1302076207_6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3284538"/>
            <a:ext cx="4127500" cy="3097212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0F277EB8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43888" y="26035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0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:\брю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28775"/>
            <a:ext cx="3552825" cy="358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 descr="G:\юл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87675" y="1700213"/>
            <a:ext cx="3671888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 descr="G:\пою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88125" y="1628775"/>
            <a:ext cx="2395538" cy="359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G:\юла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333375"/>
            <a:ext cx="4332287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Прямоугольник 2"/>
          <p:cNvSpPr>
            <a:spLocks noChangeArrowheads="1"/>
          </p:cNvSpPr>
          <p:nvPr/>
        </p:nvSpPr>
        <p:spPr bwMode="auto">
          <a:xfrm>
            <a:off x="5148263" y="4292600"/>
            <a:ext cx="31877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60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ЮЛА</a:t>
            </a:r>
          </a:p>
        </p:txBody>
      </p:sp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G:\заходе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1484784"/>
            <a:ext cx="8748464" cy="501675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Ю</a:t>
            </a:r>
            <a:r>
              <a:rPr lang="ru-RU" sz="8000" b="1" spc="50" dirty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г, </a:t>
            </a:r>
            <a:r>
              <a:rPr lang="ru-RU" sz="8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ю</a:t>
            </a:r>
            <a:r>
              <a:rPr lang="ru-RU" sz="8000" b="1" spc="50" dirty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ла, </a:t>
            </a:r>
            <a:r>
              <a:rPr lang="ru-RU" sz="8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ю</a:t>
            </a:r>
            <a:r>
              <a:rPr lang="ru-RU" sz="8000" b="1" spc="50" dirty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нга,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ю</a:t>
            </a:r>
            <a:r>
              <a:rPr lang="ru-RU" sz="8000" b="1" spc="50" dirty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ннат, </a:t>
            </a:r>
            <a:r>
              <a:rPr lang="ru-RU" sz="8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Ю</a:t>
            </a:r>
            <a:r>
              <a:rPr lang="ru-RU" sz="8000" b="1" spc="50" dirty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ра, по</a:t>
            </a:r>
            <a:r>
              <a:rPr lang="ru-RU" sz="8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ю</a:t>
            </a:r>
            <a:r>
              <a:rPr lang="ru-RU" sz="8000" b="1" spc="50" dirty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т,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spc="50" dirty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ду</a:t>
            </a:r>
            <a:r>
              <a:rPr lang="ru-RU" sz="8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ю</a:t>
            </a:r>
            <a:r>
              <a:rPr lang="ru-RU" sz="8000" b="1" spc="50" dirty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т, л</a:t>
            </a:r>
            <a:r>
              <a:rPr lang="ru-RU" sz="8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ю</a:t>
            </a:r>
            <a:r>
              <a:rPr lang="ru-RU" sz="8000" b="1" spc="50" dirty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бит,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spc="50" dirty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ро</a:t>
            </a:r>
            <a:r>
              <a:rPr lang="ru-RU" sz="8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ю</a:t>
            </a:r>
            <a:r>
              <a:rPr lang="ru-RU" sz="8000" b="1" spc="50" dirty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т, </a:t>
            </a:r>
            <a:r>
              <a:rPr lang="ru-RU" sz="8000" b="1" spc="50" dirty="0" err="1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Хр</a:t>
            </a:r>
            <a:r>
              <a:rPr lang="ru-RU" sz="8000" b="1" spc="50" dirty="0" err="1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ю</a:t>
            </a:r>
            <a:r>
              <a:rPr lang="ru-RU" sz="8000" b="1" spc="50" dirty="0" err="1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ша</a:t>
            </a:r>
            <a:r>
              <a:rPr lang="ru-RU" sz="8000" b="1" spc="50" dirty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.</a:t>
            </a:r>
          </a:p>
        </p:txBody>
      </p:sp>
      <p:sp>
        <p:nvSpPr>
          <p:cNvPr id="16387" name="TextBox 3"/>
          <p:cNvSpPr txBox="1">
            <a:spLocks noChangeArrowheads="1"/>
          </p:cNvSpPr>
          <p:nvPr/>
        </p:nvSpPr>
        <p:spPr bwMode="auto">
          <a:xfrm>
            <a:off x="684213" y="260350"/>
            <a:ext cx="8064500" cy="95408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latin typeface="Arial" pitchFamily="34" charset="0"/>
                <a:cs typeface="Arial" pitchFamily="34" charset="0"/>
              </a:rPr>
              <a:t>Найди слова, в которых буква «</a:t>
            </a:r>
            <a:r>
              <a:rPr lang="ru-RU" sz="2800" b="1" dirty="0" err="1">
                <a:latin typeface="Arial" pitchFamily="34" charset="0"/>
                <a:cs typeface="Arial" pitchFamily="34" charset="0"/>
              </a:rPr>
              <a:t>ю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» </a:t>
            </a:r>
          </a:p>
          <a:p>
            <a:pPr>
              <a:defRPr/>
            </a:pPr>
            <a:r>
              <a:rPr lang="ru-RU" sz="2800" b="1" dirty="0">
                <a:latin typeface="Arial" pitchFamily="34" charset="0"/>
                <a:cs typeface="Arial" pitchFamily="34" charset="0"/>
              </a:rPr>
              <a:t>                                     обозначает 2 звука</a:t>
            </a:r>
            <a:r>
              <a:rPr lang="ru-RU" sz="2800" b="1" dirty="0">
                <a:solidFill>
                  <a:srgbClr val="C00000"/>
                </a:solidFill>
              </a:rPr>
              <a:t>.</a:t>
            </a:r>
          </a:p>
        </p:txBody>
      </p:sp>
      <p:pic>
        <p:nvPicPr>
          <p:cNvPr id="2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B3AD1782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1013" y="134143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1484784"/>
            <a:ext cx="8748464" cy="501675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u="sng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Ю</a:t>
            </a:r>
            <a:r>
              <a:rPr lang="ru-RU" sz="8000" b="1" spc="50" dirty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г, </a:t>
            </a:r>
            <a:r>
              <a:rPr lang="ru-RU" sz="8000" b="1" u="sng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ю</a:t>
            </a:r>
            <a:r>
              <a:rPr lang="ru-RU" sz="8000" b="1" spc="50" dirty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ла, </a:t>
            </a:r>
            <a:r>
              <a:rPr lang="ru-RU" sz="8000" b="1" u="sng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ю</a:t>
            </a:r>
            <a:r>
              <a:rPr lang="ru-RU" sz="8000" b="1" spc="50" dirty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нга,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u="sng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ю</a:t>
            </a:r>
            <a:r>
              <a:rPr lang="ru-RU" sz="8000" b="1" spc="50" dirty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ннат, </a:t>
            </a:r>
            <a:r>
              <a:rPr lang="ru-RU" sz="8000" b="1" u="sng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Ю</a:t>
            </a:r>
            <a:r>
              <a:rPr lang="ru-RU" sz="8000" b="1" spc="50" dirty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ра, по</a:t>
            </a:r>
            <a:r>
              <a:rPr lang="ru-RU" sz="8000" b="1" u="sng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ю</a:t>
            </a:r>
            <a:r>
              <a:rPr lang="ru-RU" sz="8000" b="1" spc="50" dirty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т,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spc="50" dirty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ду</a:t>
            </a:r>
            <a:r>
              <a:rPr lang="ru-RU" sz="8000" b="1" u="sng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ю</a:t>
            </a:r>
            <a:r>
              <a:rPr lang="ru-RU" sz="8000" b="1" spc="50" dirty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т, л</a:t>
            </a:r>
            <a:r>
              <a:rPr lang="ru-RU" sz="8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ю</a:t>
            </a:r>
            <a:r>
              <a:rPr lang="ru-RU" sz="8000" b="1" spc="50" dirty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бит,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spc="50" dirty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ро</a:t>
            </a:r>
            <a:r>
              <a:rPr lang="ru-RU" sz="8000" b="1" u="sng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ю</a:t>
            </a:r>
            <a:r>
              <a:rPr lang="ru-RU" sz="8000" b="1" spc="50" dirty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т, </a:t>
            </a:r>
            <a:r>
              <a:rPr lang="ru-RU" sz="8000" b="1" spc="50" dirty="0" err="1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Хр</a:t>
            </a:r>
            <a:r>
              <a:rPr lang="ru-RU" sz="8000" b="1" spc="50" dirty="0" err="1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ю</a:t>
            </a:r>
            <a:r>
              <a:rPr lang="ru-RU" sz="8000" b="1" spc="50" dirty="0" err="1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ша</a:t>
            </a:r>
            <a:r>
              <a:rPr lang="ru-RU" sz="8000" b="1" spc="50" dirty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.</a:t>
            </a:r>
          </a:p>
        </p:txBody>
      </p:sp>
      <p:sp>
        <p:nvSpPr>
          <p:cNvPr id="16387" name="TextBox 3"/>
          <p:cNvSpPr txBox="1">
            <a:spLocks noChangeArrowheads="1"/>
          </p:cNvSpPr>
          <p:nvPr/>
        </p:nvSpPr>
        <p:spPr bwMode="auto">
          <a:xfrm>
            <a:off x="684213" y="260350"/>
            <a:ext cx="8064500" cy="95408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latin typeface="Arial" pitchFamily="34" charset="0"/>
                <a:cs typeface="Arial" pitchFamily="34" charset="0"/>
              </a:rPr>
              <a:t>Найди слова, в которых буква «</a:t>
            </a:r>
            <a:r>
              <a:rPr lang="ru-RU" sz="2800" b="1" dirty="0" err="1">
                <a:latin typeface="Arial" pitchFamily="34" charset="0"/>
                <a:cs typeface="Arial" pitchFamily="34" charset="0"/>
              </a:rPr>
              <a:t>ю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» </a:t>
            </a:r>
          </a:p>
          <a:p>
            <a:pPr>
              <a:defRPr/>
            </a:pPr>
            <a:r>
              <a:rPr lang="ru-RU" sz="2800" b="1" dirty="0">
                <a:latin typeface="Arial" pitchFamily="34" charset="0"/>
                <a:cs typeface="Arial" pitchFamily="34" charset="0"/>
              </a:rPr>
              <a:t>                                     обозначает 2 звука</a:t>
            </a:r>
            <a:r>
              <a:rPr lang="ru-RU" sz="2800" b="1" dirty="0">
                <a:solidFill>
                  <a:srgbClr val="C00000"/>
                </a:solidFill>
              </a:rPr>
              <a:t>.</a:t>
            </a:r>
          </a:p>
        </p:txBody>
      </p:sp>
      <p:pic>
        <p:nvPicPr>
          <p:cNvPr id="2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B3AD1782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1013" y="134143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432</TotalTime>
  <Words>151</Words>
  <Application>Microsoft Office PowerPoint</Application>
  <PresentationFormat>Экран (4:3)</PresentationFormat>
  <Paragraphs>39</Paragraphs>
  <Slides>11</Slides>
  <Notes>0</Notes>
  <HiddenSlides>0</HiddenSlides>
  <MMClips>5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Verdana</vt:lpstr>
      <vt:lpstr>Times New Roman</vt:lpstr>
      <vt:lpstr>Тема Office</vt:lpstr>
      <vt:lpstr>Слайд 1</vt:lpstr>
      <vt:lpstr>Звуки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Helen</dc:creator>
  <cp:lastModifiedBy>user</cp:lastModifiedBy>
  <cp:revision>44</cp:revision>
  <dcterms:created xsi:type="dcterms:W3CDTF">2011-12-08T12:53:11Z</dcterms:created>
  <dcterms:modified xsi:type="dcterms:W3CDTF">2018-02-04T16:05:10Z</dcterms:modified>
</cp:coreProperties>
</file>