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73" r:id="rId2"/>
    <p:sldId id="256" r:id="rId3"/>
    <p:sldId id="257" r:id="rId4"/>
    <p:sldId id="258" r:id="rId5"/>
    <p:sldId id="259" r:id="rId6"/>
    <p:sldId id="261" r:id="rId7"/>
    <p:sldId id="262" r:id="rId8"/>
    <p:sldId id="263" r:id="rId9"/>
    <p:sldId id="264" r:id="rId10"/>
    <p:sldId id="265" r:id="rId11"/>
    <p:sldId id="266" r:id="rId12"/>
    <p:sldId id="267" r:id="rId13"/>
    <p:sldId id="269" r:id="rId14"/>
    <p:sldId id="268" r:id="rId15"/>
    <p:sldId id="271"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p:present/>
    <p:sldRg st="1" end="13"/>
    <p:penClr>
      <a:schemeClr val="tx1"/>
    </p:penClr>
  </p:showPr>
  <p:clrMru>
    <a:srgbClr val="FF99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717"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1394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AD4955-06C8-409C-AD66-F2EE5F0B7273}" type="datetimeFigureOut">
              <a:rPr lang="ru-RU" smtClean="0"/>
              <a:pPr/>
              <a:t>03.02.2018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C532DD-09CF-4EE6-AFB8-19C3F62C7C6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4C3BE06-69DC-41CF-88AB-81BC80244E48}" type="datetimeFigureOut">
              <a:rPr lang="ru-RU" smtClean="0"/>
              <a:pPr/>
              <a:t>03.02.2018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D72B47-56CD-4C7B-A293-E0593A7AA529}" type="slidenum">
              <a:rPr lang="ru-RU" smtClean="0"/>
              <a:pPr/>
              <a:t>‹#›</a:t>
            </a:fld>
            <a:endParaRPr lang="ru-RU"/>
          </a:p>
        </p:txBody>
      </p:sp>
    </p:spTree>
  </p:cSld>
  <p:clrMapOvr>
    <a:masterClrMapping/>
  </p:clrMapOvr>
  <p:transition>
    <p:spli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C3BE06-69DC-41CF-88AB-81BC80244E48}" type="datetimeFigureOut">
              <a:rPr lang="ru-RU" smtClean="0"/>
              <a:pPr/>
              <a:t>03.02.2018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72B47-56CD-4C7B-A293-E0593A7AA52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split/>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_________Microsoft_Office_Word_97_-_20032.doc"/><Relationship Id="rId4" Type="http://schemas.openxmlformats.org/officeDocument/2006/relationships/oleObject" Target="../embeddings/_________Microsoft_Office_Word_97_-_20031.doc"/></Relationships>
</file>

<file path=ppt/slides/_rels/slide16.xml.rels><?xml version="1.0" encoding="UTF-8" standalone="yes"?>
<Relationships xmlns="http://schemas.openxmlformats.org/package/2006/relationships"><Relationship Id="rId3" Type="http://schemas.openxmlformats.org/officeDocument/2006/relationships/hyperlink" Target="http://belopolye.narod.ru/about.htm" TargetMode="External"/><Relationship Id="rId2" Type="http://schemas.openxmlformats.org/officeDocument/2006/relationships/hyperlink" Target="http://to-name.ru/biography/maria-mordasova.htm" TargetMode="External"/><Relationship Id="rId1" Type="http://schemas.openxmlformats.org/officeDocument/2006/relationships/slideLayout" Target="../slideLayouts/slideLayout2.xml"/><Relationship Id="rId4" Type="http://schemas.openxmlformats.org/officeDocument/2006/relationships/hyperlink" Target="http://images.yandex.r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Users\1\Desktop\&#1052;&#1072;&#1088;&#1080;&#1103;%20&#1052;&#1086;&#1088;&#1076;&#1072;&#1089;&#1086;&#1074;&#1072;\Mariya-Mordasova-Tambovskaya-kanareyka(mp3-sait.info).mp3"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Классный час  8 класс</a:t>
            </a:r>
            <a:br>
              <a:rPr lang="ru-RU" dirty="0" smtClean="0"/>
            </a:b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Ходит вправо, ходит влево</a:t>
            </a:r>
            <a:br>
              <a:rPr lang="ru-RU" dirty="0" smtClean="0"/>
            </a:br>
            <a:r>
              <a:rPr lang="ru-RU" dirty="0" smtClean="0"/>
              <a:t>Божий маятник.</a:t>
            </a:r>
            <a:br>
              <a:rPr lang="ru-RU" dirty="0" smtClean="0"/>
            </a:br>
            <a:r>
              <a:rPr lang="ru-RU" dirty="0" smtClean="0"/>
              <a:t>И кончалось всё припевом:</a:t>
            </a:r>
            <a:br>
              <a:rPr lang="ru-RU" dirty="0" smtClean="0"/>
            </a:br>
            <a:r>
              <a:rPr lang="ru-RU" dirty="0" smtClean="0"/>
              <a:t>«Моя маленькая!»</a:t>
            </a:r>
            <a:br>
              <a:rPr lang="ru-RU" dirty="0" smtClean="0"/>
            </a:br>
            <a:r>
              <a:rPr lang="ru-RU" dirty="0" smtClean="0"/>
              <a:t/>
            </a:r>
            <a:br>
              <a:rPr lang="ru-RU" dirty="0" smtClean="0"/>
            </a:br>
            <a:r>
              <a:rPr lang="ru-RU" dirty="0" smtClean="0"/>
              <a:t>Божьи думы нерушимы,</a:t>
            </a:r>
            <a:br>
              <a:rPr lang="ru-RU" dirty="0" smtClean="0"/>
            </a:br>
            <a:r>
              <a:rPr lang="ru-RU" dirty="0" smtClean="0"/>
              <a:t>Путь — указанный.</a:t>
            </a:r>
            <a:br>
              <a:rPr lang="ru-RU" dirty="0" smtClean="0"/>
            </a:br>
            <a:r>
              <a:rPr lang="ru-RU" dirty="0" smtClean="0"/>
              <a:t>Маленьким не быть большими,</a:t>
            </a:r>
            <a:br>
              <a:rPr lang="ru-RU" dirty="0" smtClean="0"/>
            </a:br>
            <a:r>
              <a:rPr lang="ru-RU" dirty="0" smtClean="0"/>
              <a:t>Вольным — связанными.</a:t>
            </a:r>
            <a:br>
              <a:rPr lang="ru-RU" dirty="0" smtClean="0"/>
            </a:br>
            <a:r>
              <a:rPr lang="ru-RU" smtClean="0"/>
              <a:t/>
            </a:r>
            <a:br>
              <a:rPr lang="ru-RU" smtClean="0"/>
            </a:br>
            <a:endParaRPr lang="ru-RU" dirty="0"/>
          </a:p>
        </p:txBody>
      </p:sp>
    </p:spTree>
  </p:cSld>
  <p:clrMapOvr>
    <a:masterClrMapping/>
  </p:clrMapOvr>
  <p:transition>
    <p:spli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466730"/>
          </a:xfrm>
          <a:solidFill>
            <a:schemeClr val="accent3">
              <a:lumMod val="60000"/>
              <a:lumOff val="40000"/>
            </a:schemeClr>
          </a:solidFill>
        </p:spPr>
        <p:txBody>
          <a:bodyPr/>
          <a:lstStyle/>
          <a:p>
            <a:endParaRPr lang="ru-RU" dirty="0"/>
          </a:p>
        </p:txBody>
      </p:sp>
      <p:sp>
        <p:nvSpPr>
          <p:cNvPr id="3" name="Содержимое 2"/>
          <p:cNvSpPr>
            <a:spLocks noGrp="1"/>
          </p:cNvSpPr>
          <p:nvPr>
            <p:ph idx="1"/>
          </p:nvPr>
        </p:nvSpPr>
        <p:spPr>
          <a:xfrm>
            <a:off x="457200" y="332656"/>
            <a:ext cx="8229600" cy="5688632"/>
          </a:xfrm>
        </p:spPr>
        <p:txBody>
          <a:bodyPr>
            <a:normAutofit fontScale="85000" lnSpcReduction="20000"/>
          </a:bodyPr>
          <a:lstStyle/>
          <a:p>
            <a:r>
              <a:rPr lang="ru-RU" dirty="0" err="1"/>
              <a:t>Черняное</a:t>
            </a:r>
            <a:r>
              <a:rPr lang="ru-RU" dirty="0"/>
              <a:t> всегда славилось своими песенными традициями. Мы их и продолжаем. Старейшему в области </a:t>
            </a:r>
            <a:r>
              <a:rPr lang="ru-RU" dirty="0" err="1"/>
              <a:t>Черняновскому</a:t>
            </a:r>
            <a:endParaRPr lang="ru-RU" dirty="0"/>
          </a:p>
          <a:p>
            <a:r>
              <a:rPr lang="ru-RU" dirty="0"/>
              <a:t>народному хору имени Марии Мордасовой 93-й год идёт. За эти годы в хоре сменилось только четыре руководителя. Каждый из</a:t>
            </a:r>
          </a:p>
          <a:p>
            <a:r>
              <a:rPr lang="ru-RU" dirty="0"/>
              <a:t>них прослужил во благо народной песне не один десяток лет, как и крепкий наш костяк вокалистов. Сегодня в хоре поют уже</a:t>
            </a:r>
          </a:p>
          <a:p>
            <a:r>
              <a:rPr lang="ru-RU" dirty="0"/>
              <a:t>внуки тех, кто стоял у его истоков.</a:t>
            </a:r>
          </a:p>
          <a:p>
            <a:r>
              <a:rPr lang="ru-RU" dirty="0"/>
              <a:t>Что касается прошлого года, то он сложился для нас весьма удачно и был очень насыщенным. Для жителей села были проведены</a:t>
            </a:r>
          </a:p>
          <a:p>
            <a:r>
              <a:rPr lang="ru-RU" dirty="0"/>
              <a:t>массовые мероприятия, и все они проходили при участии нашего хора.</a:t>
            </a:r>
          </a:p>
        </p:txBody>
      </p:sp>
    </p:spTree>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Черняновский-народный-хор-им.-М.Н.-Мордасовой[1].jpg"/>
          <p:cNvPicPr>
            <a:picLocks noGrp="1" noChangeAspect="1"/>
          </p:cNvPicPr>
          <p:nvPr>
            <p:ph idx="1"/>
          </p:nvPr>
        </p:nvPicPr>
        <p:blipFill>
          <a:blip r:embed="rId2" cstate="print"/>
          <a:stretch>
            <a:fillRect/>
          </a:stretch>
        </p:blipFill>
        <p:spPr>
          <a:xfrm>
            <a:off x="395536" y="260648"/>
            <a:ext cx="8280920" cy="6098083"/>
          </a:xfrm>
          <a:solidFill>
            <a:schemeClr val="accent4">
              <a:lumMod val="40000"/>
              <a:lumOff val="60000"/>
            </a:schemeClr>
          </a:solidFill>
        </p:spPr>
      </p:pic>
    </p:spTree>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a:solidFill>
            <a:schemeClr val="accent5">
              <a:lumMod val="40000"/>
              <a:lumOff val="60000"/>
            </a:schemeClr>
          </a:solidFill>
        </p:spPr>
        <p:txBody>
          <a:bodyPr/>
          <a:lstStyle/>
          <a:p>
            <a:endParaRPr lang="ru-RU" dirty="0"/>
          </a:p>
        </p:txBody>
      </p:sp>
      <p:pic>
        <p:nvPicPr>
          <p:cNvPr id="4" name="Содержимое 3" descr="b09[1].jpg"/>
          <p:cNvPicPr>
            <a:picLocks noGrp="1" noChangeAspect="1"/>
          </p:cNvPicPr>
          <p:nvPr>
            <p:ph idx="1"/>
          </p:nvPr>
        </p:nvPicPr>
        <p:blipFill>
          <a:blip r:embed="rId2" cstate="print"/>
          <a:stretch>
            <a:fillRect/>
          </a:stretch>
        </p:blipFill>
        <p:spPr>
          <a:xfrm>
            <a:off x="467544" y="260648"/>
            <a:ext cx="8136904" cy="6336704"/>
          </a:xfrm>
        </p:spPr>
      </p:pic>
    </p:spTree>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a:solidFill>
            <a:schemeClr val="tx2">
              <a:lumMod val="20000"/>
              <a:lumOff val="80000"/>
            </a:schemeClr>
          </a:solidFill>
        </p:spPr>
        <p:txBody>
          <a:bodyPr/>
          <a:lstStyle/>
          <a:p>
            <a:endParaRPr lang="ru-RU" dirty="0"/>
          </a:p>
        </p:txBody>
      </p:sp>
      <p:sp>
        <p:nvSpPr>
          <p:cNvPr id="3" name="Содержимое 2"/>
          <p:cNvSpPr>
            <a:spLocks noGrp="1"/>
          </p:cNvSpPr>
          <p:nvPr>
            <p:ph idx="1"/>
          </p:nvPr>
        </p:nvSpPr>
        <p:spPr>
          <a:xfrm>
            <a:off x="457200" y="836713"/>
            <a:ext cx="8229600" cy="2592288"/>
          </a:xfrm>
        </p:spPr>
        <p:txBody>
          <a:bodyPr>
            <a:normAutofit fontScale="40000" lnSpcReduction="20000"/>
          </a:bodyPr>
          <a:lstStyle/>
          <a:p>
            <a:r>
              <a:rPr lang="ru-RU" dirty="0"/>
              <a:t>Мария Николаевна никогда не прерывала связей с родным краем. Чуть ли не ежегодно она приезжала в </a:t>
            </a:r>
            <a:r>
              <a:rPr lang="ru-RU" dirty="0" err="1"/>
              <a:t>Черняное</a:t>
            </a:r>
            <a:r>
              <a:rPr lang="ru-RU" dirty="0"/>
              <a:t>, чтобы</a:t>
            </a:r>
          </a:p>
          <a:p>
            <a:r>
              <a:rPr lang="ru-RU" dirty="0"/>
              <a:t>встретиться с земляками. Мария Николаевна присутствовала на спевках </a:t>
            </a:r>
            <a:r>
              <a:rPr lang="ru-RU" dirty="0" err="1"/>
              <a:t>Черняновского</a:t>
            </a:r>
            <a:r>
              <a:rPr lang="ru-RU" dirty="0"/>
              <a:t> хора, слушала его исполнителей,</a:t>
            </a:r>
          </a:p>
          <a:p>
            <a:r>
              <a:rPr lang="ru-RU" dirty="0"/>
              <a:t>сама пела знакомые песни, учила молодых участников.</a:t>
            </a:r>
          </a:p>
          <a:p>
            <a:r>
              <a:rPr lang="ru-RU" dirty="0"/>
              <a:t>Идут годы. Сегодня среди нас уже нет великой певицы. Но память о Марии Мордасовой будет ещё долго жить в народной</a:t>
            </a:r>
          </a:p>
          <a:p>
            <a:r>
              <a:rPr lang="ru-RU" dirty="0"/>
              <a:t>памяти, как и в памяти её земляков. Сейчас имя Марии Николаевны носит </a:t>
            </a:r>
            <a:r>
              <a:rPr lang="ru-RU" dirty="0" err="1"/>
              <a:t>Черняновский</a:t>
            </a:r>
            <a:r>
              <a:rPr lang="ru-RU" dirty="0"/>
              <a:t> хор, продолжая её дело.</a:t>
            </a:r>
          </a:p>
          <a:p>
            <a:r>
              <a:rPr lang="ru-RU" dirty="0"/>
              <a:t>Думается, не лишним будет назвать одну из улиц областного центра именем Мордасовой. Хотя бы к столетию со дня</a:t>
            </a:r>
          </a:p>
          <a:p>
            <a:r>
              <a:rPr lang="ru-RU" dirty="0"/>
              <a:t>рождения великой русской певицы. Хор села </a:t>
            </a:r>
            <a:r>
              <a:rPr lang="ru-RU" dirty="0" err="1"/>
              <a:t>Черняное</a:t>
            </a:r>
            <a:r>
              <a:rPr lang="ru-RU" dirty="0"/>
              <a:t>, носящий имя Марии Мордасовой, 20 декабря прошлого года</a:t>
            </a:r>
          </a:p>
          <a:p>
            <a:r>
              <a:rPr lang="ru-RU" dirty="0"/>
              <a:t>отметил свой 93-й год.</a:t>
            </a:r>
          </a:p>
        </p:txBody>
      </p:sp>
    </p:spTree>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a:solidFill>
            <a:schemeClr val="accent1">
              <a:lumMod val="20000"/>
              <a:lumOff val="80000"/>
            </a:schemeClr>
          </a:solidFill>
        </p:spPr>
        <p:txBody>
          <a:bodyPr/>
          <a:lstStyle/>
          <a:p>
            <a:endParaRPr lang="ru-RU" dirty="0"/>
          </a:p>
        </p:txBody>
      </p:sp>
      <p:pic>
        <p:nvPicPr>
          <p:cNvPr id="8" name="Содержимое 7" descr="download[3].jpg"/>
          <p:cNvPicPr>
            <a:picLocks noGrp="1" noChangeAspect="1"/>
          </p:cNvPicPr>
          <p:nvPr>
            <p:ph idx="1"/>
          </p:nvPr>
        </p:nvPicPr>
        <p:blipFill>
          <a:blip r:embed="rId2" cstate="print"/>
          <a:stretch>
            <a:fillRect/>
          </a:stretch>
        </p:blipFill>
        <p:spPr>
          <a:xfrm>
            <a:off x="539552" y="404664"/>
            <a:ext cx="8064896" cy="6048672"/>
          </a:xfrm>
        </p:spPr>
      </p:pic>
    </p:spTree>
  </p:cSld>
  <p:clrMapOvr>
    <a:masterClrMapping/>
  </p:clrMapOvr>
  <p:transition advTm="10000">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a:solidFill>
            <a:schemeClr val="accent6">
              <a:lumMod val="20000"/>
              <a:lumOff val="80000"/>
            </a:schemeClr>
          </a:solidFill>
        </p:spPr>
        <p:txBody>
          <a:bodyPr>
            <a:normAutofit/>
          </a:bodyPr>
          <a:lstStyle/>
          <a:p>
            <a:endParaRPr lang="ru-RU" sz="1050" dirty="0"/>
          </a:p>
        </p:txBody>
      </p:sp>
      <p:pic>
        <p:nvPicPr>
          <p:cNvPr id="4" name="Содержимое 3" descr="Fmcd9G4xt3210[1].jpg"/>
          <p:cNvPicPr>
            <a:picLocks noGrp="1" noChangeAspect="1"/>
          </p:cNvPicPr>
          <p:nvPr>
            <p:ph idx="1"/>
          </p:nvPr>
        </p:nvPicPr>
        <p:blipFill>
          <a:blip r:embed="rId3" cstate="print"/>
          <a:stretch>
            <a:fillRect/>
          </a:stretch>
        </p:blipFill>
        <p:spPr>
          <a:xfrm>
            <a:off x="467544" y="260648"/>
            <a:ext cx="3179043" cy="3405758"/>
          </a:xfrm>
        </p:spPr>
      </p:pic>
      <p:graphicFrame>
        <p:nvGraphicFramePr>
          <p:cNvPr id="1026" name="Object 2"/>
          <p:cNvGraphicFramePr>
            <a:graphicFrameLocks noChangeAspect="1"/>
          </p:cNvGraphicFramePr>
          <p:nvPr/>
        </p:nvGraphicFramePr>
        <p:xfrm>
          <a:off x="3714744" y="1214422"/>
          <a:ext cx="4968552" cy="2465387"/>
        </p:xfrm>
        <a:graphic>
          <a:graphicData uri="http://schemas.openxmlformats.org/presentationml/2006/ole">
            <p:oleObj spid="_x0000_s1026" name="Document" r:id="rId4" imgW="6152859" imgH="2465369" progId="Word.Document.8">
              <p:embed/>
            </p:oleObj>
          </a:graphicData>
        </a:graphic>
      </p:graphicFrame>
      <p:graphicFrame>
        <p:nvGraphicFramePr>
          <p:cNvPr id="1027" name="Object 3"/>
          <p:cNvGraphicFramePr>
            <a:graphicFrameLocks noChangeAspect="1"/>
          </p:cNvGraphicFramePr>
          <p:nvPr/>
        </p:nvGraphicFramePr>
        <p:xfrm>
          <a:off x="1115616" y="4365104"/>
          <a:ext cx="6153150" cy="849313"/>
        </p:xfrm>
        <a:graphic>
          <a:graphicData uri="http://schemas.openxmlformats.org/presentationml/2006/ole">
            <p:oleObj spid="_x0000_s1027" name="Document" r:id="rId5" imgW="6152859" imgH="848910" progId="Word.Document.8">
              <p:embed/>
            </p:oleObj>
          </a:graphicData>
        </a:graphic>
      </p:graphicFrame>
    </p:spTree>
  </p:cSld>
  <p:clrMapOvr>
    <a:masterClrMapping/>
  </p:clrMapOvr>
  <p:transition>
    <p:spli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2290266"/>
          </a:xfrm>
          <a:solidFill>
            <a:schemeClr val="accent6">
              <a:lumMod val="60000"/>
              <a:lumOff val="40000"/>
            </a:schemeClr>
          </a:solidFill>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 С Т О Ч Н И К И</a:t>
            </a:r>
            <a:endParaRPr lang="ru-RU" sz="40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a:xfrm>
            <a:off x="395536" y="2492896"/>
            <a:ext cx="8280920" cy="3633267"/>
          </a:xfrm>
          <a:solidFill>
            <a:schemeClr val="accent6">
              <a:lumMod val="60000"/>
              <a:lumOff val="40000"/>
            </a:schemeClr>
          </a:solidFill>
        </p:spPr>
        <p:txBody>
          <a:bodyPr>
            <a:normAutofit/>
          </a:bodyPr>
          <a:lstStyle/>
          <a:p>
            <a:r>
              <a:rPr lang="en-US" sz="1000" dirty="0" smtClean="0">
                <a:hlinkClick r:id="rId2"/>
              </a:rPr>
              <a:t>http://to-name.ru/biography/maria-mordasova.htm</a:t>
            </a:r>
            <a:endParaRPr lang="ru-RU" sz="1000" dirty="0" smtClean="0"/>
          </a:p>
          <a:p>
            <a:r>
              <a:rPr lang="en-US" sz="1000" dirty="0" smtClean="0">
                <a:hlinkClick r:id="rId3"/>
              </a:rPr>
              <a:t>http://belopolye.narod.ru/about.htm</a:t>
            </a:r>
            <a:endParaRPr lang="ru-RU" sz="1000" dirty="0" smtClean="0"/>
          </a:p>
          <a:p>
            <a:r>
              <a:rPr lang="en-US" sz="1000" dirty="0" smtClean="0">
                <a:hlinkClick r:id="rId4"/>
              </a:rPr>
              <a:t>http://images.yandex.ru/#!/yandsearch?stype=image&amp;lr=13&amp;noreask=1&amp;text=%D0%B1%D0%B8%D0%BE%D0%B3%D1%80%D0%B0%D1%84%D0%B8%D1%8F%20%D0%BC.%D0%BD.%D0%BC%D0%BE%D1%80%D0%B4%D0%B0%D1%81%D0%BE%D0%B2%D0%BE%D0%B9</a:t>
            </a:r>
            <a:endParaRPr lang="ru-RU" sz="1000" dirty="0" smtClean="0"/>
          </a:p>
          <a:p>
            <a:r>
              <a:rPr lang="en-US" sz="1000" dirty="0" smtClean="0"/>
              <a:t>http://www.tmbtk.ru/culture/3210/</a:t>
            </a:r>
            <a:endParaRPr lang="ru-RU" sz="1000" dirty="0"/>
          </a:p>
        </p:txBody>
      </p:sp>
      <p:sp>
        <p:nvSpPr>
          <p:cNvPr id="4" name="Прямоугольник 3"/>
          <p:cNvSpPr/>
          <p:nvPr/>
        </p:nvSpPr>
        <p:spPr>
          <a:xfrm>
            <a:off x="4479635" y="2967335"/>
            <a:ext cx="184730" cy="923330"/>
          </a:xfrm>
          <a:prstGeom prst="rect">
            <a:avLst/>
          </a:prstGeom>
          <a:noFill/>
        </p:spPr>
        <p:txBody>
          <a:bodyPr wrap="none" lIns="91440" tIns="45720" rIns="91440" bIns="45720">
            <a:spAutoFit/>
          </a:bodyPr>
          <a:lstStyle/>
          <a:p>
            <a:pPr algn="ctr"/>
            <a:endParaRPr lang="ru-RU"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ransition>
    <p:spli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Senokos[1].jpg"/>
          <p:cNvPicPr>
            <a:picLocks noChangeAspect="1"/>
          </p:cNvPicPr>
          <p:nvPr/>
        </p:nvPicPr>
        <p:blipFill>
          <a:blip r:embed="rId3" cstate="print"/>
          <a:stretch>
            <a:fillRect/>
          </a:stretch>
        </p:blipFill>
        <p:spPr>
          <a:xfrm>
            <a:off x="395536" y="620688"/>
            <a:ext cx="8352928" cy="5904656"/>
          </a:xfrm>
          <a:prstGeom prst="rect">
            <a:avLst/>
          </a:prstGeom>
          <a:effectLst>
            <a:glow rad="228600">
              <a:schemeClr val="accent1">
                <a:satMod val="175000"/>
                <a:alpha val="40000"/>
              </a:schemeClr>
            </a:glow>
          </a:effectLst>
        </p:spPr>
      </p:pic>
      <p:sp>
        <p:nvSpPr>
          <p:cNvPr id="5" name="TextBox 4"/>
          <p:cNvSpPr txBox="1"/>
          <p:nvPr/>
        </p:nvSpPr>
        <p:spPr>
          <a:xfrm>
            <a:off x="1547664" y="1700808"/>
            <a:ext cx="6120680" cy="2862322"/>
          </a:xfrm>
          <a:prstGeom prst="rect">
            <a:avLst/>
          </a:prstGeom>
          <a:noFill/>
        </p:spPr>
        <p:txBody>
          <a:bodyPr wrap="square" rtlCol="0">
            <a:spAutoFit/>
          </a:bodyPr>
          <a:lstStyle/>
          <a:p>
            <a:pPr algn="ctr"/>
            <a:r>
              <a:rPr lang="ru-RU" sz="6000" b="1" i="1" dirty="0" smtClean="0">
                <a:solidFill>
                  <a:srgbClr val="FFFF00"/>
                </a:solidFill>
              </a:rPr>
              <a:t>ЗОЛОТОЙ</a:t>
            </a:r>
          </a:p>
          <a:p>
            <a:pPr algn="ctr"/>
            <a:r>
              <a:rPr lang="ru-RU" sz="6000" b="1" i="1" dirty="0" smtClean="0">
                <a:solidFill>
                  <a:srgbClr val="FFFF00"/>
                </a:solidFill>
              </a:rPr>
              <a:t>ГОЛОС</a:t>
            </a:r>
          </a:p>
          <a:p>
            <a:pPr algn="ctr"/>
            <a:r>
              <a:rPr lang="ru-RU" sz="6000" b="1" i="1" dirty="0" smtClean="0">
                <a:solidFill>
                  <a:srgbClr val="FFFF00"/>
                </a:solidFill>
              </a:rPr>
              <a:t>ТАМБОВЩИНЫ</a:t>
            </a:r>
          </a:p>
        </p:txBody>
      </p:sp>
      <p:pic>
        <p:nvPicPr>
          <p:cNvPr id="8" name="Mariya-Mordasova-Tambovskaya-kanareyka(mp3-sait.info).mp3">
            <a:hlinkClick r:id="" action="ppaction://media"/>
          </p:cNvPr>
          <p:cNvPicPr>
            <a:picLocks noRot="1" noChangeAspect="1"/>
          </p:cNvPicPr>
          <p:nvPr>
            <a:audioFile r:link="rId1"/>
          </p:nvPr>
        </p:nvPicPr>
        <p:blipFill>
          <a:blip r:embed="rId4" cstate="print"/>
          <a:stretch>
            <a:fillRect/>
          </a:stretch>
        </p:blipFill>
        <p:spPr>
          <a:xfrm>
            <a:off x="467544" y="764704"/>
            <a:ext cx="304800" cy="304800"/>
          </a:xfrm>
          <a:prstGeom prst="rect">
            <a:avLst/>
          </a:prstGeom>
        </p:spPr>
      </p:pic>
    </p:spTree>
  </p:cSld>
  <p:clrMapOvr>
    <a:masterClrMapping/>
  </p:clrMapOvr>
  <p:transition>
    <p:split/>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73349"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a:solidFill>
            <a:schemeClr val="tx2">
              <a:lumMod val="60000"/>
              <a:lumOff val="40000"/>
            </a:schemeClr>
          </a:solidFill>
          <a:ln>
            <a:solidFill>
              <a:schemeClr val="bg1"/>
            </a:solidFill>
          </a:ln>
        </p:spPr>
        <p:txBody>
          <a:bodyPr/>
          <a:lstStyle/>
          <a:p>
            <a:r>
              <a:rPr lang="ru-RU" dirty="0" smtClean="0">
                <a:solidFill>
                  <a:schemeClr val="bg1"/>
                </a:solidFill>
              </a:rPr>
              <a:t>М.Н.Мордасова</a:t>
            </a:r>
            <a:endParaRPr lang="ru-RU" dirty="0">
              <a:solidFill>
                <a:schemeClr val="bg1"/>
              </a:solidFill>
            </a:endParaRPr>
          </a:p>
        </p:txBody>
      </p:sp>
      <p:pic>
        <p:nvPicPr>
          <p:cNvPr id="4" name="Содержимое 3" descr="0_65a73_a930e1b5_XL[1].jpg"/>
          <p:cNvPicPr>
            <a:picLocks noGrp="1" noChangeAspect="1"/>
          </p:cNvPicPr>
          <p:nvPr>
            <p:ph idx="1"/>
          </p:nvPr>
        </p:nvPicPr>
        <p:blipFill>
          <a:blip r:embed="rId2" cstate="print"/>
          <a:stretch>
            <a:fillRect/>
          </a:stretch>
        </p:blipFill>
        <p:spPr>
          <a:xfrm>
            <a:off x="2771800" y="1628800"/>
            <a:ext cx="3096344" cy="4525963"/>
          </a:xfrm>
          <a:solidFill>
            <a:schemeClr val="tx2">
              <a:lumMod val="60000"/>
              <a:lumOff val="40000"/>
            </a:schemeClr>
          </a:solidFill>
        </p:spPr>
      </p:pic>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507288" cy="6741368"/>
          </a:xfrm>
          <a:solidFill>
            <a:schemeClr val="tx2">
              <a:lumMod val="60000"/>
              <a:lumOff val="40000"/>
            </a:schemeClr>
          </a:solidFill>
        </p:spPr>
        <p:txBody>
          <a:bodyPr>
            <a:normAutofit/>
          </a:bodyPr>
          <a:lstStyle/>
          <a:p>
            <a:r>
              <a:rPr lang="ru-RU" sz="1100" dirty="0"/>
              <a:t>Мария Николаевна МОРДАСОВА- певица — исполнительница русских народных песен и частушек</a:t>
            </a:r>
            <a:br>
              <a:rPr lang="ru-RU" sz="1100" dirty="0"/>
            </a:br>
            <a:r>
              <a:rPr lang="ru-RU" sz="1100" b="1" dirty="0"/>
              <a:t>«Я с тамбовских полей...»Предлагаю создать небольшой рассказ о “</a:t>
            </a:r>
            <a:r>
              <a:rPr lang="ru-RU" sz="1100" b="1" dirty="0" err="1"/>
              <a:t>черняновском</a:t>
            </a:r>
            <a:r>
              <a:rPr lang="ru-RU" sz="1100" b="1" dirty="0"/>
              <a:t> соловье”, возможно, это когда-либо пригодится</a:t>
            </a:r>
            <a:br>
              <a:rPr lang="ru-RU" sz="1100" b="1" dirty="0"/>
            </a:br>
            <a:r>
              <a:rPr lang="ru-RU" sz="1100" dirty="0"/>
              <a:t>будущим биографам знаменитой артистки Мне кажется, все, кто знал великую песенницу, кто с ней общался, переписывался, должны</a:t>
            </a:r>
            <a:br>
              <a:rPr lang="ru-RU" sz="1100" dirty="0"/>
            </a:br>
            <a:r>
              <a:rPr lang="ru-RU" sz="1100" dirty="0"/>
              <a:t>оставить свои воспоминания, чтобы запечатлеть её облик на многие годы для будущих поколений. Она жила и пела для своего народа,</a:t>
            </a:r>
            <a:br>
              <a:rPr lang="ru-RU" sz="1100" dirty="0"/>
            </a:br>
            <a:r>
              <a:rPr lang="ru-RU" sz="1100" dirty="0"/>
              <a:t>она, как никто, выразила его песенную душу.</a:t>
            </a:r>
            <a:br>
              <a:rPr lang="ru-RU" sz="1100" dirty="0"/>
            </a:br>
            <a:r>
              <a:rPr lang="ru-RU" sz="1100" b="1" dirty="0"/>
              <a:t>Мария Мордасова родилась в 1915 году в деревне Нижняя </a:t>
            </a:r>
            <a:r>
              <a:rPr lang="ru-RU" sz="1100" b="1" dirty="0" err="1"/>
              <a:t>Мазовка</a:t>
            </a:r>
            <a:r>
              <a:rPr lang="ru-RU" sz="1100" b="1" dirty="0"/>
              <a:t> Тамбовской области. По ее собственному признанию, «вся семья</a:t>
            </a:r>
            <a:br>
              <a:rPr lang="ru-RU" sz="1100" b="1" dirty="0"/>
            </a:br>
            <a:r>
              <a:rPr lang="ru-RU" sz="1100" dirty="0"/>
              <a:t>певучая была, считай от шестого колена, когда я выходила замуж, то все мое приданое состояло из материнских песен.</a:t>
            </a:r>
            <a:br>
              <a:rPr lang="ru-RU" sz="1100" dirty="0"/>
            </a:br>
            <a:r>
              <a:rPr lang="ru-RU" sz="1100" dirty="0"/>
              <a:t>Работала дояркой, бригадиром свекловодческой бригады, участвовала в художественной самодеятельности. Поначалу не было даже</a:t>
            </a:r>
            <a:br>
              <a:rPr lang="ru-RU" sz="1100" dirty="0"/>
            </a:br>
            <a:r>
              <a:rPr lang="ru-RU" sz="1100" dirty="0"/>
              <a:t>приличных туфель, так и выступала на сцене в лаптях».</a:t>
            </a:r>
            <a:br>
              <a:rPr lang="ru-RU" sz="1100" dirty="0"/>
            </a:br>
            <a:r>
              <a:rPr lang="ru-RU" sz="1100" dirty="0"/>
              <a:t>... Она очень любила свою “певческую</a:t>
            </a:r>
            <a:br>
              <a:rPr lang="ru-RU" sz="1100" dirty="0"/>
            </a:br>
            <a:r>
              <a:rPr lang="ru-RU" sz="1100" dirty="0"/>
              <a:t>деревню” и родную </a:t>
            </a:r>
            <a:r>
              <a:rPr lang="ru-RU" sz="1100" dirty="0" err="1"/>
              <a:t>Тамбовщину</a:t>
            </a:r>
            <a:r>
              <a:rPr lang="ru-RU" sz="1100" dirty="0"/>
              <a:t>, любила</a:t>
            </a:r>
            <a:br>
              <a:rPr lang="ru-RU" sz="1100" dirty="0"/>
            </a:br>
            <a:r>
              <a:rPr lang="ru-RU" sz="1100" dirty="0"/>
              <a:t>не показано, а горячо и искренне.</a:t>
            </a:r>
            <a:br>
              <a:rPr lang="ru-RU" sz="1100" dirty="0"/>
            </a:br>
            <a:r>
              <a:rPr lang="ru-RU" sz="1100" dirty="0"/>
              <a:t>Достаточно вспомнить её известные на</a:t>
            </a:r>
            <a:br>
              <a:rPr lang="ru-RU" sz="1100" dirty="0"/>
            </a:br>
            <a:r>
              <a:rPr lang="ru-RU" sz="1100" dirty="0"/>
              <a:t>всю Россию частушки:</a:t>
            </a:r>
            <a:br>
              <a:rPr lang="ru-RU" sz="1100" dirty="0"/>
            </a:br>
            <a:r>
              <a:rPr lang="ru-RU" sz="1100" i="1" dirty="0"/>
              <a:t>Я с тамбовских полей,</a:t>
            </a:r>
            <a:br>
              <a:rPr lang="ru-RU" sz="1100" i="1" dirty="0"/>
            </a:br>
            <a:r>
              <a:rPr lang="ru-RU" sz="1100" i="1" dirty="0"/>
              <a:t>Не найдёшь веселей.</a:t>
            </a:r>
            <a:br>
              <a:rPr lang="ru-RU" sz="1100" i="1" dirty="0"/>
            </a:br>
            <a:r>
              <a:rPr lang="ru-RU" sz="1100" i="1" dirty="0"/>
              <a:t>Лучше нету долюшки:</a:t>
            </a:r>
            <a:br>
              <a:rPr lang="ru-RU" sz="1100" i="1" dirty="0"/>
            </a:br>
            <a:r>
              <a:rPr lang="ru-RU" sz="1100" i="1" dirty="0"/>
              <a:t>Выросла на волюшке.</a:t>
            </a:r>
            <a:br>
              <a:rPr lang="ru-RU" sz="1100" i="1" dirty="0"/>
            </a:br>
            <a:r>
              <a:rPr lang="ru-RU" sz="1100" dirty="0"/>
              <a:t>или:</a:t>
            </a:r>
            <a:br>
              <a:rPr lang="ru-RU" sz="1100" dirty="0"/>
            </a:br>
            <a:r>
              <a:rPr lang="ru-RU" sz="1100" i="1" dirty="0"/>
              <a:t>Хоть в Воронеже живу я,</a:t>
            </a:r>
            <a:br>
              <a:rPr lang="ru-RU" sz="1100" i="1" dirty="0"/>
            </a:br>
            <a:r>
              <a:rPr lang="ru-RU" sz="1100" i="1" dirty="0"/>
              <a:t>Но откроюсь вам, друзья,</a:t>
            </a:r>
            <a:br>
              <a:rPr lang="ru-RU" sz="1100" i="1" dirty="0"/>
            </a:br>
            <a:r>
              <a:rPr lang="ru-RU" sz="1100" i="1" dirty="0"/>
              <a:t>О Тамбове я тоскую —</a:t>
            </a:r>
            <a:br>
              <a:rPr lang="ru-RU" sz="1100" i="1" dirty="0"/>
            </a:br>
            <a:r>
              <a:rPr lang="ru-RU" sz="1100" i="1" dirty="0"/>
              <a:t>Это родина моя.</a:t>
            </a:r>
            <a:br>
              <a:rPr lang="ru-RU" sz="1100" i="1" dirty="0"/>
            </a:br>
            <a:r>
              <a:rPr lang="ru-RU" sz="1100" dirty="0"/>
              <a:t>или:</a:t>
            </a:r>
            <a:br>
              <a:rPr lang="ru-RU" sz="1100" dirty="0"/>
            </a:br>
            <a:r>
              <a:rPr lang="ru-RU" sz="1100" i="1" dirty="0"/>
              <a:t>Я в Тамбове родилась,</a:t>
            </a:r>
            <a:br>
              <a:rPr lang="ru-RU" sz="1100" i="1" dirty="0"/>
            </a:br>
            <a:r>
              <a:rPr lang="ru-RU" sz="1100" i="1" dirty="0"/>
              <a:t>И в Тамбове моя мать,</a:t>
            </a:r>
            <a:br>
              <a:rPr lang="ru-RU" sz="1100" i="1" dirty="0"/>
            </a:br>
            <a:r>
              <a:rPr lang="ru-RU" sz="1100" i="1" dirty="0"/>
              <a:t>Я в Тамбове научилась</a:t>
            </a:r>
            <a:br>
              <a:rPr lang="ru-RU" sz="1100" i="1" dirty="0"/>
            </a:br>
            <a:r>
              <a:rPr lang="ru-RU" sz="1100" i="1" dirty="0"/>
              <a:t>Громко песни распевать</a:t>
            </a:r>
            <a:r>
              <a:rPr lang="ru-RU" sz="1600" i="1" dirty="0"/>
              <a:t>.</a:t>
            </a:r>
            <a:endParaRPr lang="ru-RU" sz="1600" dirty="0"/>
          </a:p>
        </p:txBody>
      </p:sp>
      <p:pic>
        <p:nvPicPr>
          <p:cNvPr id="4" name="Содержимое 3" descr="мордосова[1].png"/>
          <p:cNvPicPr>
            <a:picLocks noGrp="1" noChangeAspect="1"/>
          </p:cNvPicPr>
          <p:nvPr>
            <p:ph idx="1"/>
          </p:nvPr>
        </p:nvPicPr>
        <p:blipFill>
          <a:blip r:embed="rId2" cstate="print"/>
          <a:stretch>
            <a:fillRect/>
          </a:stretch>
        </p:blipFill>
        <p:spPr>
          <a:xfrm>
            <a:off x="755576" y="3356992"/>
            <a:ext cx="2880320" cy="2524125"/>
          </a:xfrm>
        </p:spPr>
      </p:pic>
      <p:pic>
        <p:nvPicPr>
          <p:cNvPr id="6" name="Рисунок 5" descr="150837[1].jpg"/>
          <p:cNvPicPr>
            <a:picLocks noChangeAspect="1"/>
          </p:cNvPicPr>
          <p:nvPr/>
        </p:nvPicPr>
        <p:blipFill>
          <a:blip r:embed="rId3" cstate="print"/>
          <a:stretch>
            <a:fillRect/>
          </a:stretch>
        </p:blipFill>
        <p:spPr>
          <a:xfrm>
            <a:off x="6012160" y="2996952"/>
            <a:ext cx="2901702" cy="3600400"/>
          </a:xfrm>
          <a:prstGeom prst="rect">
            <a:avLst/>
          </a:prstGeom>
        </p:spPr>
      </p:pic>
    </p:spTree>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35286"/>
            <a:ext cx="8229600" cy="6322714"/>
          </a:xfrm>
          <a:solidFill>
            <a:schemeClr val="tx2">
              <a:lumMod val="60000"/>
              <a:lumOff val="40000"/>
            </a:schemeClr>
          </a:solidFill>
        </p:spPr>
        <p:txBody>
          <a:bodyPr>
            <a:normAutofit/>
          </a:bodyPr>
          <a:lstStyle/>
          <a:p>
            <a:r>
              <a:rPr lang="ru-RU" sz="1050" dirty="0">
                <a:solidFill>
                  <a:schemeClr val="bg1"/>
                </a:solidFill>
              </a:rPr>
              <a:t>О своём “первом концерте” перед сверстниками в пятилетнем возрасте Мария Николаевна вспоминала с улыбкой. И добавляла: “В</a:t>
            </a:r>
            <a:br>
              <a:rPr lang="ru-RU" sz="1050" dirty="0">
                <a:solidFill>
                  <a:schemeClr val="bg1"/>
                </a:solidFill>
              </a:rPr>
            </a:br>
            <a:r>
              <a:rPr lang="ru-RU" sz="1050" dirty="0">
                <a:solidFill>
                  <a:schemeClr val="bg1"/>
                </a:solidFill>
              </a:rPr>
              <a:t>семье у нас все пели и знали множество песен. И дед, и мать, и отец, и дядя. Ну я пошла в них. Бывало, соберу соседских девочек во</a:t>
            </a:r>
            <a:br>
              <a:rPr lang="ru-RU" sz="1050" dirty="0">
                <a:solidFill>
                  <a:schemeClr val="bg1"/>
                </a:solidFill>
              </a:rPr>
            </a:br>
            <a:r>
              <a:rPr lang="ru-RU" sz="1050" dirty="0">
                <a:solidFill>
                  <a:schemeClr val="bg1"/>
                </a:solidFill>
              </a:rPr>
              <a:t>дворе, встану на ящик и пою. В школьном хоре участвовала, потом в колхозном”. О колхозном хоре скажу чуть позже. О нем скоро</a:t>
            </a:r>
            <a:br>
              <a:rPr lang="ru-RU" sz="1050" dirty="0">
                <a:solidFill>
                  <a:schemeClr val="bg1"/>
                </a:solidFill>
              </a:rPr>
            </a:br>
            <a:r>
              <a:rPr lang="ru-RU" sz="1050" dirty="0">
                <a:solidFill>
                  <a:schemeClr val="bg1"/>
                </a:solidFill>
              </a:rPr>
              <a:t>заговорили не только в волости, но и в Тамбове, ибо его концерты всегда проходили с большим успехом во многих сёлах.</a:t>
            </a:r>
            <a:br>
              <a:rPr lang="ru-RU" sz="1050" dirty="0">
                <a:solidFill>
                  <a:schemeClr val="bg1"/>
                </a:solidFill>
              </a:rPr>
            </a:br>
            <a:r>
              <a:rPr lang="ru-RU" sz="1050" dirty="0">
                <a:solidFill>
                  <a:schemeClr val="bg1"/>
                </a:solidFill>
              </a:rPr>
              <a:t>Бедность была неимоверная, потому и окончила Мария Николаевна только семь классов — ходить в школу было не в чем.</a:t>
            </a:r>
            <a:br>
              <a:rPr lang="ru-RU" sz="1050" dirty="0">
                <a:solidFill>
                  <a:schemeClr val="bg1"/>
                </a:solidFill>
              </a:rPr>
            </a:br>
            <a:r>
              <a:rPr lang="ru-RU" sz="1050" dirty="0">
                <a:solidFill>
                  <a:schemeClr val="bg1"/>
                </a:solidFill>
              </a:rPr>
              <a:t>Вспоминала, как однажды налетели на село </a:t>
            </a:r>
            <a:r>
              <a:rPr lang="ru-RU" sz="1050" dirty="0" err="1">
                <a:solidFill>
                  <a:schemeClr val="bg1"/>
                </a:solidFill>
              </a:rPr>
              <a:t>антоновцы</a:t>
            </a:r>
            <a:r>
              <a:rPr lang="ru-RU" sz="1050" dirty="0">
                <a:solidFill>
                  <a:schemeClr val="bg1"/>
                </a:solidFill>
              </a:rPr>
              <a:t> (скорее всего это было в 1921 году), всё из избы </a:t>
            </a:r>
            <a:r>
              <a:rPr lang="ru-RU" sz="1050" dirty="0" err="1">
                <a:solidFill>
                  <a:schemeClr val="bg1"/>
                </a:solidFill>
              </a:rPr>
              <a:t>Яркиных</a:t>
            </a:r>
            <a:r>
              <a:rPr lang="ru-RU" sz="1050" dirty="0">
                <a:solidFill>
                  <a:schemeClr val="bg1"/>
                </a:solidFill>
              </a:rPr>
              <a:t> вынесли подчистую.</a:t>
            </a:r>
            <a:br>
              <a:rPr lang="ru-RU" sz="1050" dirty="0">
                <a:solidFill>
                  <a:schemeClr val="bg1"/>
                </a:solidFill>
              </a:rPr>
            </a:br>
            <a:r>
              <a:rPr lang="ru-RU" sz="1050" dirty="0">
                <a:solidFill>
                  <a:schemeClr val="bg1"/>
                </a:solidFill>
              </a:rPr>
              <a:t>Но такие уж убогие и жалкие были все они, что даже один из </a:t>
            </a:r>
            <a:r>
              <a:rPr lang="ru-RU" sz="1050" dirty="0" err="1">
                <a:solidFill>
                  <a:schemeClr val="bg1"/>
                </a:solidFill>
              </a:rPr>
              <a:t>антоновцев</a:t>
            </a:r>
            <a:r>
              <a:rPr lang="ru-RU" sz="1050" dirty="0">
                <a:solidFill>
                  <a:schemeClr val="bg1"/>
                </a:solidFill>
              </a:rPr>
              <a:t> сжалился: давайте, сказал, хоть одеяло оставим — дети ведь</a:t>
            </a:r>
            <a:br>
              <a:rPr lang="ru-RU" sz="1050" dirty="0">
                <a:solidFill>
                  <a:schemeClr val="bg1"/>
                </a:solidFill>
              </a:rPr>
            </a:br>
            <a:r>
              <a:rPr lang="ru-RU" sz="1050" dirty="0" err="1">
                <a:solidFill>
                  <a:schemeClr val="bg1"/>
                </a:solidFill>
              </a:rPr>
              <a:t>позамерзают</a:t>
            </a:r>
            <a:r>
              <a:rPr lang="ru-RU" sz="1050" dirty="0">
                <a:solidFill>
                  <a:schemeClr val="bg1"/>
                </a:solidFill>
              </a:rPr>
              <a:t>. Рассказывала, как дедушку до смерти запороли те же </a:t>
            </a:r>
            <a:r>
              <a:rPr lang="ru-RU" sz="1050" dirty="0" err="1">
                <a:solidFill>
                  <a:schemeClr val="bg1"/>
                </a:solidFill>
              </a:rPr>
              <a:t>антоновцы</a:t>
            </a:r>
            <a:r>
              <a:rPr lang="ru-RU" sz="1050" dirty="0">
                <a:solidFill>
                  <a:schemeClr val="bg1"/>
                </a:solidFill>
              </a:rPr>
              <a:t>, а тринадцать сельчан искололи штыками, заперли в</a:t>
            </a:r>
            <a:br>
              <a:rPr lang="ru-RU" sz="1050" dirty="0">
                <a:solidFill>
                  <a:schemeClr val="bg1"/>
                </a:solidFill>
              </a:rPr>
            </a:br>
            <a:r>
              <a:rPr lang="ru-RU" sz="1050" dirty="0">
                <a:solidFill>
                  <a:schemeClr val="bg1"/>
                </a:solidFill>
              </a:rPr>
              <a:t>хлеву и подожгли его. И всё это она видела, перечувствовала, пережила, всё отложилось в ее детском сердечке. Вековечный</a:t>
            </a:r>
            <a:br>
              <a:rPr lang="ru-RU" sz="1050" dirty="0">
                <a:solidFill>
                  <a:schemeClr val="bg1"/>
                </a:solidFill>
              </a:rPr>
            </a:br>
            <a:r>
              <a:rPr lang="ru-RU" sz="1050" dirty="0">
                <a:solidFill>
                  <a:schemeClr val="bg1"/>
                </a:solidFill>
              </a:rPr>
              <a:t>крестьянский труд постигала с десяти лет. “Голодно жили”, — вот её слова. Впрочем, кому это неизвестно? Пусть тогда почитают</a:t>
            </a:r>
            <a:br>
              <a:rPr lang="ru-RU" sz="1050" dirty="0">
                <a:solidFill>
                  <a:schemeClr val="bg1"/>
                </a:solidFill>
              </a:rPr>
            </a:br>
            <a:r>
              <a:rPr lang="ru-RU" sz="1050" dirty="0">
                <a:solidFill>
                  <a:schemeClr val="bg1"/>
                </a:solidFill>
              </a:rPr>
              <a:t>книгу воронежского земского врача А. Шингарёва “Вымирающая деревня”, вышедшую в начале XX века.</a:t>
            </a:r>
            <a:br>
              <a:rPr lang="ru-RU" sz="1050" dirty="0">
                <a:solidFill>
                  <a:schemeClr val="bg1"/>
                </a:solidFill>
              </a:rPr>
            </a:br>
            <a:r>
              <a:rPr lang="ru-RU" sz="1050" dirty="0">
                <a:solidFill>
                  <a:schemeClr val="bg1"/>
                </a:solidFill>
              </a:rPr>
              <a:t>И несмотря на всё это, песня звучала в </a:t>
            </a:r>
            <a:r>
              <a:rPr lang="ru-RU" sz="1050" dirty="0" err="1">
                <a:solidFill>
                  <a:schemeClr val="bg1"/>
                </a:solidFill>
              </a:rPr>
              <a:t>Черняном</a:t>
            </a:r>
            <a:r>
              <a:rPr lang="ru-RU" sz="1050" dirty="0">
                <a:solidFill>
                  <a:schemeClr val="bg1"/>
                </a:solidFill>
              </a:rPr>
              <a:t>. Ибо, как гласит пословица, без песен рот тесен, а с песней душа растёт. Мать</a:t>
            </a:r>
            <a:br>
              <a:rPr lang="ru-RU" sz="1050" dirty="0">
                <a:solidFill>
                  <a:schemeClr val="bg1"/>
                </a:solidFill>
              </a:rPr>
            </a:br>
            <a:r>
              <a:rPr lang="ru-RU" sz="1050" dirty="0">
                <a:solidFill>
                  <a:schemeClr val="bg1"/>
                </a:solidFill>
              </a:rPr>
              <a:t>Мордасовой Прасковья </a:t>
            </a:r>
            <a:r>
              <a:rPr lang="ru-RU" sz="1050" dirty="0" err="1">
                <a:solidFill>
                  <a:schemeClr val="bg1"/>
                </a:solidFill>
              </a:rPr>
              <a:t>Прокофьевна</a:t>
            </a:r>
            <a:r>
              <a:rPr lang="ru-RU" sz="1050" dirty="0">
                <a:solidFill>
                  <a:schemeClr val="bg1"/>
                </a:solidFill>
              </a:rPr>
              <a:t>, по свидетельству самой Марии Николаевны, была “первой песенницей в округе и почти всегда</a:t>
            </a:r>
            <a:br>
              <a:rPr lang="ru-RU" sz="1050" dirty="0">
                <a:solidFill>
                  <a:schemeClr val="bg1"/>
                </a:solidFill>
              </a:rPr>
            </a:br>
            <a:r>
              <a:rPr lang="ru-RU" sz="1050" dirty="0">
                <a:solidFill>
                  <a:schemeClr val="bg1"/>
                </a:solidFill>
              </a:rPr>
              <a:t>говорила плавно и в рифму”. Её специально приглашали на свадьбы и другие сельские торжества. Это, судя по всему, и зародило в</a:t>
            </a:r>
            <a:br>
              <a:rPr lang="ru-RU" sz="1050" dirty="0">
                <a:solidFill>
                  <a:schemeClr val="bg1"/>
                </a:solidFill>
              </a:rPr>
            </a:br>
            <a:r>
              <a:rPr lang="ru-RU" sz="1050" dirty="0">
                <a:solidFill>
                  <a:schemeClr val="bg1"/>
                </a:solidFill>
              </a:rPr>
              <a:t>душе дочери певучесть, любовь к частушке, которые она пронесла через всю жизнь.</a:t>
            </a:r>
            <a:br>
              <a:rPr lang="ru-RU" sz="1050" dirty="0">
                <a:solidFill>
                  <a:schemeClr val="bg1"/>
                </a:solidFill>
              </a:rPr>
            </a:br>
            <a:r>
              <a:rPr lang="ru-RU" sz="1050" dirty="0">
                <a:solidFill>
                  <a:schemeClr val="bg1"/>
                </a:solidFill>
              </a:rPr>
              <a:t>“Колхозный” хор, о котором упомянула Мария Николаевна, был создан местным учителем Ильёй Тимофеевичем </a:t>
            </a:r>
            <a:r>
              <a:rPr lang="ru-RU" sz="1050" dirty="0" err="1">
                <a:solidFill>
                  <a:schemeClr val="bg1"/>
                </a:solidFill>
              </a:rPr>
              <a:t>Загуменновым</a:t>
            </a:r>
            <a:r>
              <a:rPr lang="ru-RU" sz="1050" dirty="0">
                <a:solidFill>
                  <a:schemeClr val="bg1"/>
                </a:solidFill>
              </a:rPr>
              <a:t> и его</a:t>
            </a:r>
            <a:br>
              <a:rPr lang="ru-RU" sz="1050" dirty="0">
                <a:solidFill>
                  <a:schemeClr val="bg1"/>
                </a:solidFill>
              </a:rPr>
            </a:br>
            <a:r>
              <a:rPr lang="ru-RU" sz="1050" dirty="0">
                <a:solidFill>
                  <a:schemeClr val="bg1"/>
                </a:solidFill>
              </a:rPr>
              <a:t>супругой Антониной Григорьевной. Сельчане старшего поколения, помнившие то далёкое время, рассказывали мне, с каким</a:t>
            </a:r>
            <a:br>
              <a:rPr lang="ru-RU" sz="1050" dirty="0">
                <a:solidFill>
                  <a:schemeClr val="bg1"/>
                </a:solidFill>
              </a:rPr>
            </a:br>
            <a:r>
              <a:rPr lang="ru-RU" sz="1050" dirty="0">
                <a:solidFill>
                  <a:schemeClr val="bg1"/>
                </a:solidFill>
              </a:rPr>
              <a:t>энтузиазмом шли в него </a:t>
            </a:r>
            <a:r>
              <a:rPr lang="ru-RU" sz="1050" dirty="0" err="1">
                <a:solidFill>
                  <a:schemeClr val="bg1"/>
                </a:solidFill>
              </a:rPr>
              <a:t>черняновцы</a:t>
            </a:r>
            <a:r>
              <a:rPr lang="ru-RU" sz="1050" dirty="0">
                <a:solidFill>
                  <a:schemeClr val="bg1"/>
                </a:solidFill>
              </a:rPr>
              <a:t>, как по вечерам женщины из поповских подрясников шили сценические костюмы. В 1934 году</a:t>
            </a:r>
            <a:br>
              <a:rPr lang="ru-RU" sz="1050" dirty="0">
                <a:solidFill>
                  <a:schemeClr val="bg1"/>
                </a:solidFill>
              </a:rPr>
            </a:br>
            <a:r>
              <a:rPr lang="ru-RU" sz="1050" dirty="0">
                <a:solidFill>
                  <a:schemeClr val="bg1"/>
                </a:solidFill>
              </a:rPr>
              <a:t>этот коллектив на смотре художественной самодеятельности в Воронеже представлял </a:t>
            </a:r>
            <a:r>
              <a:rPr lang="ru-RU" sz="1050" dirty="0" err="1">
                <a:solidFill>
                  <a:schemeClr val="bg1"/>
                </a:solidFill>
              </a:rPr>
              <a:t>Тамбовщину</a:t>
            </a:r>
            <a:r>
              <a:rPr lang="ru-RU" sz="1050" dirty="0">
                <a:solidFill>
                  <a:schemeClr val="bg1"/>
                </a:solidFill>
              </a:rPr>
              <a:t>. К этому времени он окреп, вырос</a:t>
            </a:r>
            <a:br>
              <a:rPr lang="ru-RU" sz="1050" dirty="0">
                <a:solidFill>
                  <a:schemeClr val="bg1"/>
                </a:solidFill>
              </a:rPr>
            </a:br>
            <a:r>
              <a:rPr lang="ru-RU" sz="1050" dirty="0">
                <a:solidFill>
                  <a:schemeClr val="bg1"/>
                </a:solidFill>
              </a:rPr>
              <a:t>количественно, зазвучал сильно и самобытно. У него были такие яркие солисты, как Герасим </a:t>
            </a:r>
            <a:r>
              <a:rPr lang="ru-RU" sz="1050" dirty="0" err="1">
                <a:solidFill>
                  <a:schemeClr val="bg1"/>
                </a:solidFill>
              </a:rPr>
              <a:t>Ходяков</a:t>
            </a:r>
            <a:r>
              <a:rPr lang="ru-RU" sz="1050" dirty="0">
                <a:solidFill>
                  <a:schemeClr val="bg1"/>
                </a:solidFill>
              </a:rPr>
              <a:t>, Фёдор </a:t>
            </a:r>
            <a:r>
              <a:rPr lang="ru-RU" sz="1050" dirty="0" err="1">
                <a:solidFill>
                  <a:schemeClr val="bg1"/>
                </a:solidFill>
              </a:rPr>
              <a:t>Саяпин</a:t>
            </a:r>
            <a:r>
              <a:rPr lang="ru-RU" sz="1050" dirty="0">
                <a:solidFill>
                  <a:schemeClr val="bg1"/>
                </a:solidFill>
              </a:rPr>
              <a:t>, Владимир</a:t>
            </a:r>
            <a:br>
              <a:rPr lang="ru-RU" sz="1050" dirty="0">
                <a:solidFill>
                  <a:schemeClr val="bg1"/>
                </a:solidFill>
              </a:rPr>
            </a:br>
            <a:r>
              <a:rPr lang="ru-RU" sz="1050" dirty="0">
                <a:solidFill>
                  <a:schemeClr val="bg1"/>
                </a:solidFill>
              </a:rPr>
              <a:t>Мордасов и ещё юная Мария </a:t>
            </a:r>
            <a:r>
              <a:rPr lang="ru-RU" sz="1050" dirty="0" err="1">
                <a:solidFill>
                  <a:schemeClr val="bg1"/>
                </a:solidFill>
              </a:rPr>
              <a:t>Яркина</a:t>
            </a:r>
            <a:r>
              <a:rPr lang="ru-RU" sz="1050" dirty="0">
                <a:solidFill>
                  <a:schemeClr val="bg1"/>
                </a:solidFill>
              </a:rPr>
              <a:t>. Именно её выступление стало для воронежцев сюрпризом. Звеньевая колхоза выступала не</a:t>
            </a:r>
            <a:br>
              <a:rPr lang="ru-RU" sz="1050" dirty="0">
                <a:solidFill>
                  <a:schemeClr val="bg1"/>
                </a:solidFill>
              </a:rPr>
            </a:br>
            <a:r>
              <a:rPr lang="ru-RU" sz="1050" dirty="0">
                <a:solidFill>
                  <a:schemeClr val="bg1"/>
                </a:solidFill>
              </a:rPr>
              <a:t>только в хоре, но и с сольными номерами. И здесь, на воронежской земле, почувствовала она, что у неё будто крылья отрастают,</a:t>
            </a:r>
            <a:br>
              <a:rPr lang="ru-RU" sz="1050" dirty="0">
                <a:solidFill>
                  <a:schemeClr val="bg1"/>
                </a:solidFill>
              </a:rPr>
            </a:br>
            <a:r>
              <a:rPr lang="ru-RU" sz="1050" dirty="0">
                <a:solidFill>
                  <a:schemeClr val="bg1"/>
                </a:solidFill>
              </a:rPr>
              <a:t>когда выходит на сцену и начинает петь. Об этом уникальном хоровом коллективе в 1971 году был снят телефильм “Три спасибо в</a:t>
            </a:r>
            <a:br>
              <a:rPr lang="ru-RU" sz="1050" dirty="0">
                <a:solidFill>
                  <a:schemeClr val="bg1"/>
                </a:solidFill>
              </a:rPr>
            </a:br>
            <a:r>
              <a:rPr lang="ru-RU" sz="1050" dirty="0">
                <a:solidFill>
                  <a:schemeClr val="bg1"/>
                </a:solidFill>
              </a:rPr>
              <a:t>день”. А у данной киноповести было продолжение — документальные ленты “</a:t>
            </a:r>
            <a:r>
              <a:rPr lang="ru-RU" sz="1050" dirty="0" err="1">
                <a:solidFill>
                  <a:schemeClr val="bg1"/>
                </a:solidFill>
              </a:rPr>
              <a:t>Черняновские</a:t>
            </a:r>
            <a:r>
              <a:rPr lang="ru-RU" sz="1050" dirty="0">
                <a:solidFill>
                  <a:schemeClr val="bg1"/>
                </a:solidFill>
              </a:rPr>
              <a:t> хроники”</a:t>
            </a:r>
            <a:br>
              <a:rPr lang="ru-RU" sz="1050" dirty="0">
                <a:solidFill>
                  <a:schemeClr val="bg1"/>
                </a:solidFill>
              </a:rPr>
            </a:br>
            <a:r>
              <a:rPr lang="ru-RU" sz="1050" dirty="0">
                <a:solidFill>
                  <a:schemeClr val="bg1"/>
                </a:solidFill>
              </a:rPr>
              <a:t>Коль уж зашла речь о фильмах с участием Мордасовой, вспомним ещё об одном эпизоде. В начале 1985 года в Тамбове и </a:t>
            </a:r>
            <a:r>
              <a:rPr lang="ru-RU" sz="1050" dirty="0" err="1">
                <a:solidFill>
                  <a:schemeClr val="bg1"/>
                </a:solidFill>
              </a:rPr>
              <a:t>Черняном</a:t>
            </a:r>
            <a:r>
              <a:rPr lang="ru-RU" sz="1050" dirty="0">
                <a:solidFill>
                  <a:schemeClr val="bg1"/>
                </a:solidFill>
              </a:rPr>
              <a:t/>
            </a:r>
            <a:br>
              <a:rPr lang="ru-RU" sz="1050" dirty="0">
                <a:solidFill>
                  <a:schemeClr val="bg1"/>
                </a:solidFill>
              </a:rPr>
            </a:br>
            <a:r>
              <a:rPr lang="ru-RU" sz="1050" dirty="0">
                <a:solidFill>
                  <a:schemeClr val="bg1"/>
                </a:solidFill>
              </a:rPr>
              <a:t>снимался, вернее, </a:t>
            </a:r>
            <a:r>
              <a:rPr lang="ru-RU" sz="1050" dirty="0" err="1">
                <a:solidFill>
                  <a:schemeClr val="bg1"/>
                </a:solidFill>
              </a:rPr>
              <a:t>доснимался</a:t>
            </a:r>
            <a:r>
              <a:rPr lang="ru-RU" sz="1050" dirty="0">
                <a:solidFill>
                  <a:schemeClr val="bg1"/>
                </a:solidFill>
              </a:rPr>
              <a:t> фильм, условное рабочее название которого было “Путешествие домой”, начинали его снимать в</a:t>
            </a:r>
            <a:br>
              <a:rPr lang="ru-RU" sz="1050" dirty="0">
                <a:solidFill>
                  <a:schemeClr val="bg1"/>
                </a:solidFill>
              </a:rPr>
            </a:br>
            <a:r>
              <a:rPr lang="ru-RU" sz="1050" dirty="0">
                <a:solidFill>
                  <a:schemeClr val="bg1"/>
                </a:solidFill>
              </a:rPr>
              <a:t>Воронеже, собирались включить ранее заснятые кадры в Москве, где народная артистка Союза выступала с оркестром “Русские</a:t>
            </a:r>
            <a:br>
              <a:rPr lang="ru-RU" sz="1050" dirty="0">
                <a:solidFill>
                  <a:schemeClr val="bg1"/>
                </a:solidFill>
              </a:rPr>
            </a:br>
            <a:r>
              <a:rPr lang="ru-RU" sz="1050" dirty="0">
                <a:solidFill>
                  <a:schemeClr val="bg1"/>
                </a:solidFill>
              </a:rPr>
              <a:t>узоры”.</a:t>
            </a:r>
          </a:p>
        </p:txBody>
      </p:sp>
      <p:sp>
        <p:nvSpPr>
          <p:cNvPr id="3" name="Содержимое 2"/>
          <p:cNvSpPr>
            <a:spLocks noGrp="1"/>
          </p:cNvSpPr>
          <p:nvPr>
            <p:ph idx="1"/>
          </p:nvPr>
        </p:nvSpPr>
        <p:spPr>
          <a:xfrm flipV="1">
            <a:off x="467544" y="6126162"/>
            <a:ext cx="8208912" cy="45719"/>
          </a:xfrm>
        </p:spPr>
        <p:txBody>
          <a:bodyPr>
            <a:normAutofit fontScale="25000" lnSpcReduction="20000"/>
          </a:bodyPr>
          <a:lstStyle/>
          <a:p>
            <a:endParaRPr lang="ru-RU" dirty="0"/>
          </a:p>
        </p:txBody>
      </p:sp>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a:solidFill>
            <a:schemeClr val="accent6">
              <a:lumMod val="20000"/>
              <a:lumOff val="80000"/>
            </a:schemeClr>
          </a:solidFill>
        </p:spPr>
        <p:txBody>
          <a:bodyPr>
            <a:normAutofit/>
          </a:bodyPr>
          <a:lstStyle/>
          <a:p>
            <a:pPr algn="r"/>
            <a:r>
              <a:rPr lang="ru-RU" sz="1050" dirty="0"/>
              <a:t>«Почти тридцать лет Мария Николаевна была</a:t>
            </a:r>
            <a:br>
              <a:rPr lang="ru-RU" sz="1050" dirty="0"/>
            </a:br>
            <a:r>
              <a:rPr lang="ru-RU" sz="1050" dirty="0"/>
              <a:t>солисткой Воронежского русского народного</a:t>
            </a:r>
            <a:br>
              <a:rPr lang="ru-RU" sz="1050" dirty="0"/>
            </a:br>
            <a:r>
              <a:rPr lang="ru-RU" sz="1050" dirty="0"/>
              <a:t>хора, потом солисткой областной филармонии.</a:t>
            </a:r>
            <a:br>
              <a:rPr lang="ru-RU" sz="1050" dirty="0"/>
            </a:br>
            <a:r>
              <a:rPr lang="ru-RU" sz="1050" dirty="0"/>
              <a:t>Всю войну Мария Николаевна провела во</a:t>
            </a:r>
            <a:br>
              <a:rPr lang="ru-RU" sz="1050" dirty="0"/>
            </a:br>
            <a:r>
              <a:rPr lang="ru-RU" sz="1050" dirty="0"/>
              <a:t>фронтовых бригадах, имела за это боевые</a:t>
            </a:r>
            <a:br>
              <a:rPr lang="ru-RU" sz="1050" dirty="0"/>
            </a:br>
            <a:r>
              <a:rPr lang="ru-RU" sz="1050" dirty="0"/>
              <a:t>награды...</a:t>
            </a:r>
            <a:br>
              <a:rPr lang="ru-RU" sz="1050" dirty="0"/>
            </a:br>
            <a:r>
              <a:rPr lang="ru-RU" sz="1050" dirty="0"/>
              <a:t>...В послевоенные годы к Мордасовой пришла</a:t>
            </a:r>
            <a:br>
              <a:rPr lang="ru-RU" sz="1050" dirty="0"/>
            </a:br>
            <a:r>
              <a:rPr lang="ru-RU" sz="1050" dirty="0"/>
              <a:t>всенародная слава, звание народной артистки</a:t>
            </a:r>
            <a:br>
              <a:rPr lang="ru-RU" sz="1050" dirty="0"/>
            </a:br>
            <a:r>
              <a:rPr lang="ru-RU" sz="1050" dirty="0"/>
              <a:t>СССР и Героя Социалистического Труда.</a:t>
            </a:r>
            <a:br>
              <a:rPr lang="ru-RU" sz="1050" dirty="0"/>
            </a:br>
            <a:r>
              <a:rPr lang="ru-RU" sz="1050" dirty="0"/>
              <a:t>Вместе с мужем она ездила по деревням,</a:t>
            </a:r>
            <a:br>
              <a:rPr lang="ru-RU" sz="1050" dirty="0"/>
            </a:br>
            <a:r>
              <a:rPr lang="ru-RU" sz="1050" dirty="0"/>
              <a:t>собирала народные песни и частушки,</a:t>
            </a:r>
            <a:br>
              <a:rPr lang="ru-RU" sz="1050" dirty="0"/>
            </a:br>
            <a:r>
              <a:rPr lang="ru-RU" sz="1050" dirty="0"/>
              <a:t>перерабатывала их».</a:t>
            </a:r>
            <a:br>
              <a:rPr lang="ru-RU" sz="1050" dirty="0"/>
            </a:br>
            <a:r>
              <a:rPr lang="ru-RU" sz="1050" b="1" dirty="0"/>
              <a:t>Умерла Мария Николаевна Мордасова 25</a:t>
            </a:r>
            <a:br>
              <a:rPr lang="ru-RU" sz="1050" b="1" dirty="0"/>
            </a:br>
            <a:r>
              <a:rPr lang="ru-RU" sz="1050" dirty="0"/>
              <a:t>сентября 1997 года.</a:t>
            </a:r>
            <a:br>
              <a:rPr lang="ru-RU" sz="1050" dirty="0"/>
            </a:br>
            <a:r>
              <a:rPr lang="ru-RU" sz="1050" dirty="0"/>
              <a:t>«В воскресенье Президент РФ Б. Н. Ельцин</a:t>
            </a:r>
            <a:br>
              <a:rPr lang="ru-RU" sz="1050" dirty="0"/>
            </a:br>
            <a:r>
              <a:rPr lang="ru-RU" sz="1050" dirty="0"/>
              <a:t>направил телеграмму соболезнования главе</a:t>
            </a:r>
            <a:br>
              <a:rPr lang="ru-RU" sz="1050" dirty="0"/>
            </a:br>
            <a:r>
              <a:rPr lang="ru-RU" sz="1050" dirty="0"/>
              <a:t>администрации Воронежской области И.М.</a:t>
            </a:r>
            <a:br>
              <a:rPr lang="ru-RU" sz="1050" dirty="0"/>
            </a:br>
            <a:r>
              <a:rPr lang="ru-RU" sz="1050" dirty="0"/>
              <a:t>Шабанову по поводу кончины М.Н.Мордасовой».</a:t>
            </a:r>
          </a:p>
        </p:txBody>
      </p:sp>
      <p:pic>
        <p:nvPicPr>
          <p:cNvPr id="4" name="Содержимое 3" descr="Мордасова1[1].jpg"/>
          <p:cNvPicPr>
            <a:picLocks noGrp="1" noChangeAspect="1"/>
          </p:cNvPicPr>
          <p:nvPr>
            <p:ph idx="1"/>
          </p:nvPr>
        </p:nvPicPr>
        <p:blipFill>
          <a:blip r:embed="rId2" cstate="print"/>
          <a:stretch>
            <a:fillRect/>
          </a:stretch>
        </p:blipFill>
        <p:spPr>
          <a:xfrm>
            <a:off x="1259632" y="1556792"/>
            <a:ext cx="3384376" cy="3888433"/>
          </a:xfrm>
        </p:spPr>
      </p:pic>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_857ff_732e8e4f_XL[1].jpg"/>
          <p:cNvPicPr>
            <a:picLocks noGrp="1" noChangeAspect="1"/>
          </p:cNvPicPr>
          <p:nvPr>
            <p:ph idx="1"/>
          </p:nvPr>
        </p:nvPicPr>
        <p:blipFill>
          <a:blip r:embed="rId2" cstate="print"/>
          <a:stretch>
            <a:fillRect/>
          </a:stretch>
        </p:blipFill>
        <p:spPr>
          <a:xfrm>
            <a:off x="467544" y="260648"/>
            <a:ext cx="4176464" cy="6336704"/>
          </a:xfrm>
          <a:solidFill>
            <a:schemeClr val="accent3">
              <a:lumMod val="40000"/>
              <a:lumOff val="60000"/>
            </a:schemeClr>
          </a:solidFill>
        </p:spPr>
      </p:pic>
      <p:sp>
        <p:nvSpPr>
          <p:cNvPr id="6" name="Прямоугольник 5"/>
          <p:cNvSpPr/>
          <p:nvPr/>
        </p:nvSpPr>
        <p:spPr>
          <a:xfrm>
            <a:off x="4644008" y="260648"/>
            <a:ext cx="4499992" cy="6463308"/>
          </a:xfrm>
          <a:prstGeom prst="rect">
            <a:avLst/>
          </a:prstGeom>
        </p:spPr>
        <p:txBody>
          <a:bodyPr wrap="square">
            <a:spAutoFit/>
          </a:bodyPr>
          <a:lstStyle/>
          <a:p>
            <a:r>
              <a:rPr lang="ru-RU" dirty="0" smtClean="0"/>
              <a:t>На гармошку, на двухрядку я ромашку положу, </a:t>
            </a:r>
            <a:br>
              <a:rPr lang="ru-RU" dirty="0" smtClean="0"/>
            </a:br>
            <a:r>
              <a:rPr lang="ru-RU" dirty="0" smtClean="0"/>
              <a:t>Веселее играй сегодня, гармонисту закажу. </a:t>
            </a:r>
            <a:br>
              <a:rPr lang="ru-RU" dirty="0" smtClean="0"/>
            </a:br>
            <a:r>
              <a:rPr lang="ru-RU" dirty="0" smtClean="0"/>
              <a:t/>
            </a:r>
            <a:br>
              <a:rPr lang="ru-RU" dirty="0" smtClean="0"/>
            </a:br>
            <a:r>
              <a:rPr lang="ru-RU" dirty="0" smtClean="0"/>
              <a:t>Ох, гармонь моя, да, </a:t>
            </a:r>
            <a:r>
              <a:rPr lang="ru-RU" dirty="0" err="1" smtClean="0"/>
              <a:t>гармоночики</a:t>
            </a:r>
            <a:r>
              <a:rPr lang="ru-RU" dirty="0" smtClean="0"/>
              <a:t>, </a:t>
            </a:r>
            <a:br>
              <a:rPr lang="ru-RU" dirty="0" smtClean="0"/>
            </a:br>
            <a:r>
              <a:rPr lang="ru-RU" dirty="0" smtClean="0"/>
              <a:t>Вот золочёные </a:t>
            </a:r>
            <a:r>
              <a:rPr lang="ru-RU" dirty="0" err="1" smtClean="0"/>
              <a:t>уголочеки</a:t>
            </a:r>
            <a:r>
              <a:rPr lang="ru-RU" dirty="0" smtClean="0"/>
              <a:t>, </a:t>
            </a:r>
            <a:r>
              <a:rPr lang="ru-RU" dirty="0" err="1" smtClean="0"/>
              <a:t>у-ух</a:t>
            </a:r>
            <a:r>
              <a:rPr lang="ru-RU" dirty="0" smtClean="0"/>
              <a:t>. </a:t>
            </a:r>
            <a:br>
              <a:rPr lang="ru-RU" dirty="0" smtClean="0"/>
            </a:br>
            <a:r>
              <a:rPr lang="ru-RU" dirty="0" smtClean="0"/>
              <a:t/>
            </a:r>
            <a:br>
              <a:rPr lang="ru-RU" dirty="0" smtClean="0"/>
            </a:br>
            <a:r>
              <a:rPr lang="ru-RU" dirty="0" smtClean="0"/>
              <a:t>Если бросишь меня, милый, ошибёшься, дорогой, </a:t>
            </a:r>
            <a:br>
              <a:rPr lang="ru-RU" dirty="0" smtClean="0"/>
            </a:br>
            <a:r>
              <a:rPr lang="ru-RU" dirty="0" smtClean="0"/>
              <a:t>Хоть на личико некрасива, но характер золотой. </a:t>
            </a:r>
            <a:br>
              <a:rPr lang="ru-RU" dirty="0" smtClean="0"/>
            </a:br>
            <a:r>
              <a:rPr lang="ru-RU" dirty="0" smtClean="0"/>
              <a:t/>
            </a:r>
            <a:br>
              <a:rPr lang="ru-RU" dirty="0" smtClean="0"/>
            </a:br>
            <a:r>
              <a:rPr lang="ru-RU" dirty="0" smtClean="0"/>
              <a:t>Ох, гармонь моя, да гармонь новая, </a:t>
            </a:r>
            <a:br>
              <a:rPr lang="ru-RU" dirty="0" smtClean="0"/>
            </a:br>
            <a:r>
              <a:rPr lang="ru-RU" dirty="0" smtClean="0"/>
              <a:t>А я весёлая, да непутёвая, </a:t>
            </a:r>
            <a:r>
              <a:rPr lang="ru-RU" dirty="0" err="1" smtClean="0"/>
              <a:t>о-у-ух</a:t>
            </a:r>
            <a:r>
              <a:rPr lang="ru-RU" dirty="0" smtClean="0"/>
              <a:t>. </a:t>
            </a:r>
            <a:br>
              <a:rPr lang="ru-RU" dirty="0" smtClean="0"/>
            </a:br>
            <a:r>
              <a:rPr lang="ru-RU" dirty="0" smtClean="0"/>
              <a:t/>
            </a:r>
            <a:br>
              <a:rPr lang="ru-RU" dirty="0" smtClean="0"/>
            </a:br>
            <a:r>
              <a:rPr lang="ru-RU" dirty="0" smtClean="0"/>
              <a:t>Кудри вились, опустились, и ложились на плечо, </a:t>
            </a:r>
            <a:br>
              <a:rPr lang="ru-RU" dirty="0" smtClean="0"/>
            </a:br>
            <a:r>
              <a:rPr lang="ru-RU" dirty="0" smtClean="0"/>
              <a:t>В озорного гармониста я влюбилась горячо. </a:t>
            </a:r>
            <a:br>
              <a:rPr lang="ru-RU" dirty="0" smtClean="0"/>
            </a:br>
            <a:r>
              <a:rPr lang="ru-RU" dirty="0" smtClean="0"/>
              <a:t/>
            </a:r>
            <a:br>
              <a:rPr lang="ru-RU" dirty="0" smtClean="0"/>
            </a:br>
            <a:r>
              <a:rPr lang="ru-RU" dirty="0" smtClean="0"/>
              <a:t>Ох, гармонь моя, да гармонь новая, </a:t>
            </a:r>
            <a:br>
              <a:rPr lang="ru-RU" dirty="0" smtClean="0"/>
            </a:br>
            <a:r>
              <a:rPr lang="ru-RU" dirty="0" smtClean="0"/>
              <a:t>А я весёлая, да непутёвая, </a:t>
            </a:r>
            <a:br>
              <a:rPr lang="ru-RU" dirty="0" smtClean="0"/>
            </a:br>
            <a:r>
              <a:rPr lang="ru-RU" dirty="0" smtClean="0"/>
              <a:t>Играй, играй, играй, голоски подбирай, </a:t>
            </a:r>
            <a:br>
              <a:rPr lang="ru-RU" dirty="0" smtClean="0"/>
            </a:br>
            <a:r>
              <a:rPr lang="ru-RU" dirty="0" smtClean="0"/>
              <a:t>Я весёлая, да непутёвая. </a:t>
            </a:r>
            <a:endParaRPr lang="ru-RU" dirty="0"/>
          </a:p>
        </p:txBody>
      </p:sp>
    </p:spTree>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8363272" cy="6394722"/>
          </a:xfrm>
          <a:solidFill>
            <a:schemeClr val="accent5">
              <a:lumMod val="60000"/>
              <a:lumOff val="40000"/>
            </a:schemeClr>
          </a:solidFill>
        </p:spPr>
        <p:txBody>
          <a:bodyPr/>
          <a:lstStyle/>
          <a:p>
            <a:pPr algn="l"/>
            <a:endParaRPr lang="ru-RU" dirty="0"/>
          </a:p>
        </p:txBody>
      </p:sp>
      <p:sp>
        <p:nvSpPr>
          <p:cNvPr id="3" name="Содержимое 2"/>
          <p:cNvSpPr>
            <a:spLocks noGrp="1"/>
          </p:cNvSpPr>
          <p:nvPr>
            <p:ph idx="1"/>
          </p:nvPr>
        </p:nvSpPr>
        <p:spPr>
          <a:xfrm>
            <a:off x="467544" y="476673"/>
            <a:ext cx="8208912" cy="2880319"/>
          </a:xfrm>
        </p:spPr>
        <p:txBody>
          <a:bodyPr>
            <a:normAutofit fontScale="77500" lnSpcReduction="20000"/>
          </a:bodyPr>
          <a:lstStyle/>
          <a:p>
            <a:r>
              <a:rPr lang="ru-RU" b="1" dirty="0" err="1"/>
              <a:t>Черняновский</a:t>
            </a:r>
            <a:r>
              <a:rPr lang="ru-RU" b="1" dirty="0"/>
              <a:t> народный хор им. М.Н. Мордасовой</a:t>
            </a:r>
          </a:p>
          <a:p>
            <a:r>
              <a:rPr lang="ru-RU" dirty="0" smtClean="0"/>
              <a:t>Руководит </a:t>
            </a:r>
            <a:r>
              <a:rPr lang="ru-RU" dirty="0"/>
              <a:t>коллективом Фёдор </a:t>
            </a:r>
            <a:r>
              <a:rPr lang="ru-RU" dirty="0" err="1"/>
              <a:t>Черняновский</a:t>
            </a:r>
            <a:r>
              <a:rPr lang="ru-RU" dirty="0"/>
              <a:t> - одаренный, талантливый музыкант и организатор, энтузиаст своего дела,</a:t>
            </a:r>
          </a:p>
          <a:p>
            <a:r>
              <a:rPr lang="ru-RU" dirty="0"/>
              <a:t>под его руководством хор вышел на новую ступень музыкального творчества.</a:t>
            </a:r>
          </a:p>
          <a:p>
            <a:r>
              <a:rPr lang="ru-RU" dirty="0"/>
              <a:t>Визитной карточкой коллектива стала песня Н. Руденко «Когда поёт Мордасова Мария».</a:t>
            </a:r>
          </a:p>
        </p:txBody>
      </p:sp>
    </p:spTree>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a:solidFill>
            <a:schemeClr val="accent6">
              <a:lumMod val="20000"/>
              <a:lumOff val="80000"/>
            </a:schemeClr>
          </a:solidFill>
        </p:spPr>
        <p:txBody>
          <a:bodyPr/>
          <a:lstStyle/>
          <a:p>
            <a:endParaRPr lang="ru-RU" dirty="0"/>
          </a:p>
        </p:txBody>
      </p:sp>
      <p:pic>
        <p:nvPicPr>
          <p:cNvPr id="4" name="Содержимое 3" descr="P1000156-1024x768[1].jpg"/>
          <p:cNvPicPr>
            <a:picLocks noGrp="1" noChangeAspect="1"/>
          </p:cNvPicPr>
          <p:nvPr>
            <p:ph idx="1"/>
          </p:nvPr>
        </p:nvPicPr>
        <p:blipFill>
          <a:blip r:embed="rId2" cstate="print"/>
          <a:stretch>
            <a:fillRect/>
          </a:stretch>
        </p:blipFill>
        <p:spPr>
          <a:xfrm>
            <a:off x="683568" y="548680"/>
            <a:ext cx="7920879" cy="5832648"/>
          </a:xfrm>
        </p:spPr>
      </p:pic>
    </p:spTree>
  </p:cSld>
  <p:clrMapOvr>
    <a:masterClrMapping/>
  </p:clrMapOvr>
  <p:transition advTm="10000">
    <p:dissolv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514</TotalTime>
  <Words>375</Words>
  <Application>Microsoft Office PowerPoint</Application>
  <PresentationFormat>Экран (4:3)</PresentationFormat>
  <Paragraphs>33</Paragraphs>
  <Slides>16</Slides>
  <Notes>0</Notes>
  <HiddenSlides>0</HiddenSlides>
  <MMClips>1</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16</vt:i4>
      </vt:variant>
    </vt:vector>
  </HeadingPairs>
  <TitlesOfParts>
    <vt:vector size="18" baseType="lpstr">
      <vt:lpstr>Тема Office</vt:lpstr>
      <vt:lpstr>Document</vt:lpstr>
      <vt:lpstr>Классный час  8 класс </vt:lpstr>
      <vt:lpstr>Слайд 2</vt:lpstr>
      <vt:lpstr>М.Н.Мордасова</vt:lpstr>
      <vt:lpstr>Мария Николаевна МОРДАСОВА- певица — исполнительница русских народных песен и частушек «Я с тамбовских полей...»Предлагаю создать небольшой рассказ о “черняновском соловье”, возможно, это когда-либо пригодится будущим биографам знаменитой артистки Мне кажется, все, кто знал великую песенницу, кто с ней общался, переписывался, должны оставить свои воспоминания, чтобы запечатлеть её облик на многие годы для будущих поколений. Она жила и пела для своего народа, она, как никто, выразила его песенную душу. Мария Мордасова родилась в 1915 году в деревне Нижняя Мазовка Тамбовской области. По ее собственному признанию, «вся семья певучая была, считай от шестого колена, когда я выходила замуж, то все мое приданое состояло из материнских песен. Работала дояркой, бригадиром свекловодческой бригады, участвовала в художественной самодеятельности. Поначалу не было даже приличных туфель, так и выступала на сцене в лаптях». ... Она очень любила свою “певческую деревню” и родную Тамбовщину, любила не показано, а горячо и искренне. Достаточно вспомнить её известные на всю Россию частушки: Я с тамбовских полей, Не найдёшь веселей. Лучше нету долюшки: Выросла на волюшке. или: Хоть в Воронеже живу я, Но откроюсь вам, друзья, О Тамбове я тоскую — Это родина моя. или: Я в Тамбове родилась, И в Тамбове моя мать, Я в Тамбове научилась Громко песни распевать.</vt:lpstr>
      <vt:lpstr>О своём “первом концерте” перед сверстниками в пятилетнем возрасте Мария Николаевна вспоминала с улыбкой. И добавляла: “В семье у нас все пели и знали множество песен. И дед, и мать, и отец, и дядя. Ну я пошла в них. Бывало, соберу соседских девочек во дворе, встану на ящик и пою. В школьном хоре участвовала, потом в колхозном”. О колхозном хоре скажу чуть позже. О нем скоро заговорили не только в волости, но и в Тамбове, ибо его концерты всегда проходили с большим успехом во многих сёлах. Бедность была неимоверная, потому и окончила Мария Николаевна только семь классов — ходить в школу было не в чем. Вспоминала, как однажды налетели на село антоновцы (скорее всего это было в 1921 году), всё из избы Яркиных вынесли подчистую. Но такие уж убогие и жалкие были все они, что даже один из антоновцев сжалился: давайте, сказал, хоть одеяло оставим — дети ведь позамерзают. Рассказывала, как дедушку до смерти запороли те же антоновцы, а тринадцать сельчан искололи штыками, заперли в хлеву и подожгли его. И всё это она видела, перечувствовала, пережила, всё отложилось в ее детском сердечке. Вековечный крестьянский труд постигала с десяти лет. “Голодно жили”, — вот её слова. Впрочем, кому это неизвестно? Пусть тогда почитают книгу воронежского земского врача А. Шингарёва “Вымирающая деревня”, вышедшую в начале XX века. И несмотря на всё это, песня звучала в Черняном. Ибо, как гласит пословица, без песен рот тесен, а с песней душа растёт. Мать Мордасовой Прасковья Прокофьевна, по свидетельству самой Марии Николаевны, была “первой песенницей в округе и почти всегда говорила плавно и в рифму”. Её специально приглашали на свадьбы и другие сельские торжества. Это, судя по всему, и зародило в душе дочери певучесть, любовь к частушке, которые она пронесла через всю жизнь. “Колхозный” хор, о котором упомянула Мария Николаевна, был создан местным учителем Ильёй Тимофеевичем Загуменновым и его супругой Антониной Григорьевной. Сельчане старшего поколения, помнившие то далёкое время, рассказывали мне, с каким энтузиазмом шли в него черняновцы, как по вечерам женщины из поповских подрясников шили сценические костюмы. В 1934 году этот коллектив на смотре художественной самодеятельности в Воронеже представлял Тамбовщину. К этому времени он окреп, вырос количественно, зазвучал сильно и самобытно. У него были такие яркие солисты, как Герасим Ходяков, Фёдор Саяпин, Владимир Мордасов и ещё юная Мария Яркина. Именно её выступление стало для воронежцев сюрпризом. Звеньевая колхоза выступала не только в хоре, но и с сольными номерами. И здесь, на воронежской земле, почувствовала она, что у неё будто крылья отрастают, когда выходит на сцену и начинает петь. Об этом уникальном хоровом коллективе в 1971 году был снят телефильм “Три спасибо в день”. А у данной киноповести было продолжение — документальные ленты “Черняновские хроники” Коль уж зашла речь о фильмах с участием Мордасовой, вспомним ещё об одном эпизоде. В начале 1985 года в Тамбове и Черняном снимался, вернее, доснимался фильм, условное рабочее название которого было “Путешествие домой”, начинали его снимать в Воронеже, собирались включить ранее заснятые кадры в Москве, где народная артистка Союза выступала с оркестром “Русские узоры”.</vt:lpstr>
      <vt:lpstr>«Почти тридцать лет Мария Николаевна была солисткой Воронежского русского народного хора, потом солисткой областной филармонии. Всю войну Мария Николаевна провела во фронтовых бригадах, имела за это боевые награды... ...В послевоенные годы к Мордасовой пришла всенародная слава, звание народной артистки СССР и Героя Социалистического Труда. Вместе с мужем она ездила по деревням, собирала народные песни и частушки, перерабатывала их». Умерла Мария Николаевна Мордасова 25 сентября 1997 года. «В воскресенье Президент РФ Б. Н. Ельцин направил телеграмму соболезнования главе администрации Воронежской области И.М. Шабанову по поводу кончины М.Н.Мордасовой».</vt:lpstr>
      <vt:lpstr>Слайд 7</vt:lpstr>
      <vt:lpstr>Слайд 8</vt:lpstr>
      <vt:lpstr>Слайд 9</vt:lpstr>
      <vt:lpstr>Слайд 10</vt:lpstr>
      <vt:lpstr>Слайд 11</vt:lpstr>
      <vt:lpstr>Слайд 12</vt:lpstr>
      <vt:lpstr>Слайд 13</vt:lpstr>
      <vt:lpstr>Слайд 14</vt:lpstr>
      <vt:lpstr>Слайд 15</vt:lpstr>
      <vt:lpstr>И С Т О Ч Н И К И</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admin</cp:lastModifiedBy>
  <cp:revision>56</cp:revision>
  <dcterms:created xsi:type="dcterms:W3CDTF">2013-01-23T17:34:40Z</dcterms:created>
  <dcterms:modified xsi:type="dcterms:W3CDTF">2018-02-03T13:27:37Z</dcterms:modified>
</cp:coreProperties>
</file>